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4"/>
    <p:sldMasterId id="2147483898" r:id="rId5"/>
    <p:sldMasterId id="2147483939" r:id="rId6"/>
  </p:sldMasterIdLst>
  <p:notesMasterIdLst>
    <p:notesMasterId r:id="rId45"/>
  </p:notesMasterIdLst>
  <p:sldIdLst>
    <p:sldId id="256" r:id="rId7"/>
    <p:sldId id="2076136878" r:id="rId8"/>
    <p:sldId id="2076136859" r:id="rId9"/>
    <p:sldId id="2076138184" r:id="rId10"/>
    <p:sldId id="2076136860" r:id="rId11"/>
    <p:sldId id="258" r:id="rId12"/>
    <p:sldId id="2076138185" r:id="rId13"/>
    <p:sldId id="2112" r:id="rId14"/>
    <p:sldId id="2076136871" r:id="rId15"/>
    <p:sldId id="2076138178" r:id="rId16"/>
    <p:sldId id="2076136876" r:id="rId17"/>
    <p:sldId id="2076138179" r:id="rId18"/>
    <p:sldId id="2076138180" r:id="rId19"/>
    <p:sldId id="2076138181" r:id="rId20"/>
    <p:sldId id="2076136877" r:id="rId21"/>
    <p:sldId id="2076136741" r:id="rId22"/>
    <p:sldId id="2076136692" r:id="rId23"/>
    <p:sldId id="2076138183" r:id="rId24"/>
    <p:sldId id="2076136737" r:id="rId25"/>
    <p:sldId id="4506" r:id="rId26"/>
    <p:sldId id="2076136738" r:id="rId27"/>
    <p:sldId id="4510" r:id="rId28"/>
    <p:sldId id="2076138182" r:id="rId29"/>
    <p:sldId id="2076136870" r:id="rId30"/>
    <p:sldId id="2076136843" r:id="rId31"/>
    <p:sldId id="2076136862" r:id="rId32"/>
    <p:sldId id="2076136863" r:id="rId33"/>
    <p:sldId id="2076136864" r:id="rId34"/>
    <p:sldId id="2076136747" r:id="rId35"/>
    <p:sldId id="2076136866" r:id="rId36"/>
    <p:sldId id="2076136840" r:id="rId37"/>
    <p:sldId id="314" r:id="rId38"/>
    <p:sldId id="9844" r:id="rId39"/>
    <p:sldId id="4499" r:id="rId40"/>
    <p:sldId id="2076138186" r:id="rId41"/>
    <p:sldId id="2076136874" r:id="rId42"/>
    <p:sldId id="2076136875" r:id="rId43"/>
    <p:sldId id="2076137244"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Blanchard (AZURE PNP)" initials="BB(P" lastIdx="10" clrIdx="0">
    <p:extLst>
      <p:ext uri="{19B8F6BF-5375-455C-9EA6-DF929625EA0E}">
        <p15:presenceInfo xmlns:p15="http://schemas.microsoft.com/office/powerpoint/2012/main" userId="S::brblanch@microsoft.com::8d4157a8-64e6-4b97-b092-1526621426f9" providerId="AD"/>
      </p:ext>
    </p:extLst>
  </p:cmAuthor>
  <p:cmAuthor id="2" name="Evelyn Padrino" initials="EP" lastIdx="2" clrIdx="1">
    <p:extLst>
      <p:ext uri="{19B8F6BF-5375-455C-9EA6-DF929625EA0E}">
        <p15:presenceInfo xmlns:p15="http://schemas.microsoft.com/office/powerpoint/2012/main" userId="Evelyn Padrino" providerId="None"/>
      </p:ext>
    </p:extLst>
  </p:cmAuthor>
  <p:cmAuthor id="3" name="Pratibha Sood" initials="PS" lastIdx="1" clrIdx="2">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E4E4E4"/>
    <a:srgbClr val="FFFFF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BB205-4220-42F7-9F31-363A92BEF691}" v="1517" dt="2021-10-05T17:53:03.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86435" autoAdjust="0"/>
  </p:normalViewPr>
  <p:slideViewPr>
    <p:cSldViewPr snapToGrid="0">
      <p:cViewPr varScale="1">
        <p:scale>
          <a:sx n="100" d="100"/>
          <a:sy n="100" d="100"/>
        </p:scale>
        <p:origin x="1200" y="78"/>
      </p:cViewPr>
      <p:guideLst>
        <p:guide orient="horz" pos="2160"/>
        <p:guide pos="3840"/>
      </p:guideLst>
    </p:cSldViewPr>
  </p:slideViewPr>
  <p:outlineViewPr>
    <p:cViewPr>
      <p:scale>
        <a:sx n="33" d="100"/>
        <a:sy n="33" d="100"/>
      </p:scale>
      <p:origin x="0" y="-1738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3T15:28:52.462" idx="9">
    <p:pos x="7490" y="99"/>
    <p:text>We need a better visual for Azure landing zone, with ESLZ and Start-small "images" on the illustration.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0ED94-9EEB-419D-B925-A6C47F21C2B7}" type="datetimeFigureOut">
              <a:rPr lang="en-US" smtClean="0"/>
              <a:t>6/24/2022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04BA9-2B3D-4603-A67F-69320FF67926}" type="slidenum">
              <a:rPr lang="en-US" smtClean="0"/>
              <a:t>‹#›</a:t>
            </a:fld>
            <a:endParaRPr lang="en-US"/>
          </a:p>
        </p:txBody>
      </p:sp>
    </p:spTree>
    <p:extLst>
      <p:ext uri="{BB962C8B-B14F-4D97-AF65-F5344CB8AC3E}">
        <p14:creationId xmlns:p14="http://schemas.microsoft.com/office/powerpoint/2010/main" val="36980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rchitecture/best-practices/resource-nam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migrate-landing-zon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landing-zone/terraform-landing-zone" TargetMode="External"/><Relationship Id="rId5" Type="http://schemas.openxmlformats.org/officeDocument/2006/relationships/hyperlink" Target="https://docs.microsoft.com/en-us/azure/cloud-adoption-framework/ready/landing-zone/enterprise-scale" TargetMode="External"/><Relationship Id="rId4" Type="http://schemas.openxmlformats.org/officeDocument/2006/relationships/hyperlink" Target="https://docs.microsoft.com/en-us/azure/cloud-adoption-framework/ready/landing-zone/foundation-blueprin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dirty="0">
                <a:solidFill>
                  <a:srgbClr val="000000"/>
                </a:solidFill>
                <a:effectLst/>
                <a:latin typeface="Calibri" panose="020F0502020204030204" pitchFamily="34" charset="0"/>
              </a:rPr>
              <a:t>Customer challenges when setting up cloud environments</a:t>
            </a:r>
          </a:p>
          <a:p>
            <a:pPr algn="l" rtl="0" fontAlgn="base">
              <a:buFont typeface="Arial" panose="020B0604020202020204" pitchFamily="34" charset="0"/>
              <a:buNone/>
            </a:pPr>
            <a:endParaRPr lang="en-US" sz="1800" b="1"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Architecture complexity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Many customers simply replicate their existing on-premises design and architecture in Azure. However, the mismatch between on-premises infrastructure and cloud-design considerations creates dissonance and friction with respect to defining architectures and standards for their migration to the cloud.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Operating compatibility</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Existing approaches and functions for the traditional delivery and management of IT services are not compatible with the Azure platform and cloud operating models. As many customers simply replicate existing on-premises technologies and processes to Azure, customers are struggling to define and therefore transform their operating model to manage and support large-scale cloud infrastructure. </a:t>
            </a:r>
            <a:endParaRPr lang="en-US" sz="44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Lack of trust and desire for control</a:t>
            </a:r>
            <a:r>
              <a:rPr lang="en-US" sz="1800" b="0" i="0" dirty="0">
                <a:solidFill>
                  <a:srgbClr val="000000"/>
                </a:solidFill>
                <a:effectLst/>
                <a:latin typeface="Calibri" panose="020F0502020204030204" pitchFamily="34" charset="0"/>
              </a:rPr>
              <a:t> </a:t>
            </a:r>
          </a:p>
          <a:p>
            <a:pPr algn="l" rtl="0" fontAlgn="base"/>
            <a:r>
              <a:rPr lang="en-US" sz="1800" b="0" i="0" dirty="0">
                <a:solidFill>
                  <a:srgbClr val="000000"/>
                </a:solidFill>
                <a:effectLst/>
                <a:latin typeface="Calibri" panose="020F0502020204030204" pitchFamily="34" charset="0"/>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 </a:t>
            </a:r>
            <a:endParaRPr lang="en-US" sz="4400" b="0" i="0" dirty="0">
              <a:solidFill>
                <a:srgbClr val="000000"/>
              </a:solidFill>
              <a:effectLst/>
              <a:latin typeface="Calibri" panose="020F0502020204030204" pitchFamily="34" charset="0"/>
            </a:endParaRPr>
          </a:p>
          <a:p>
            <a:pPr algn="l"/>
            <a:endParaRPr lang="en-US" sz="1800" b="0" i="0" u="none" strike="noStrike" baseline="0" dirty="0">
              <a:solidFill>
                <a:srgbClr val="000000"/>
              </a:solidFill>
              <a:latin typeface="Segoe Pro Display Semi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062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17</a:t>
            </a:fld>
            <a:endParaRPr lang="en-US"/>
          </a:p>
        </p:txBody>
      </p:sp>
    </p:spTree>
    <p:extLst>
      <p:ext uri="{BB962C8B-B14F-4D97-AF65-F5344CB8AC3E}">
        <p14:creationId xmlns:p14="http://schemas.microsoft.com/office/powerpoint/2010/main" val="3971267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9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https://docs.microsoft.com/en-us/azure/architecture/best-practices/resource-naming</a:t>
            </a: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788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94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2759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49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01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30</a:t>
            </a:fld>
            <a:endParaRPr lang="en-US"/>
          </a:p>
        </p:txBody>
      </p:sp>
      <p:sp>
        <p:nvSpPr>
          <p:cNvPr id="3" name="Notes Placeholder 2">
            <a:extLst>
              <a:ext uri="{FF2B5EF4-FFF2-40B4-BE49-F238E27FC236}">
                <a16:creationId xmlns:a16="http://schemas.microsoft.com/office/drawing/2014/main" id="{533D738E-013F-454C-A1D2-C506BE358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a:t>
            </a:r>
            <a:r>
              <a:rPr lang="en-US" sz="1200" u="none" dirty="0">
                <a:solidFill>
                  <a:srgbClr val="0000FF"/>
                </a:solidFill>
                <a:effectLst/>
                <a:latin typeface="Calibri" panose="020F0502020204030204" pitchFamily="34" charset="0"/>
                <a:ea typeface="Times New Roman" panose="02020603050405020304" pitchFamily="18" charset="0"/>
              </a:rPr>
              <a:t>CAF Foundation blueprint</a:t>
            </a:r>
            <a:r>
              <a:rPr lang="en-US" u="none" dirty="0"/>
              <a:t>, </a:t>
            </a:r>
            <a:r>
              <a:rPr lang="en-US" sz="1200" dirty="0">
                <a:effectLst/>
                <a:latin typeface="Calibri" panose="020F0502020204030204" pitchFamily="34" charset="0"/>
                <a:ea typeface="Times New Roman" panose="02020603050405020304" pitchFamily="18" charset="0"/>
              </a:rPr>
              <a:t>select ‘</a:t>
            </a:r>
            <a:r>
              <a:rPr lang="en-US" sz="1200" u="none" dirty="0">
                <a:solidFill>
                  <a:srgbClr val="0000FF"/>
                </a:solidFill>
                <a:effectLst/>
                <a:latin typeface="Calibri" panose="020F0502020204030204" pitchFamily="34" charset="0"/>
                <a:ea typeface="Times New Roman" panose="02020603050405020304" pitchFamily="18" charset="0"/>
              </a:rPr>
              <a:t>Deploy the blueprint sample</a:t>
            </a:r>
            <a:r>
              <a:rPr lang="en-US" sz="1200" dirty="0">
                <a:effectLst/>
                <a:latin typeface="Calibri" panose="020F0502020204030204" pitchFamily="34" charset="0"/>
                <a:ea typeface="Times New Roman" panose="02020603050405020304" pitchFamily="18" charset="0"/>
              </a:rPr>
              <a:t>’ and follow the instructions for ‘Create blueprint from sample’ and ‘Publish the sample copy’.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dirty="0"/>
          </a:p>
        </p:txBody>
      </p:sp>
    </p:spTree>
    <p:extLst>
      <p:ext uri="{BB962C8B-B14F-4D97-AF65-F5344CB8AC3E}">
        <p14:creationId xmlns:p14="http://schemas.microsoft.com/office/powerpoint/2010/main" val="3786423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32</a:t>
            </a:fld>
            <a:endParaRPr lang="en-US"/>
          </a:p>
        </p:txBody>
      </p:sp>
    </p:spTree>
    <p:extLst>
      <p:ext uri="{BB962C8B-B14F-4D97-AF65-F5344CB8AC3E}">
        <p14:creationId xmlns:p14="http://schemas.microsoft.com/office/powerpoint/2010/main" val="3075721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D3A542-2C70-4E74-9EE4-CDD788A30EA0}" type="slidenum">
              <a:rPr lang="en-US" smtClean="0"/>
              <a:t>33</a:t>
            </a:fld>
            <a:endParaRPr lang="en-US"/>
          </a:p>
        </p:txBody>
      </p:sp>
    </p:spTree>
    <p:extLst>
      <p:ext uri="{BB962C8B-B14F-4D97-AF65-F5344CB8AC3E}">
        <p14:creationId xmlns:p14="http://schemas.microsoft.com/office/powerpoint/2010/main" val="332294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dive into the details of how the Manage phase of the Microsoft Cloud Adoption Framework can help organizations streamline their cloud management and operations.</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736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D3A542-2C70-4E74-9EE4-CDD788A30EA0}" type="slidenum">
              <a:rPr lang="en-US" smtClean="0"/>
              <a:t>34</a:t>
            </a:fld>
            <a:endParaRPr lang="en-US"/>
          </a:p>
        </p:txBody>
      </p:sp>
    </p:spTree>
    <p:extLst>
      <p:ext uri="{BB962C8B-B14F-4D97-AF65-F5344CB8AC3E}">
        <p14:creationId xmlns:p14="http://schemas.microsoft.com/office/powerpoint/2010/main" val="2344931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7D3A542-2C70-4E74-9EE4-CDD788A30EA0}" type="slidenum">
              <a:rPr lang="en-US" smtClean="0"/>
              <a:t>35</a:t>
            </a:fld>
            <a:endParaRPr lang="en-US"/>
          </a:p>
        </p:txBody>
      </p:sp>
      <p:sp>
        <p:nvSpPr>
          <p:cNvPr id="3" name="Notes Placeholder 2">
            <a:extLst>
              <a:ext uri="{FF2B5EF4-FFF2-40B4-BE49-F238E27FC236}">
                <a16:creationId xmlns:a16="http://schemas.microsoft.com/office/drawing/2014/main" id="{4F7BB3B1-B43C-4B97-B7B6-76FA00163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Follow the instructions for ‘</a:t>
            </a:r>
            <a:r>
              <a:rPr lang="en-US" sz="1800" dirty="0">
                <a:effectLst/>
                <a:latin typeface="Calibri" panose="020F0502020204030204" pitchFamily="34" charset="0"/>
                <a:ea typeface="Times New Roman" panose="02020603050405020304" pitchFamily="18" charset="0"/>
              </a:rPr>
              <a:t>Assign the sample copy’. </a:t>
            </a:r>
            <a:r>
              <a:rPr lang="en-US" sz="1800">
                <a:effectLst/>
                <a:latin typeface="Calibri" panose="020F0502020204030204" pitchFamily="34" charset="0"/>
                <a:ea typeface="Times New Roman" panose="02020603050405020304" pitchFamily="18" charset="0"/>
              </a:rPr>
              <a:t>Below </a:t>
            </a: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Assign the sample copy’, there is a section called ‘ Artifact parameters table’ – you can choose any of the four policy assignments in the table to showcase. Note this is part of the same demo for blueprints.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For complete details in facilitating the demo, please refer to the train-the trainer </a:t>
            </a:r>
            <a:r>
              <a:rPr lang="en-US" sz="1800" u="none"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rPr>
              <a:t>video </a:t>
            </a:r>
            <a:r>
              <a:rPr lang="en-US" sz="1800" dirty="0">
                <a:effectLst/>
                <a:latin typeface="Calibri" panose="020F0502020204030204" pitchFamily="34" charset="0"/>
                <a:ea typeface="Times New Roman" panose="02020603050405020304" pitchFamily="18" charset="0"/>
              </a:rPr>
              <a:t>for this session at https://assetsprod.microsoft.com/mpn/en-us/session-5-introduction-to-the-landing-zone.pptx.</a:t>
            </a:r>
            <a:endParaRPr lang="en-US" sz="1800" dirty="0"/>
          </a:p>
        </p:txBody>
      </p:sp>
    </p:spTree>
    <p:extLst>
      <p:ext uri="{BB962C8B-B14F-4D97-AF65-F5344CB8AC3E}">
        <p14:creationId xmlns:p14="http://schemas.microsoft.com/office/powerpoint/2010/main" val="1827342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Thank You</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5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Focus for this session is CAF Foundation blueprints and CAF Migration blueprints</a:t>
            </a:r>
          </a:p>
          <a:p>
            <a:endParaRPr lang="en-US" sz="1100" dirty="0"/>
          </a:p>
          <a:p>
            <a:endParaRPr lang="en-US" sz="1100" dirty="0"/>
          </a:p>
          <a:p>
            <a:r>
              <a:rPr lang="en-US" sz="1100" b="1" dirty="0"/>
              <a:t>Talking points</a:t>
            </a:r>
          </a:p>
          <a:p>
            <a:r>
              <a:rPr lang="en-US" sz="1100" u="none" strike="noStrike" dirty="0">
                <a:effectLst/>
                <a:hlinkClick r:id="rId3"/>
              </a:rPr>
              <a:t>CAF Migration landing zone blueprint</a:t>
            </a:r>
            <a:r>
              <a:rPr lang="en-US" sz="1100" u="none" strike="noStrike" dirty="0">
                <a:effectLst/>
              </a:rPr>
              <a:t> </a:t>
            </a:r>
            <a:r>
              <a:rPr lang="en-US" sz="1100" dirty="0">
                <a:effectLst/>
              </a:rPr>
              <a:t>Deploys the basic foundation for migrating low risk assets. </a:t>
            </a:r>
          </a:p>
          <a:p>
            <a:r>
              <a:rPr lang="en-US" sz="1100" u="none" strike="noStrike" dirty="0">
                <a:effectLst/>
                <a:hlinkClick r:id="rId4"/>
              </a:rPr>
              <a:t>CAF Foundation blueprint</a:t>
            </a:r>
            <a:r>
              <a:rPr lang="en-US" sz="1100" u="none" strike="noStrike" dirty="0">
                <a:effectLst/>
              </a:rPr>
              <a:t> </a:t>
            </a:r>
            <a:r>
              <a:rPr lang="en-US" sz="1100" dirty="0">
                <a:effectLst/>
              </a:rPr>
              <a:t>Adds the minimum tools need to begin developing a governance strategy. </a:t>
            </a:r>
          </a:p>
          <a:p>
            <a:r>
              <a:rPr lang="en-US" sz="1100" u="none" strike="noStrike" dirty="0">
                <a:effectLst/>
                <a:hlinkClick r:id="rId5"/>
              </a:rPr>
              <a:t>CAF Enterprise-scale landing zone</a:t>
            </a:r>
            <a:r>
              <a:rPr lang="en-US" sz="1100" u="none" strike="noStrike" dirty="0">
                <a:effectLst/>
              </a:rPr>
              <a:t> </a:t>
            </a:r>
            <a:r>
              <a:rPr lang="en-US" sz="1100" dirty="0">
                <a:effectLst/>
              </a:rPr>
              <a:t>Deploys an enterprise-ready platform foundation with all the necessary shared services to support the full IT portfolio. </a:t>
            </a:r>
            <a:endParaRPr lang="en-US" sz="1100" u="none" strike="noStrike" dirty="0">
              <a:effectLst/>
            </a:endParaRPr>
          </a:p>
          <a:p>
            <a:r>
              <a:rPr lang="en-US" sz="1100" u="none" strike="noStrike" dirty="0">
                <a:effectLst/>
                <a:hlinkClick r:id="rId6"/>
              </a:rPr>
              <a:t>CAF Terraform modules</a:t>
            </a:r>
            <a:r>
              <a:rPr lang="en-US" sz="1100" u="none" strike="noStrike" dirty="0">
                <a:effectLst/>
              </a:rPr>
              <a:t> </a:t>
            </a:r>
            <a:r>
              <a:rPr lang="en-US" sz="1100" dirty="0">
                <a:effectLst/>
              </a:rPr>
              <a:t>Third-party path for </a:t>
            </a:r>
            <a:r>
              <a:rPr lang="en-US" sz="1100" dirty="0" err="1">
                <a:effectLst/>
              </a:rPr>
              <a:t>multicloud</a:t>
            </a:r>
            <a:r>
              <a:rPr lang="en-US" sz="1100" dirty="0">
                <a:effectLst/>
              </a:rPr>
              <a:t> operating models. This path can limit Azure-first operating</a:t>
            </a:r>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dirty="0">
                <a:solidFill>
                  <a:srgbClr val="171717"/>
                </a:solidFill>
                <a:effectLst/>
                <a:latin typeface="Segoe UI" panose="020B0502040204020203" pitchFamily="34" charset="0"/>
              </a:rPr>
              <a:t>Regardless of the deployment option, each of the following should be considered and decisions should be made for each design area. Those decisions will impact the platform foundation that each landing zone will depend on.</a:t>
            </a:r>
          </a:p>
          <a:p>
            <a:pPr algn="l"/>
            <a:endParaRPr lang="en-US" sz="800" dirty="0"/>
          </a:p>
          <a:p>
            <a:r>
              <a:rPr lang="en-US" sz="800" dirty="0"/>
              <a:t>Talking points ---</a:t>
            </a:r>
          </a:p>
          <a:p>
            <a:pPr marL="342900" indent="-342900">
              <a:buFont typeface="+mj-lt"/>
              <a:buAutoNum type="arabicPeriod"/>
            </a:pPr>
            <a:r>
              <a:rPr lang="en-US" sz="800" dirty="0">
                <a:latin typeface="Segoe UI" panose="020B0502040204020203" pitchFamily="34" charset="0"/>
              </a:rPr>
              <a:t>Enterprise enrollment: IF you are making a commitment to use a specific amount of Azure, you'll want to consider how your EA enrollment is configured &amp; ensure your Azure AD tenant is aligned.</a:t>
            </a:r>
          </a:p>
          <a:p>
            <a:pPr marL="342900" indent="-342900">
              <a:buFont typeface="+mj-lt"/>
              <a:buAutoNum type="arabicPeriod"/>
            </a:pPr>
            <a:r>
              <a:rPr lang="en-US" sz="800" dirty="0">
                <a:latin typeface="Segoe UI" panose="020B0502040204020203" pitchFamily="34" charset="0"/>
              </a:rPr>
              <a:t>Identity: Are you using your existing Azure AD tenant from Office 365 by applying RBAC? Or do you have deeper security requirements that require more considerations?</a:t>
            </a:r>
          </a:p>
          <a:p>
            <a:pPr marL="342900" indent="-342900">
              <a:buFont typeface="+mj-lt"/>
              <a:buAutoNum type="arabicPeriod"/>
            </a:pPr>
            <a:r>
              <a:rPr lang="en-US" sz="800" dirty="0">
                <a:latin typeface="Segoe UI" panose="020B0502040204020203" pitchFamily="34" charset="0"/>
              </a:rPr>
              <a:t>Resource organization: Get a jump on cloud governance by preparing for proper resource organization early. This includes things like naming, tagging, subscriptions, resource groups, and management groups. Good design now will make portfolio governance easier later</a:t>
            </a:r>
          </a:p>
          <a:p>
            <a:pPr marL="342900" indent="-342900">
              <a:buFont typeface="+mj-lt"/>
              <a:buAutoNum type="arabicPeriod"/>
            </a:pPr>
            <a:r>
              <a:rPr lang="en-US" sz="800" b="0" i="0" dirty="0">
                <a:highlight>
                  <a:srgbClr val="FFFF00"/>
                </a:highlight>
                <a:latin typeface="Segoe UI" panose="020B0502040204020203" pitchFamily="34" charset="0"/>
              </a:rPr>
              <a:t>Network Topology &amp; Connectivity: </a:t>
            </a:r>
            <a:r>
              <a:rPr lang="en-US" sz="800" dirty="0">
                <a:latin typeface="Segoe UI" panose="020B0502040204020203" pitchFamily="34" charset="0"/>
              </a:rPr>
              <a:t>are the two must have considerations. Until you understand how things connect to in the cloud &amp; how people gain access, you can't really use the cloud</a:t>
            </a:r>
          </a:p>
          <a:p>
            <a:pPr marL="342900" marR="0" lvl="0" indent="-3429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rPr>
              <a:t>Business continuity and disaster recovery </a:t>
            </a:r>
            <a:r>
              <a:rPr lang="en-US" sz="800" dirty="0">
                <a:effectLst/>
              </a:rPr>
              <a:t>- BCDR provides the foundation for reliability and rapid recovery. </a:t>
            </a:r>
            <a:r>
              <a:rPr lang="en-US" sz="800" dirty="0">
                <a:latin typeface="Segoe UI" panose="020B0502040204020203" pitchFamily="34" charset="0"/>
              </a:rPr>
              <a:t>BCDR isn't really a design area, its a discipline under CAF Manage. </a:t>
            </a:r>
            <a:r>
              <a:rPr lang="en-US" sz="800" dirty="0" err="1">
                <a:latin typeface="Segoe UI" panose="020B0502040204020203" pitchFamily="34" charset="0"/>
              </a:rPr>
              <a:t>i</a:t>
            </a:r>
            <a:r>
              <a:rPr lang="en-US" sz="800" dirty="0">
                <a:latin typeface="Segoe UI" panose="020B0502040204020203" pitchFamily="34" charset="0"/>
              </a:rPr>
              <a:t> don't generally talk to it as a pillar, even though its on the design areas page. if anything just a brief mention of it during the Operations baseline talking point.</a:t>
            </a:r>
          </a:p>
          <a:p>
            <a:pPr marL="342900" indent="-342900">
              <a:buFont typeface="+mj-lt"/>
              <a:buAutoNum type="arabicPeriod"/>
            </a:pPr>
            <a:r>
              <a:rPr lang="en-US" sz="800" dirty="0">
                <a:latin typeface="Segoe UI" panose="020B0502040204020203" pitchFamily="34" charset="0"/>
              </a:rPr>
              <a:t>Governance disciplines: Begin including the governance disciplines in every landing zone to get an early start on governance, security baseline, and compliance policies. </a:t>
            </a:r>
          </a:p>
          <a:p>
            <a:pPr marL="342900" indent="-342900">
              <a:buFont typeface="+mj-lt"/>
              <a:buAutoNum type="arabicPeriod"/>
            </a:pPr>
            <a:r>
              <a:rPr lang="en-US" sz="800" dirty="0">
                <a:latin typeface="Segoe UI" panose="020B0502040204020203" pitchFamily="34" charset="0"/>
              </a:rPr>
              <a:t>Deployment options: Azure landing zones provide a variety of deployment options to fit your operating model</a:t>
            </a:r>
          </a:p>
          <a:p>
            <a:pPr marL="342900" indent="-342900">
              <a:buFont typeface="+mj-lt"/>
              <a:buAutoNum type="arabicPeriod"/>
            </a:pPr>
            <a:r>
              <a:rPr lang="en-US" sz="800" dirty="0">
                <a:latin typeface="Segoe UI" panose="020B0502040204020203" pitchFamily="34" charset="0"/>
              </a:rPr>
              <a:t>Operations Baseline: Get a jump start on operations management (CAF Manage) by preparing each landing zone for visibility, operational compliance, and protect/recover processes.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564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11</a:t>
            </a:fld>
            <a:endParaRPr lang="en-US"/>
          </a:p>
        </p:txBody>
      </p:sp>
    </p:spTree>
    <p:extLst>
      <p:ext uri="{BB962C8B-B14F-4D97-AF65-F5344CB8AC3E}">
        <p14:creationId xmlns:p14="http://schemas.microsoft.com/office/powerpoint/2010/main" val="174814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&lt;CLICK1&gt;</a:t>
            </a:r>
          </a:p>
          <a:p>
            <a:r>
              <a:rPr lang="en-US" sz="900" b="1" i="0" u="none" strike="noStrike" kern="1200" dirty="0">
                <a:solidFill>
                  <a:schemeClr val="tx1"/>
                </a:solidFill>
                <a:effectLst/>
                <a:latin typeface="Segoe UI Light" pitchFamily="34" charset="0"/>
                <a:ea typeface="+mn-ea"/>
                <a:cs typeface="+mn-cs"/>
              </a:rPr>
              <a:t>Security principal</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security principal</a:t>
            </a:r>
            <a:r>
              <a:rPr lang="en-US" sz="900" b="0" i="0" u="none" strike="noStrike" kern="1200" dirty="0">
                <a:solidFill>
                  <a:schemeClr val="tx1"/>
                </a:solidFill>
                <a:effectLst/>
                <a:latin typeface="Segoe UI Light" pitchFamily="34" charset="0"/>
                <a:ea typeface="+mn-ea"/>
                <a:cs typeface="+mn-cs"/>
              </a:rPr>
              <a:t> is an object that represents a user, group, service principal, or managed identity that is requesting access to Azure resources.</a:t>
            </a:r>
          </a:p>
          <a:p>
            <a:endParaRPr lang="en-GB" sz="900" dirty="0"/>
          </a:p>
          <a:p>
            <a:r>
              <a:rPr lang="en-US" sz="900" b="0" i="0" u="none" strike="noStrike" kern="1200" dirty="0">
                <a:solidFill>
                  <a:schemeClr val="tx1"/>
                </a:solidFill>
                <a:effectLst/>
                <a:latin typeface="Segoe UI Light" pitchFamily="34" charset="0"/>
                <a:ea typeface="+mn-ea"/>
                <a:cs typeface="+mn-cs"/>
              </a:rPr>
              <a:t>- Service principal - A security identity used by applications or services to access specific Azure resources. You can think of it as a </a:t>
            </a:r>
            <a:r>
              <a:rPr lang="en-US" sz="900" b="0" i="1" u="none" strike="noStrike" kern="1200" dirty="0">
                <a:solidFill>
                  <a:schemeClr val="tx1"/>
                </a:solidFill>
                <a:effectLst/>
                <a:latin typeface="Segoe UI Light" pitchFamily="34" charset="0"/>
                <a:ea typeface="+mn-ea"/>
                <a:cs typeface="+mn-cs"/>
              </a:rPr>
              <a:t>user identity</a:t>
            </a:r>
            <a:r>
              <a:rPr lang="en-US" sz="900" b="0" i="0" u="none" strike="noStrike" kern="1200" dirty="0">
                <a:solidFill>
                  <a:schemeClr val="tx1"/>
                </a:solidFill>
                <a:effectLst/>
                <a:latin typeface="Segoe UI Light" pitchFamily="34" charset="0"/>
                <a:ea typeface="+mn-ea"/>
                <a:cs typeface="+mn-cs"/>
              </a:rPr>
              <a:t> (username and password or certificate) for an application.</a:t>
            </a:r>
          </a:p>
          <a:p>
            <a:pPr marL="171450" indent="-171450">
              <a:buFontTx/>
              <a:buChar char="-"/>
            </a:pPr>
            <a:r>
              <a:rPr lang="en-US" sz="900" b="0" i="0" u="none" strike="noStrike" kern="1200" dirty="0">
                <a:solidFill>
                  <a:schemeClr val="tx1"/>
                </a:solidFill>
                <a:effectLst/>
                <a:latin typeface="Segoe UI Light" pitchFamily="34" charset="0"/>
                <a:ea typeface="+mn-ea"/>
                <a:cs typeface="+mn-cs"/>
              </a:rPr>
              <a:t>Managed identity - An identity in Azure Active Directory that is automatically managed by Azure. You typically use </a:t>
            </a:r>
            <a:r>
              <a:rPr lang="en-US" sz="900" b="0" i="0" u="none" strike="noStrike" kern="1200" dirty="0">
                <a:solidFill>
                  <a:schemeClr val="tx1"/>
                </a:solidFill>
                <a:effectLst/>
                <a:latin typeface="Segoe UI Light" pitchFamily="34" charset="0"/>
                <a:ea typeface="+mn-ea"/>
                <a:cs typeface="+mn-cs"/>
                <a:hlinkClick r:id="rId3"/>
              </a:rPr>
              <a:t>managed identities</a:t>
            </a:r>
            <a:r>
              <a:rPr lang="en-US" sz="900" b="0" i="0" u="none" strike="noStrike" kern="1200" dirty="0">
                <a:solidFill>
                  <a:schemeClr val="tx1"/>
                </a:solidFill>
                <a:effectLst/>
                <a:latin typeface="Segoe UI Light" pitchFamily="34" charset="0"/>
                <a:ea typeface="+mn-ea"/>
                <a:cs typeface="+mn-cs"/>
              </a:rPr>
              <a:t> when developing cloud applications to manage the credentials for authenticating to Azure services.</a:t>
            </a:r>
          </a:p>
          <a:p>
            <a:pPr marL="0" indent="0">
              <a:buFontTx/>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&lt;CLICK2&gt;</a:t>
            </a:r>
          </a:p>
          <a:p>
            <a:r>
              <a:rPr lang="en-US" sz="900" b="1" i="0" u="none" strike="noStrike" kern="1200" dirty="0">
                <a:solidFill>
                  <a:schemeClr val="tx1"/>
                </a:solidFill>
                <a:effectLst/>
                <a:latin typeface="Segoe UI Light" pitchFamily="34" charset="0"/>
                <a:ea typeface="+mn-ea"/>
                <a:cs typeface="+mn-cs"/>
              </a:rPr>
              <a:t>Role definition</a:t>
            </a: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role definition</a:t>
            </a:r>
            <a:r>
              <a:rPr lang="en-US" sz="900" b="0" i="0" u="none" strike="noStrike" kern="1200" dirty="0">
                <a:solidFill>
                  <a:schemeClr val="tx1"/>
                </a:solidFill>
                <a:effectLst/>
                <a:latin typeface="Segoe UI Light" pitchFamily="34" charset="0"/>
                <a:ea typeface="+mn-ea"/>
                <a:cs typeface="+mn-cs"/>
              </a:rPr>
              <a:t> is a collection of permissions. It's sometimes just called a </a:t>
            </a:r>
            <a:r>
              <a:rPr lang="en-US" sz="900" b="0" i="1" u="none" strike="noStrike" kern="1200" dirty="0">
                <a:solidFill>
                  <a:schemeClr val="tx1"/>
                </a:solidFill>
                <a:effectLst/>
                <a:latin typeface="Segoe UI Light" pitchFamily="34" charset="0"/>
                <a:ea typeface="+mn-ea"/>
                <a:cs typeface="+mn-cs"/>
              </a:rPr>
              <a:t>role</a:t>
            </a:r>
            <a:r>
              <a:rPr lang="en-US" sz="900" b="0" i="0" u="none" strike="noStrike" kern="1200" dirty="0">
                <a:solidFill>
                  <a:schemeClr val="tx1"/>
                </a:solidFill>
                <a:effectLst/>
                <a:latin typeface="Segoe UI Light" pitchFamily="34" charset="0"/>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&lt;CLICK3&gt;</a:t>
            </a:r>
          </a:p>
          <a:p>
            <a:r>
              <a:rPr lang="en-US" sz="900" b="1" i="0" u="none" strike="noStrike" kern="1200" dirty="0">
                <a:solidFill>
                  <a:schemeClr val="tx1"/>
                </a:solidFill>
                <a:effectLst/>
                <a:latin typeface="Segoe UI Light" pitchFamily="34" charset="0"/>
                <a:ea typeface="+mn-ea"/>
                <a:cs typeface="+mn-cs"/>
              </a:rPr>
              <a:t>Scope</a:t>
            </a:r>
          </a:p>
          <a:p>
            <a:r>
              <a:rPr lang="en-US" sz="900" b="0" i="1" u="none" strike="noStrike" kern="1200" dirty="0">
                <a:solidFill>
                  <a:schemeClr val="tx1"/>
                </a:solidFill>
                <a:effectLst/>
                <a:latin typeface="Segoe UI Light" pitchFamily="34" charset="0"/>
                <a:ea typeface="+mn-ea"/>
                <a:cs typeface="+mn-cs"/>
              </a:rPr>
              <a:t>Scope</a:t>
            </a:r>
            <a:r>
              <a:rPr lang="en-US" sz="900" b="0" i="0" u="none" strike="noStrike" kern="1200" dirty="0">
                <a:solidFill>
                  <a:schemeClr val="tx1"/>
                </a:solidFill>
                <a:effectLst/>
                <a:latin typeface="Segoe UI Light" pitchFamily="34" charset="0"/>
                <a:ea typeface="+mn-ea"/>
                <a:cs typeface="+mn-cs"/>
              </a:rPr>
              <a:t> is the boundary that the access applies to. When you assign a role, you can further limit the actions allowed by defining a scope. This is helpful if you want to make someone a </a:t>
            </a:r>
            <a:r>
              <a:rPr lang="en-US" sz="900" b="0" i="0" u="sng" strike="noStrike" kern="1200" dirty="0">
                <a:solidFill>
                  <a:schemeClr val="tx1"/>
                </a:solidFill>
                <a:effectLst/>
                <a:latin typeface="Segoe UI Light" pitchFamily="34" charset="0"/>
                <a:ea typeface="+mn-ea"/>
                <a:cs typeface="+mn-cs"/>
                <a:hlinkClick r:id="rId4"/>
              </a:rPr>
              <a:t>Website Contributor</a:t>
            </a:r>
            <a:r>
              <a:rPr lang="en-US" sz="900" b="0" i="0" u="none" strike="noStrike" kern="1200" dirty="0">
                <a:solidFill>
                  <a:schemeClr val="tx1"/>
                </a:solidFill>
                <a:effectLst/>
                <a:latin typeface="Segoe UI Light" pitchFamily="34" charset="0"/>
                <a:ea typeface="+mn-ea"/>
                <a:cs typeface="+mn-cs"/>
              </a:rPr>
              <a:t>, but only for one resource group.</a:t>
            </a:r>
          </a:p>
          <a:p>
            <a:endParaRPr lang="en-US" sz="900" b="0" i="0" u="none" strike="noStrike" kern="1200" dirty="0">
              <a:solidFill>
                <a:schemeClr val="tx1"/>
              </a:solidFill>
              <a:effectLst/>
              <a:latin typeface="Segoe UI Light" pitchFamily="34" charset="0"/>
              <a:ea typeface="+mn-ea"/>
              <a:cs typeface="+mn-cs"/>
            </a:endParaRPr>
          </a:p>
          <a:p>
            <a:pPr marL="0" indent="0">
              <a:buFontTx/>
              <a:buNone/>
            </a:pPr>
            <a:endParaRPr lang="en-US" sz="900" b="0" i="0" u="none" strike="noStrike" kern="1200" dirty="0">
              <a:solidFill>
                <a:schemeClr val="tx1"/>
              </a:solidFill>
              <a:effectLst/>
              <a:latin typeface="Segoe UI Light" pitchFamily="34" charset="0"/>
              <a:ea typeface="+mn-ea"/>
              <a:cs typeface="+mn-cs"/>
            </a:endParaRPr>
          </a:p>
          <a:p>
            <a:endParaRPr lang="en-GB"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62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in an RG should always be tagged as a best practice.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6/24/2022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302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Placeholder to note that the customer needs to decide how much deeper to go when network, RBAC, Naming/tagging are done.</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B204BA9-2B3D-4603-A67F-69320FF67926}" type="slidenum">
              <a:rPr lang="en-US" smtClean="0"/>
              <a:t>15</a:t>
            </a:fld>
            <a:endParaRPr lang="en-US"/>
          </a:p>
        </p:txBody>
      </p:sp>
    </p:spTree>
    <p:extLst>
      <p:ext uri="{BB962C8B-B14F-4D97-AF65-F5344CB8AC3E}">
        <p14:creationId xmlns:p14="http://schemas.microsoft.com/office/powerpoint/2010/main" val="702296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7.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36839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80817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059028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029247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5475845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36747592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1800129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215695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39988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732550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1492848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120561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1352488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7398794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9546558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81037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165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6237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7502308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491999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020739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30923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1872528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5927819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6504519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3472500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98375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48982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0602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238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528688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927469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14563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8634495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6661974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459020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9950321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xmlns=""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xmlns=""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55639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0817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84347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5770038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517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37970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992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6606073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54149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29309319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36269144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8132257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33729054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4434695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8491797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272871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337004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32130400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2954429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8856672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Medium: body copy Segoe UI Regular 14/18</a:t>
            </a:r>
          </a:p>
        </p:txBody>
      </p:sp>
    </p:spTree>
    <p:extLst>
      <p:ext uri="{BB962C8B-B14F-4D97-AF65-F5344CB8AC3E}">
        <p14:creationId xmlns:p14="http://schemas.microsoft.com/office/powerpoint/2010/main" val="41014180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1652186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804879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558135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580493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31203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6745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207689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5037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65699756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10605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3828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0572749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105594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6024264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828161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18041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0753444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5882513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9312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47288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1416054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220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929660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346153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8660383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88946280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97960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6954434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72359458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826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5131171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366232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3859139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2166098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4568377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6856285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6661530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7188309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7083831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0439238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2965844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image" Target="../media/image1.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theme" Target="../theme/theme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3.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06329407"/>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89" r:id="rId42"/>
    <p:sldLayoutId id="2147483890" r:id="rId43"/>
    <p:sldLayoutId id="2147483891" r:id="rId44"/>
    <p:sldLayoutId id="2147483892" r:id="rId45"/>
    <p:sldLayoutId id="2147483893" r:id="rId46"/>
    <p:sldLayoutId id="2147483894" r:id="rId47"/>
    <p:sldLayoutId id="2147483895" r:id="rId4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49874041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6/24/2022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3030561159"/>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7.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6.svg"/><Relationship Id="rId3" Type="http://schemas.openxmlformats.org/officeDocument/2006/relationships/hyperlink" Target="https://aka.ms/azureiam" TargetMode="External"/><Relationship Id="rId7" Type="http://schemas.openxmlformats.org/officeDocument/2006/relationships/image" Target="../media/image50.sv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2.xml"/><Relationship Id="rId6" Type="http://schemas.openxmlformats.org/officeDocument/2006/relationships/image" Target="../media/image44.png"/><Relationship Id="rId11" Type="http://schemas.openxmlformats.org/officeDocument/2006/relationships/image" Target="../media/image54.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azure.microsoft.com/documentation/articles/resource-group-using-tags/" TargetMode="External"/><Relationship Id="rId7"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hyperlink" Target="https://docs.microsoft.com/azure/governance/policy/tutorials/govern-tags" TargetMode="External"/><Relationship Id="rId10" Type="http://schemas.openxmlformats.org/officeDocument/2006/relationships/image" Target="../media/image43.png"/><Relationship Id="rId4" Type="http://schemas.openxmlformats.org/officeDocument/2006/relationships/hyperlink" Target="https://azure.microsoft.com/documentation/articles/role-based-access-control-custom-roles/" TargetMode="External"/><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image" Target="../media/image65.sv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50.sv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67.svg"/><Relationship Id="rId10" Type="http://schemas.openxmlformats.org/officeDocument/2006/relationships/image" Target="../media/image63.svg"/><Relationship Id="rId4" Type="http://schemas.openxmlformats.org/officeDocument/2006/relationships/image" Target="../media/image52.svg"/><Relationship Id="rId9" Type="http://schemas.openxmlformats.org/officeDocument/2006/relationships/image" Target="../media/image51.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69.svg"/><Relationship Id="rId2" Type="http://schemas.openxmlformats.org/officeDocument/2006/relationships/image" Target="../media/image44.png"/><Relationship Id="rId1" Type="http://schemas.openxmlformats.org/officeDocument/2006/relationships/slideLayout" Target="../slideLayouts/slideLayout62.xml"/><Relationship Id="rId6" Type="http://schemas.openxmlformats.org/officeDocument/2006/relationships/image" Target="../media/image55.png"/><Relationship Id="rId5" Type="http://schemas.openxmlformats.org/officeDocument/2006/relationships/image" Target="../media/image52.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73.svg"/><Relationship Id="rId2" Type="http://schemas.openxmlformats.org/officeDocument/2006/relationships/image" Target="../media/image45.png"/><Relationship Id="rId1" Type="http://schemas.openxmlformats.org/officeDocument/2006/relationships/slideLayout" Target="../slideLayouts/slideLayout62.xml"/><Relationship Id="rId6" Type="http://schemas.openxmlformats.org/officeDocument/2006/relationships/image" Target="../media/image57.png"/><Relationship Id="rId5" Type="http://schemas.openxmlformats.org/officeDocument/2006/relationships/image" Target="../media/image71.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50.svg"/><Relationship Id="rId5" Type="http://schemas.openxmlformats.org/officeDocument/2006/relationships/image" Target="../media/image44.png"/><Relationship Id="rId4" Type="http://schemas.openxmlformats.org/officeDocument/2006/relationships/image" Target="../media/image52.sv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50.svg"/><Relationship Id="rId5" Type="http://schemas.openxmlformats.org/officeDocument/2006/relationships/image" Target="../media/image44.png"/><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77.svg"/><Relationship Id="rId11" Type="http://schemas.openxmlformats.org/officeDocument/2006/relationships/image" Target="../media/image62.png"/><Relationship Id="rId5" Type="http://schemas.openxmlformats.org/officeDocument/2006/relationships/image" Target="../media/image59.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63.png"/><Relationship Id="rId1" Type="http://schemas.openxmlformats.org/officeDocument/2006/relationships/slideLayout" Target="../slideLayouts/slideLayout16.xml"/><Relationship Id="rId5" Type="http://schemas.openxmlformats.org/officeDocument/2006/relationships/image" Target="../media/image86.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azure/architecture/cloud-adoption/ready/azure-best-practices/track-costs" TargetMode="External"/><Relationship Id="rId3" Type="http://schemas.openxmlformats.org/officeDocument/2006/relationships/hyperlink" Target="https://docs.microsoft.com/en-us/azure/architecture/cloud-adoption/ready/considerations/fundamental-concepts" TargetMode="External"/><Relationship Id="rId7" Type="http://schemas.openxmlformats.org/officeDocument/2006/relationships/hyperlink" Target="https://docs.microsoft.com/en-us/azure/sql-database/sql-database-paas-vs-sql-server-iaas?toc=https://docs.microsoft.com/azure/architecture/toc.json&amp;bc=https://docs.microsoft.com/azure/architecture/bread/toc.json"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docs.microsoft.com/en-us/azure/architecture/cloud-adoption/ready/considerations/storage-guidance" TargetMode="External"/><Relationship Id="rId5" Type="http://schemas.openxmlformats.org/officeDocument/2006/relationships/hyperlink" Target="https://docs.microsoft.com/en-us/azure/security/fundamentals/identity-management-best-practices?toc=https://docs.microsoft.com/azure/architecture/toc.json&amp;bc=https://docs.microsoft.com/azure/architecture/bread/toc.json" TargetMode="External"/><Relationship Id="rId4" Type="http://schemas.openxmlformats.org/officeDocument/2006/relationships/hyperlink" Target="https://docs.microsoft.com/en-us/azure/architecture/cloud-adoption/ready/considerations/network-decision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0.svg"/><Relationship Id="rId3" Type="http://schemas.openxmlformats.org/officeDocument/2006/relationships/hyperlink" Target="https://docs.microsoft.com/en-us/azure/azure-monitor/overview" TargetMode="External"/><Relationship Id="rId7" Type="http://schemas.openxmlformats.org/officeDocument/2006/relationships/image" Target="../media/image88.svg"/><Relationship Id="rId12" Type="http://schemas.openxmlformats.org/officeDocument/2006/relationships/image" Target="../media/image66.png"/><Relationship Id="rId2" Type="http://schemas.openxmlformats.org/officeDocument/2006/relationships/hyperlink" Target="https://docs.microsoft.com/en-us/azure/key-vault/key-vault-overview" TargetMode="External"/><Relationship Id="rId1" Type="http://schemas.openxmlformats.org/officeDocument/2006/relationships/slideLayout" Target="../slideLayouts/slideLayout62.xml"/><Relationship Id="rId6" Type="http://schemas.openxmlformats.org/officeDocument/2006/relationships/image" Target="../media/image65.png"/><Relationship Id="rId11" Type="http://schemas.openxmlformats.org/officeDocument/2006/relationships/image" Target="../media/image50.svg"/><Relationship Id="rId5" Type="http://schemas.openxmlformats.org/officeDocument/2006/relationships/hyperlink" Target="https://docs.microsoft.com/en-us/azure/governance/policy/overview" TargetMode="External"/><Relationship Id="rId10" Type="http://schemas.openxmlformats.org/officeDocument/2006/relationships/image" Target="../media/image44.png"/><Relationship Id="rId4" Type="http://schemas.openxmlformats.org/officeDocument/2006/relationships/hyperlink" Target="https://docs.microsoft.com/en-us/azure/security-center/security-center-intro" TargetMode="External"/><Relationship Id="rId9" Type="http://schemas.openxmlformats.org/officeDocument/2006/relationships/image" Target="../media/image5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am06.safelinks.protection.outlook.com/?url=https://docs.microsoft.com/en-us/azure/cloud-adoption-framework/ready/landing-zone/foundation-blueprint&amp;data=04|01|v-reivie@microsoft.com|8b9c64b15b9c495249fc08d8a2e49702|72f988bf86f141af91ab2d7cd011db47|1|0|637438449953059619|Unknown|TWFpbGZsb3d8eyJWIjoiMC4wLjAwMDAiLCJQIjoiV2luMzIiLCJBTiI6Ik1haWwiLCJXVCI6Mn0%3D|1000&amp;sdata=PBAhgzR7j5QO8tXLAzaG9gmAWc1v7yPUz09B4W61aYs%3D&amp;reserved=0"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azure-policy/tree/master/samples/Network/deny-nsg-inbound-allow-all"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69.png"/><Relationship Id="rId4" Type="http://schemas.openxmlformats.org/officeDocument/2006/relationships/hyperlink" Target="https://blog.tyang.org/2018/11/19/configuring-azure-resources-diagnostic-log-settings-using-azure-polic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governance/blueprints/samples/caf-foundation/deploy"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loud-adoption-framework/ready/landing-zone/design-areas" TargetMode="External"/><Relationship Id="rId2" Type="http://schemas.openxmlformats.org/officeDocument/2006/relationships/hyperlink" Target="https://docs.microsoft.com/en-us/azure/governance/blueprints/" TargetMode="External"/><Relationship Id="rId1" Type="http://schemas.openxmlformats.org/officeDocument/2006/relationships/slideLayout" Target="../slideLayouts/slideLayout16.xml"/><Relationship Id="rId4" Type="http://schemas.openxmlformats.org/officeDocument/2006/relationships/hyperlink" Target="https://docs.microsoft.com/en-us/azure/cloud-adoption-framework/ready/landing-zone/implementation-option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notesSlide" Target="../notesSlides/notesSlide1.xml"/><Relationship Id="rId7" Type="http://schemas.openxmlformats.org/officeDocument/2006/relationships/image" Target="../media/image39.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1.svg"/><Relationship Id="rId5" Type="http://schemas.openxmlformats.org/officeDocument/2006/relationships/image" Target="../media/image38.png"/><Relationship Id="rId10" Type="http://schemas.openxmlformats.org/officeDocument/2006/relationships/image" Target="../media/image45.svg"/><Relationship Id="rId4" Type="http://schemas.openxmlformats.org/officeDocument/2006/relationships/image" Target="../media/image37.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7.xml"/><Relationship Id="rId1" Type="http://schemas.openxmlformats.org/officeDocument/2006/relationships/tags" Target="../tags/tag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387303" y="2345780"/>
            <a:ext cx="5636554" cy="1341111"/>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700" marR="3080" lvl="0" indent="0" algn="l" defTabSz="277200" rtl="0" eaLnBrk="1" fontAlgn="auto" latinLnBrk="0" hangingPunct="1">
              <a:lnSpc>
                <a:spcPts val="3335"/>
              </a:lnSpc>
              <a:spcBef>
                <a:spcPts val="557"/>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mn-lt"/>
                <a:ea typeface="+mn-ea"/>
                <a:cs typeface="+mn-cs"/>
              </a:rPr>
              <a:t>Microsoft Azure Immersion Workshop:</a:t>
            </a:r>
            <a:br>
              <a:rPr kumimoji="0" lang="en-US" sz="3200" b="0" i="0" u="none" strike="noStrike" kern="1200" cap="none" spc="0" normalizeH="0" baseline="0" noProof="0" dirty="0">
                <a:ln>
                  <a:noFill/>
                </a:ln>
                <a:solidFill>
                  <a:schemeClr val="bg1"/>
                </a:solidFill>
                <a:effectLst/>
                <a:uLnTx/>
                <a:uFillTx/>
                <a:latin typeface="+mn-lt"/>
                <a:ea typeface="+mn-ea"/>
                <a:cs typeface="+mn-cs"/>
              </a:rPr>
            </a:br>
            <a:r>
              <a:rPr kumimoji="0" lang="en-US" sz="3200" b="0" i="0" u="none" strike="noStrike" kern="1200" cap="none" spc="0" normalizeH="0" baseline="0" noProof="0" dirty="0">
                <a:ln>
                  <a:noFill/>
                </a:ln>
                <a:solidFill>
                  <a:schemeClr val="bg1"/>
                </a:solidFill>
                <a:effectLst/>
                <a:uLnTx/>
                <a:uFillTx/>
                <a:latin typeface="+mn-lt"/>
                <a:ea typeface="+mn-ea"/>
                <a:cs typeface="+mn-cs"/>
              </a:rPr>
              <a:t>Infrastructure Migration</a:t>
            </a:r>
            <a:endParaRPr kumimoji="0" lang="en-US" sz="3153"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196144"/>
            <a:ext cx="5283114" cy="249331"/>
          </a:xfrm>
          <a:prstGeom prst="rect">
            <a:avLst/>
          </a:prstGeom>
        </p:spPr>
        <p:txBody>
          <a:bodyPr vert="horz" wrap="square" lIns="0" tIns="3080" rIns="0" bIns="0" rtlCol="0">
            <a:spAutoFit/>
          </a:bodyPr>
          <a:lstStyle/>
          <a:p>
            <a:r>
              <a:rPr lang="en-US" sz="1600" dirty="0">
                <a:solidFill>
                  <a:schemeClr val="bg1"/>
                </a:solidFill>
              </a:rPr>
              <a:t>Session 5: Introduction to the landing zone concept</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xmlns=""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2723980" y="5314640"/>
            <a:ext cx="967446" cy="967446"/>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2723980" y="4084659"/>
            <a:ext cx="967446" cy="967446"/>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7236761" y="2854679"/>
            <a:ext cx="967446" cy="967446"/>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2723980" y="1624699"/>
            <a:ext cx="967446" cy="967446"/>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7229740" y="1624699"/>
            <a:ext cx="967446" cy="967446"/>
            <a:chOff x="13148632" y="4139769"/>
            <a:chExt cx="1108509" cy="1108509"/>
          </a:xfrm>
        </p:grpSpPr>
        <p:sp>
          <p:nvSpPr>
            <p:cNvPr id="78" name="Freeform: Shape 77">
              <a:extLst>
                <a:ext uri="{FF2B5EF4-FFF2-40B4-BE49-F238E27FC236}">
                  <a16:creationId xmlns:a16="http://schemas.microsoft.com/office/drawing/2014/main" id="{BA1C07F0-30B0-4A90-BAC4-CD7604E2FACA}"/>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aphic 5">
              <a:extLst>
                <a:ext uri="{FF2B5EF4-FFF2-40B4-BE49-F238E27FC236}">
                  <a16:creationId xmlns:a16="http://schemas.microsoft.com/office/drawing/2014/main" id="{70DDC97A-A5D5-4C58-826F-70469F9FB790}"/>
                </a:ext>
              </a:extLst>
            </p:cNvPr>
            <p:cNvGrpSpPr/>
            <p:nvPr/>
          </p:nvGrpSpPr>
          <p:grpSpPr>
            <a:xfrm>
              <a:off x="13391670" y="4382005"/>
              <a:ext cx="625642" cy="633663"/>
              <a:chOff x="13391670" y="4382005"/>
              <a:chExt cx="625642" cy="633663"/>
            </a:xfrm>
          </p:grpSpPr>
          <p:grpSp>
            <p:nvGrpSpPr>
              <p:cNvPr id="80" name="Graphic 5">
                <a:extLst>
                  <a:ext uri="{FF2B5EF4-FFF2-40B4-BE49-F238E27FC236}">
                    <a16:creationId xmlns:a16="http://schemas.microsoft.com/office/drawing/2014/main" id="{70DDC97A-A5D5-4C58-826F-70469F9FB790}"/>
                  </a:ext>
                </a:extLst>
              </p:cNvPr>
              <p:cNvGrpSpPr/>
              <p:nvPr/>
            </p:nvGrpSpPr>
            <p:grpSpPr>
              <a:xfrm>
                <a:off x="13516799" y="4756588"/>
                <a:ext cx="258277" cy="259079"/>
                <a:chOff x="13516799" y="4756588"/>
                <a:chExt cx="258277" cy="259079"/>
              </a:xfrm>
              <a:solidFill>
                <a:srgbClr val="50E6FF"/>
              </a:solidFill>
            </p:grpSpPr>
            <p:sp>
              <p:nvSpPr>
                <p:cNvPr id="81" name="Freeform: Shape 80">
                  <a:extLst>
                    <a:ext uri="{FF2B5EF4-FFF2-40B4-BE49-F238E27FC236}">
                      <a16:creationId xmlns:a16="http://schemas.microsoft.com/office/drawing/2014/main" id="{66F8BB16-E01A-47B1-97ED-31F0C8E3A720}"/>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324620C-DF19-4868-9307-CE9B463D9091}"/>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aphic 5">
                <a:extLst>
                  <a:ext uri="{FF2B5EF4-FFF2-40B4-BE49-F238E27FC236}">
                    <a16:creationId xmlns:a16="http://schemas.microsoft.com/office/drawing/2014/main" id="{70DDC97A-A5D5-4C58-826F-70469F9FB790}"/>
                  </a:ext>
                </a:extLst>
              </p:cNvPr>
              <p:cNvGrpSpPr/>
              <p:nvPr/>
            </p:nvGrpSpPr>
            <p:grpSpPr>
              <a:xfrm>
                <a:off x="13463058" y="4733327"/>
                <a:ext cx="137159" cy="137962"/>
                <a:chOff x="13463058" y="4733327"/>
                <a:chExt cx="137159" cy="137962"/>
              </a:xfrm>
              <a:solidFill>
                <a:srgbClr val="0078D4"/>
              </a:solidFill>
            </p:grpSpPr>
            <p:sp>
              <p:nvSpPr>
                <p:cNvPr id="84" name="Freeform: Shape 83">
                  <a:extLst>
                    <a:ext uri="{FF2B5EF4-FFF2-40B4-BE49-F238E27FC236}">
                      <a16:creationId xmlns:a16="http://schemas.microsoft.com/office/drawing/2014/main" id="{D3F691A1-3EF7-475F-B0BE-2BF86F4F70A6}"/>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4D3C7FF-0C0E-4573-A1A5-84BFFA3ED50B}"/>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6" name="Graphic 5">
                <a:extLst>
                  <a:ext uri="{FF2B5EF4-FFF2-40B4-BE49-F238E27FC236}">
                    <a16:creationId xmlns:a16="http://schemas.microsoft.com/office/drawing/2014/main" id="{70DDC97A-A5D5-4C58-826F-70469F9FB790}"/>
                  </a:ext>
                </a:extLst>
              </p:cNvPr>
              <p:cNvGrpSpPr/>
              <p:nvPr/>
            </p:nvGrpSpPr>
            <p:grpSpPr>
              <a:xfrm>
                <a:off x="13775879" y="4733327"/>
                <a:ext cx="137159" cy="137962"/>
                <a:chOff x="13775879" y="4733327"/>
                <a:chExt cx="137159" cy="137962"/>
              </a:xfrm>
              <a:solidFill>
                <a:srgbClr val="0078D4"/>
              </a:solidFill>
            </p:grpSpPr>
            <p:sp>
              <p:nvSpPr>
                <p:cNvPr id="87" name="Freeform: Shape 86">
                  <a:extLst>
                    <a:ext uri="{FF2B5EF4-FFF2-40B4-BE49-F238E27FC236}">
                      <a16:creationId xmlns:a16="http://schemas.microsoft.com/office/drawing/2014/main" id="{82F81B47-6AE3-4160-A9F8-F712184BE9C6}"/>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3D7196D-A4AF-462C-A9DD-DDD8397F2B12}"/>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F023B95B-A563-439A-B040-2DE9E0A6475E}"/>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7229740" y="4084659"/>
            <a:ext cx="967446" cy="967446"/>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7236761" y="5314640"/>
            <a:ext cx="967446" cy="967446"/>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3" y="4423715"/>
              <a:ext cx="358541" cy="521368"/>
              <a:chOff x="9388363" y="4423715"/>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xmlns="" val="1"/>
              </a:ext>
            </a:extLst>
          </p:cNvPr>
          <p:cNvGrpSpPr/>
          <p:nvPr/>
        </p:nvGrpSpPr>
        <p:grpSpPr>
          <a:xfrm>
            <a:off x="2723980" y="2854679"/>
            <a:ext cx="967446" cy="967446"/>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74" name="Title 3">
            <a:extLst>
              <a:ext uri="{FF2B5EF4-FFF2-40B4-BE49-F238E27FC236}">
                <a16:creationId xmlns:a16="http://schemas.microsoft.com/office/drawing/2014/main" id="{0B848981-F831-455F-B28D-BB817C2E46AE}"/>
              </a:ext>
            </a:extLst>
          </p:cNvPr>
          <p:cNvSpPr txBox="1">
            <a:spLocks noGrp="1"/>
          </p:cNvSpPr>
          <p:nvPr>
            <p:ph type="title" idx="4294967295"/>
          </p:nvPr>
        </p:nvSpPr>
        <p:spPr>
          <a:xfrm>
            <a:off x="588263" y="457200"/>
            <a:ext cx="4948199"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t>Azure landing zones</a:t>
            </a:r>
            <a:br>
              <a:rPr kumimoji="0" lang="en-US" sz="3200" b="0" i="0" u="none" strike="noStrike" kern="1200" cap="none" spc="-50" normalizeH="0" baseline="0" noProof="0" dirty="0">
                <a:ln w="3175">
                  <a:noFill/>
                </a:ln>
                <a:solidFill>
                  <a:schemeClr val="tx2"/>
                </a:solidFill>
                <a:effectLst/>
                <a:uLnTx/>
                <a:uFillTx/>
                <a:latin typeface="Segoe UI Semibold"/>
                <a:ea typeface="+mn-ea"/>
                <a:cs typeface="Segoe UI" pitchFamily="34" charset="0"/>
              </a:rPr>
            </a:br>
            <a:r>
              <a:rPr kumimoji="0" lang="en-US" sz="32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Design areas</a:t>
            </a:r>
          </a:p>
        </p:txBody>
      </p:sp>
      <p:sp>
        <p:nvSpPr>
          <p:cNvPr id="2" name="Freeform: Shape 1">
            <a:extLst>
              <a:ext uri="{FF2B5EF4-FFF2-40B4-BE49-F238E27FC236}">
                <a16:creationId xmlns:a16="http://schemas.microsoft.com/office/drawing/2014/main" id="{60F4DDD2-8FE3-4CFE-9793-FBFA47F21B52}"/>
              </a:ext>
            </a:extLst>
          </p:cNvPr>
          <p:cNvSpPr/>
          <p:nvPr/>
        </p:nvSpPr>
        <p:spPr>
          <a:xfrm>
            <a:off x="3921353" y="1651058"/>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dirty="0">
                <a:ln>
                  <a:noFill/>
                </a:ln>
                <a:solidFill>
                  <a:schemeClr val="tx1"/>
                </a:solidFill>
                <a:effectLst/>
                <a:uLnTx/>
                <a:uFillTx/>
                <a:latin typeface="Segoe UI"/>
                <a:ea typeface="+mn-ea"/>
                <a:cs typeface="+mn-cs"/>
              </a:rPr>
              <a:t>Enterprise </a:t>
            </a:r>
            <a:r>
              <a:rPr kumimoji="0" lang="en-US" sz="2000" b="0" i="0" u="none" strike="noStrike" kern="1200" cap="none" spc="0" normalizeH="0" baseline="0" noProof="0" dirty="0">
                <a:ln>
                  <a:noFill/>
                </a:ln>
                <a:solidFill>
                  <a:schemeClr val="tx1"/>
                </a:solidFill>
                <a:effectLst/>
                <a:uLnTx/>
                <a:uFillTx/>
                <a:latin typeface="Segoe UI"/>
                <a:ea typeface="+mn-ea"/>
                <a:cs typeface="+mn-cs"/>
              </a:rPr>
              <a:t>Enrollment</a:t>
            </a:r>
          </a:p>
        </p:txBody>
      </p:sp>
      <p:sp>
        <p:nvSpPr>
          <p:cNvPr id="3" name="Freeform: Shape 2">
            <a:extLst>
              <a:ext uri="{FF2B5EF4-FFF2-40B4-BE49-F238E27FC236}">
                <a16:creationId xmlns:a16="http://schemas.microsoft.com/office/drawing/2014/main" id="{84B78BCF-273D-40AA-BF52-910B6F463819}"/>
              </a:ext>
            </a:extLst>
          </p:cNvPr>
          <p:cNvSpPr/>
          <p:nvPr/>
        </p:nvSpPr>
        <p:spPr>
          <a:xfrm>
            <a:off x="3921353" y="2860145"/>
            <a:ext cx="1823632" cy="97740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Identity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8449067" y="5340999"/>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Operations Baseline</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8449067" y="4111018"/>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Deployment Options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3921353" y="4131912"/>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Resource Organization</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EA34E45A-4C4D-4569-BB34-22C3A2609E3B}"/>
              </a:ext>
            </a:extLst>
          </p:cNvPr>
          <p:cNvSpPr/>
          <p:nvPr/>
        </p:nvSpPr>
        <p:spPr>
          <a:xfrm>
            <a:off x="8449067" y="1651058"/>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Business Continuity </a:t>
            </a:r>
            <a:br>
              <a:rPr kumimoji="0" lang="en-US" sz="2000" b="0" i="0" u="none" strike="noStrike" kern="1200" cap="none" spc="0" normalizeH="0" baseline="0" noProof="0">
                <a:ln>
                  <a:noFill/>
                </a:ln>
                <a:solidFill>
                  <a:schemeClr val="tx1"/>
                </a:solidFill>
                <a:effectLst/>
                <a:uLnTx/>
                <a:uFillTx/>
                <a:latin typeface="Segoe UI"/>
                <a:ea typeface="+mn-ea"/>
                <a:cs typeface="+mn-cs"/>
              </a:rPr>
            </a:br>
            <a:r>
              <a:rPr kumimoji="0" lang="en-US" sz="2000" b="0" i="0" u="none" strike="noStrike" kern="1200" cap="none" spc="0" normalizeH="0" baseline="0" noProof="0">
                <a:ln>
                  <a:noFill/>
                </a:ln>
                <a:solidFill>
                  <a:schemeClr val="tx1"/>
                </a:solidFill>
                <a:effectLst/>
                <a:uLnTx/>
                <a:uFillTx/>
                <a:latin typeface="Segoe UI"/>
                <a:ea typeface="+mn-ea"/>
                <a:cs typeface="+mn-cs"/>
              </a:rPr>
              <a:t>&amp; Disaster Recovery</a:t>
            </a:r>
          </a:p>
        </p:txBody>
      </p:sp>
      <p:sp>
        <p:nvSpPr>
          <p:cNvPr id="9" name="Freeform: Shape 8">
            <a:extLst>
              <a:ext uri="{FF2B5EF4-FFF2-40B4-BE49-F238E27FC236}">
                <a16:creationId xmlns:a16="http://schemas.microsoft.com/office/drawing/2014/main" id="{472784B5-0331-4E9C-AD12-DA844616C536}"/>
              </a:ext>
            </a:extLst>
          </p:cNvPr>
          <p:cNvSpPr/>
          <p:nvPr/>
        </p:nvSpPr>
        <p:spPr>
          <a:xfrm>
            <a:off x="8449067" y="2881038"/>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Governance Disciplines</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3921353" y="5340999"/>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FA72BE24-B610-49FA-9A3F-CE301F6C3FD3}"/>
              </a:ext>
              <a:ext uri="{C183D7F6-B498-43B3-948B-1728B52AA6E4}">
                <adec:decorative xmlns:adec="http://schemas.microsoft.com/office/drawing/2017/decorative" xmlns="" val="1"/>
              </a:ext>
            </a:extLst>
          </p:cNvPr>
          <p:cNvGrpSpPr/>
          <p:nvPr/>
        </p:nvGrpSpPr>
        <p:grpSpPr>
          <a:xfrm>
            <a:off x="9507847" y="6255728"/>
            <a:ext cx="2418340" cy="357288"/>
            <a:chOff x="371924" y="-733647"/>
            <a:chExt cx="3235459" cy="426400"/>
          </a:xfrm>
        </p:grpSpPr>
        <p:sp>
          <p:nvSpPr>
            <p:cNvPr id="149" name="Rectangle 148">
              <a:extLst>
                <a:ext uri="{FF2B5EF4-FFF2-40B4-BE49-F238E27FC236}">
                  <a16:creationId xmlns:a16="http://schemas.microsoft.com/office/drawing/2014/main" id="{23FFFF1A-1669-4D8D-8FB1-804958D7E9EF}"/>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defTabSz="932472" fontAlgn="base">
                <a:lnSpc>
                  <a:spcPct val="90000"/>
                </a:lnSpc>
                <a:spcBef>
                  <a:spcPct val="0"/>
                </a:spcBef>
                <a:spcAft>
                  <a:spcPct val="0"/>
                </a:spcAft>
              </a:pPr>
              <a:r>
                <a:rPr lang="en-US" sz="1050" dirty="0">
                  <a:solidFill>
                    <a:schemeClr val="tx1"/>
                  </a:solidFill>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150" name="Group 149">
              <a:extLst>
                <a:ext uri="{FF2B5EF4-FFF2-40B4-BE49-F238E27FC236}">
                  <a16:creationId xmlns:a16="http://schemas.microsoft.com/office/drawing/2014/main" id="{38259F4A-E99B-4A42-8774-603AA0A0A782}"/>
                </a:ext>
              </a:extLst>
            </p:cNvPr>
            <p:cNvGrpSpPr/>
            <p:nvPr/>
          </p:nvGrpSpPr>
          <p:grpSpPr>
            <a:xfrm>
              <a:off x="569265" y="-627288"/>
              <a:ext cx="238810" cy="320040"/>
              <a:chOff x="4971143" y="-658640"/>
              <a:chExt cx="466725" cy="625478"/>
            </a:xfrm>
          </p:grpSpPr>
          <p:sp>
            <p:nvSpPr>
              <p:cNvPr id="151" name="Freeform: Shape 150">
                <a:extLst>
                  <a:ext uri="{FF2B5EF4-FFF2-40B4-BE49-F238E27FC236}">
                    <a16:creationId xmlns:a16="http://schemas.microsoft.com/office/drawing/2014/main" id="{19ADC3A3-499A-4AC0-8F2A-591B280EC26E}"/>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endParaRPr lang="en-US" sz="1200"/>
              </a:p>
            </p:txBody>
          </p:sp>
          <p:sp>
            <p:nvSpPr>
              <p:cNvPr id="152" name="Freeform: Shape 151">
                <a:extLst>
                  <a:ext uri="{FF2B5EF4-FFF2-40B4-BE49-F238E27FC236}">
                    <a16:creationId xmlns:a16="http://schemas.microsoft.com/office/drawing/2014/main" id="{4E458F04-B7AC-4C2B-AC08-64ADBC01BF53}"/>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endParaRPr lang="en-US" sz="1200"/>
              </a:p>
            </p:txBody>
          </p:sp>
        </p:grpSp>
      </p:grpSp>
      <p:grpSp>
        <p:nvGrpSpPr>
          <p:cNvPr id="153" name="Group 152">
            <a:extLst>
              <a:ext uri="{FF2B5EF4-FFF2-40B4-BE49-F238E27FC236}">
                <a16:creationId xmlns:a16="http://schemas.microsoft.com/office/drawing/2014/main" id="{7626DA3A-E75E-45C0-B0A2-73C8D5AF1562}"/>
              </a:ext>
              <a:ext uri="{C183D7F6-B498-43B3-948B-1728B52AA6E4}">
                <adec:decorative xmlns:adec="http://schemas.microsoft.com/office/drawing/2017/decorative" xmlns="" val="1"/>
              </a:ext>
            </a:extLst>
          </p:cNvPr>
          <p:cNvGrpSpPr/>
          <p:nvPr/>
        </p:nvGrpSpPr>
        <p:grpSpPr>
          <a:xfrm>
            <a:off x="3430313" y="5255025"/>
            <a:ext cx="334925" cy="334925"/>
            <a:chOff x="4827181" y="-893135"/>
            <a:chExt cx="669851" cy="669851"/>
          </a:xfrm>
        </p:grpSpPr>
        <p:sp>
          <p:nvSpPr>
            <p:cNvPr id="154" name="Oval 153">
              <a:extLst>
                <a:ext uri="{FF2B5EF4-FFF2-40B4-BE49-F238E27FC236}">
                  <a16:creationId xmlns:a16="http://schemas.microsoft.com/office/drawing/2014/main" id="{2FEC35F8-5990-45B8-91A9-2ED91C3F98B7}"/>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56" name="Freeform: Shape 155">
              <a:extLst>
                <a:ext uri="{FF2B5EF4-FFF2-40B4-BE49-F238E27FC236}">
                  <a16:creationId xmlns:a16="http://schemas.microsoft.com/office/drawing/2014/main" id="{B67EF399-8FF6-42AD-BA4F-86EC7E1EF2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B125A2FF-28F2-45B9-BC42-67178953C3EF}"/>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F201AC84-F500-49C2-8A96-509C694A7C33}"/>
              </a:ext>
              <a:ext uri="{C183D7F6-B498-43B3-948B-1728B52AA6E4}">
                <adec:decorative xmlns:adec="http://schemas.microsoft.com/office/drawing/2017/decorative" xmlns="" val="1"/>
              </a:ext>
            </a:extLst>
          </p:cNvPr>
          <p:cNvGrpSpPr/>
          <p:nvPr/>
        </p:nvGrpSpPr>
        <p:grpSpPr>
          <a:xfrm>
            <a:off x="3430313" y="4050888"/>
            <a:ext cx="334925" cy="334925"/>
            <a:chOff x="4827181" y="-893135"/>
            <a:chExt cx="669851" cy="669851"/>
          </a:xfrm>
        </p:grpSpPr>
        <p:sp>
          <p:nvSpPr>
            <p:cNvPr id="159" name="Oval 158">
              <a:extLst>
                <a:ext uri="{FF2B5EF4-FFF2-40B4-BE49-F238E27FC236}">
                  <a16:creationId xmlns:a16="http://schemas.microsoft.com/office/drawing/2014/main" id="{C3F40585-9F90-4A86-8634-C5D1D584C592}"/>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0" name="Freeform: Shape 159">
              <a:extLst>
                <a:ext uri="{FF2B5EF4-FFF2-40B4-BE49-F238E27FC236}">
                  <a16:creationId xmlns:a16="http://schemas.microsoft.com/office/drawing/2014/main" id="{FA34FCE2-851C-4183-A09A-E29989C82164}"/>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E19F5E0D-E628-4132-985B-F31795727589}"/>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62" name="Group 161">
            <a:extLst>
              <a:ext uri="{FF2B5EF4-FFF2-40B4-BE49-F238E27FC236}">
                <a16:creationId xmlns:a16="http://schemas.microsoft.com/office/drawing/2014/main" id="{2929A83F-039D-47E5-AF45-FA2B90CF0EEA}"/>
              </a:ext>
              <a:ext uri="{C183D7F6-B498-43B3-948B-1728B52AA6E4}">
                <adec:decorative xmlns:adec="http://schemas.microsoft.com/office/drawing/2017/decorative" xmlns="" val="1"/>
              </a:ext>
            </a:extLst>
          </p:cNvPr>
          <p:cNvGrpSpPr/>
          <p:nvPr/>
        </p:nvGrpSpPr>
        <p:grpSpPr>
          <a:xfrm>
            <a:off x="3430313" y="2846751"/>
            <a:ext cx="334925" cy="334925"/>
            <a:chOff x="4827181" y="-893135"/>
            <a:chExt cx="669851" cy="669851"/>
          </a:xfrm>
        </p:grpSpPr>
        <p:sp>
          <p:nvSpPr>
            <p:cNvPr id="163" name="Oval 162">
              <a:extLst>
                <a:ext uri="{FF2B5EF4-FFF2-40B4-BE49-F238E27FC236}">
                  <a16:creationId xmlns:a16="http://schemas.microsoft.com/office/drawing/2014/main" id="{A1631B1C-4D71-447A-8D73-D785BFA60B2A}"/>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Freeform: Shape 163">
              <a:extLst>
                <a:ext uri="{FF2B5EF4-FFF2-40B4-BE49-F238E27FC236}">
                  <a16:creationId xmlns:a16="http://schemas.microsoft.com/office/drawing/2014/main" id="{DEA3880D-4146-4242-B755-E3873948B8D9}"/>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Shape 164">
              <a:extLst>
                <a:ext uri="{FF2B5EF4-FFF2-40B4-BE49-F238E27FC236}">
                  <a16:creationId xmlns:a16="http://schemas.microsoft.com/office/drawing/2014/main" id="{209481A0-795C-430E-AB3F-EA59AF8E6056}"/>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EC2A2E10-8B46-43CB-8A40-16B4023DD6EE}"/>
              </a:ext>
              <a:ext uri="{C183D7F6-B498-43B3-948B-1728B52AA6E4}">
                <adec:decorative xmlns:adec="http://schemas.microsoft.com/office/drawing/2017/decorative" xmlns="" val="1"/>
              </a:ext>
            </a:extLst>
          </p:cNvPr>
          <p:cNvGrpSpPr/>
          <p:nvPr/>
        </p:nvGrpSpPr>
        <p:grpSpPr>
          <a:xfrm>
            <a:off x="7933201" y="2846751"/>
            <a:ext cx="334925" cy="334925"/>
            <a:chOff x="4827181" y="-893135"/>
            <a:chExt cx="669851" cy="669851"/>
          </a:xfrm>
        </p:grpSpPr>
        <p:sp>
          <p:nvSpPr>
            <p:cNvPr id="167" name="Oval 166">
              <a:extLst>
                <a:ext uri="{FF2B5EF4-FFF2-40B4-BE49-F238E27FC236}">
                  <a16:creationId xmlns:a16="http://schemas.microsoft.com/office/drawing/2014/main" id="{D9A89053-50FB-452E-B314-951E93287234}"/>
                </a:ext>
              </a:extLst>
            </p:cNvPr>
            <p:cNvSpPr/>
            <p:nvPr/>
          </p:nvSpPr>
          <p:spPr bwMode="auto">
            <a:xfrm>
              <a:off x="4827181" y="-893135"/>
              <a:ext cx="669851" cy="669851"/>
            </a:xfrm>
            <a:prstGeom prst="ellipse">
              <a:avLst/>
            </a:prstGeom>
            <a:solidFill>
              <a:schemeClr val="accent5"/>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8" name="Freeform: Shape 167">
              <a:extLst>
                <a:ext uri="{FF2B5EF4-FFF2-40B4-BE49-F238E27FC236}">
                  <a16:creationId xmlns:a16="http://schemas.microsoft.com/office/drawing/2014/main" id="{E1498516-AC20-464C-867A-C7A9033BD765}"/>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5E1EFEBC-0A5F-4972-953E-A05F1F908D7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96132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fade">
                                      <p:cBhvr>
                                        <p:cTn id="14" dur="500"/>
                                        <p:tgtEl>
                                          <p:spTgt spid="1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decel="100000" fill="hold" nodeType="click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fill="hold"/>
                                        <p:tgtEl>
                                          <p:spTgt spid="148"/>
                                        </p:tgtEl>
                                        <p:attrNameLst>
                                          <p:attrName>ppt_x</p:attrName>
                                        </p:attrNameLst>
                                      </p:cBhvr>
                                      <p:tavLst>
                                        <p:tav tm="0">
                                          <p:val>
                                            <p:strVal val="#ppt_x"/>
                                          </p:val>
                                        </p:tav>
                                        <p:tav tm="100000">
                                          <p:val>
                                            <p:strVal val="#ppt_x"/>
                                          </p:val>
                                        </p:tav>
                                      </p:tavLst>
                                    </p:anim>
                                    <p:anim calcmode="lin" valueType="num">
                                      <p:cBhvr additive="base">
                                        <p:cTn id="65" dur="500" fill="hold"/>
                                        <p:tgtEl>
                                          <p:spTgt spid="148"/>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23" presetClass="entr" presetSubtype="16" fill="hold" nodeType="afterEffect">
                                  <p:stCondLst>
                                    <p:cond delay="0"/>
                                  </p:stCondLst>
                                  <p:childTnLst>
                                    <p:set>
                                      <p:cBhvr>
                                        <p:cTn id="68" dur="1" fill="hold">
                                          <p:stCondLst>
                                            <p:cond delay="0"/>
                                          </p:stCondLst>
                                        </p:cTn>
                                        <p:tgtEl>
                                          <p:spTgt spid="162"/>
                                        </p:tgtEl>
                                        <p:attrNameLst>
                                          <p:attrName>style.visibility</p:attrName>
                                        </p:attrNameLst>
                                      </p:cBhvr>
                                      <p:to>
                                        <p:strVal val="visible"/>
                                      </p:to>
                                    </p:set>
                                    <p:anim calcmode="lin" valueType="num">
                                      <p:cBhvr>
                                        <p:cTn id="69" dur="500" fill="hold"/>
                                        <p:tgtEl>
                                          <p:spTgt spid="162"/>
                                        </p:tgtEl>
                                        <p:attrNameLst>
                                          <p:attrName>ppt_w</p:attrName>
                                        </p:attrNameLst>
                                      </p:cBhvr>
                                      <p:tavLst>
                                        <p:tav tm="0">
                                          <p:val>
                                            <p:fltVal val="0"/>
                                          </p:val>
                                        </p:tav>
                                        <p:tav tm="100000">
                                          <p:val>
                                            <p:strVal val="#ppt_w"/>
                                          </p:val>
                                        </p:tav>
                                      </p:tavLst>
                                    </p:anim>
                                    <p:anim calcmode="lin" valueType="num">
                                      <p:cBhvr>
                                        <p:cTn id="70" dur="500" fill="hold"/>
                                        <p:tgtEl>
                                          <p:spTgt spid="162"/>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ID="23" presetClass="entr" presetSubtype="16" fill="hold" nodeType="afterEffect">
                                  <p:stCondLst>
                                    <p:cond delay="0"/>
                                  </p:stCondLst>
                                  <p:childTnLst>
                                    <p:set>
                                      <p:cBhvr>
                                        <p:cTn id="73" dur="1" fill="hold">
                                          <p:stCondLst>
                                            <p:cond delay="0"/>
                                          </p:stCondLst>
                                        </p:cTn>
                                        <p:tgtEl>
                                          <p:spTgt spid="158"/>
                                        </p:tgtEl>
                                        <p:attrNameLst>
                                          <p:attrName>style.visibility</p:attrName>
                                        </p:attrNameLst>
                                      </p:cBhvr>
                                      <p:to>
                                        <p:strVal val="visible"/>
                                      </p:to>
                                    </p:set>
                                    <p:anim calcmode="lin" valueType="num">
                                      <p:cBhvr>
                                        <p:cTn id="74" dur="500" fill="hold"/>
                                        <p:tgtEl>
                                          <p:spTgt spid="158"/>
                                        </p:tgtEl>
                                        <p:attrNameLst>
                                          <p:attrName>ppt_w</p:attrName>
                                        </p:attrNameLst>
                                      </p:cBhvr>
                                      <p:tavLst>
                                        <p:tav tm="0">
                                          <p:val>
                                            <p:fltVal val="0"/>
                                          </p:val>
                                        </p:tav>
                                        <p:tav tm="100000">
                                          <p:val>
                                            <p:strVal val="#ppt_w"/>
                                          </p:val>
                                        </p:tav>
                                      </p:tavLst>
                                    </p:anim>
                                    <p:anim calcmode="lin" valueType="num">
                                      <p:cBhvr>
                                        <p:cTn id="75" dur="500" fill="hold"/>
                                        <p:tgtEl>
                                          <p:spTgt spid="158"/>
                                        </p:tgtEl>
                                        <p:attrNameLst>
                                          <p:attrName>ppt_h</p:attrName>
                                        </p:attrNameLst>
                                      </p:cBhvr>
                                      <p:tavLst>
                                        <p:tav tm="0">
                                          <p:val>
                                            <p:fltVal val="0"/>
                                          </p:val>
                                        </p:tav>
                                        <p:tav tm="100000">
                                          <p:val>
                                            <p:strVal val="#ppt_h"/>
                                          </p:val>
                                        </p:tav>
                                      </p:tavLst>
                                    </p:anim>
                                  </p:childTnLst>
                                </p:cTn>
                              </p:par>
                            </p:childTnLst>
                          </p:cTn>
                        </p:par>
                        <p:par>
                          <p:cTn id="76" fill="hold">
                            <p:stCondLst>
                              <p:cond delay="1500"/>
                            </p:stCondLst>
                            <p:childTnLst>
                              <p:par>
                                <p:cTn id="77" presetID="23" presetClass="entr" presetSubtype="16" fill="hold" nodeType="afterEffect">
                                  <p:stCondLst>
                                    <p:cond delay="0"/>
                                  </p:stCondLst>
                                  <p:childTnLst>
                                    <p:set>
                                      <p:cBhvr>
                                        <p:cTn id="78" dur="1" fill="hold">
                                          <p:stCondLst>
                                            <p:cond delay="0"/>
                                          </p:stCondLst>
                                        </p:cTn>
                                        <p:tgtEl>
                                          <p:spTgt spid="153"/>
                                        </p:tgtEl>
                                        <p:attrNameLst>
                                          <p:attrName>style.visibility</p:attrName>
                                        </p:attrNameLst>
                                      </p:cBhvr>
                                      <p:to>
                                        <p:strVal val="visible"/>
                                      </p:to>
                                    </p:set>
                                    <p:anim calcmode="lin" valueType="num">
                                      <p:cBhvr>
                                        <p:cTn id="79" dur="500" fill="hold"/>
                                        <p:tgtEl>
                                          <p:spTgt spid="153"/>
                                        </p:tgtEl>
                                        <p:attrNameLst>
                                          <p:attrName>ppt_w</p:attrName>
                                        </p:attrNameLst>
                                      </p:cBhvr>
                                      <p:tavLst>
                                        <p:tav tm="0">
                                          <p:val>
                                            <p:fltVal val="0"/>
                                          </p:val>
                                        </p:tav>
                                        <p:tav tm="100000">
                                          <p:val>
                                            <p:strVal val="#ppt_w"/>
                                          </p:val>
                                        </p:tav>
                                      </p:tavLst>
                                    </p:anim>
                                    <p:anim calcmode="lin" valueType="num">
                                      <p:cBhvr>
                                        <p:cTn id="80" dur="500" fill="hold"/>
                                        <p:tgtEl>
                                          <p:spTgt spid="153"/>
                                        </p:tgtEl>
                                        <p:attrNameLst>
                                          <p:attrName>ppt_h</p:attrName>
                                        </p:attrNameLst>
                                      </p:cBhvr>
                                      <p:tavLst>
                                        <p:tav tm="0">
                                          <p:val>
                                            <p:fltVal val="0"/>
                                          </p:val>
                                        </p:tav>
                                        <p:tav tm="100000">
                                          <p:val>
                                            <p:strVal val="#ppt_h"/>
                                          </p:val>
                                        </p:tav>
                                      </p:tavLst>
                                    </p:anim>
                                  </p:childTnLst>
                                </p:cTn>
                              </p:par>
                            </p:childTnLst>
                          </p:cTn>
                        </p:par>
                        <p:par>
                          <p:cTn id="81" fill="hold">
                            <p:stCondLst>
                              <p:cond delay="2000"/>
                            </p:stCondLst>
                            <p:childTnLst>
                              <p:par>
                                <p:cTn id="82" presetID="23" presetClass="entr" presetSubtype="16" fill="hold" nodeType="afterEffect">
                                  <p:stCondLst>
                                    <p:cond delay="0"/>
                                  </p:stCondLst>
                                  <p:childTnLst>
                                    <p:set>
                                      <p:cBhvr>
                                        <p:cTn id="83" dur="1" fill="hold">
                                          <p:stCondLst>
                                            <p:cond delay="0"/>
                                          </p:stCondLst>
                                        </p:cTn>
                                        <p:tgtEl>
                                          <p:spTgt spid="166"/>
                                        </p:tgtEl>
                                        <p:attrNameLst>
                                          <p:attrName>style.visibility</p:attrName>
                                        </p:attrNameLst>
                                      </p:cBhvr>
                                      <p:to>
                                        <p:strVal val="visible"/>
                                      </p:to>
                                    </p:set>
                                    <p:anim calcmode="lin" valueType="num">
                                      <p:cBhvr>
                                        <p:cTn id="84" dur="500" fill="hold"/>
                                        <p:tgtEl>
                                          <p:spTgt spid="166"/>
                                        </p:tgtEl>
                                        <p:attrNameLst>
                                          <p:attrName>ppt_w</p:attrName>
                                        </p:attrNameLst>
                                      </p:cBhvr>
                                      <p:tavLst>
                                        <p:tav tm="0">
                                          <p:val>
                                            <p:fltVal val="0"/>
                                          </p:val>
                                        </p:tav>
                                        <p:tav tm="100000">
                                          <p:val>
                                            <p:strVal val="#ppt_w"/>
                                          </p:val>
                                        </p:tav>
                                      </p:tavLst>
                                    </p:anim>
                                    <p:anim calcmode="lin" valueType="num">
                                      <p:cBhvr>
                                        <p:cTn id="85" dur="500" fill="hold"/>
                                        <p:tgtEl>
                                          <p:spTgt spid="1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8" grpId="0"/>
      <p:bldP spid="9" grpId="0"/>
      <p:bldP spid="1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020F67A6-CE0A-4B09-B43E-2BD104882C4D}"/>
              </a:ext>
              <a:ext uri="{C183D7F6-B498-43B3-948B-1728B52AA6E4}">
                <adec:decorative xmlns:adec="http://schemas.microsoft.com/office/drawing/2017/decorative" xmlns="" val="1"/>
              </a:ext>
            </a:extLst>
          </p:cNvPr>
          <p:cNvCxnSpPr>
            <a:cxnSpLocks/>
          </p:cNvCxnSpPr>
          <p:nvPr/>
        </p:nvCxnSpPr>
        <p:spPr>
          <a:xfrm>
            <a:off x="887208" y="3005091"/>
            <a:ext cx="0" cy="3264433"/>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513ACD-DB8E-4F84-8773-6699FDE79FD3}"/>
              </a:ext>
              <a:ext uri="{C183D7F6-B498-43B3-948B-1728B52AA6E4}">
                <adec:decorative xmlns:adec="http://schemas.microsoft.com/office/drawing/2017/decorative" xmlns="" val="1"/>
              </a:ext>
            </a:extLst>
          </p:cNvPr>
          <p:cNvCxnSpPr>
            <a:cxnSpLocks/>
          </p:cNvCxnSpPr>
          <p:nvPr/>
        </p:nvCxnSpPr>
        <p:spPr>
          <a:xfrm>
            <a:off x="887208" y="1760922"/>
            <a:ext cx="0" cy="27432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35B8B7-DB0D-486C-8515-224B40BB7B7F}"/>
              </a:ext>
              <a:ext uri="{C183D7F6-B498-43B3-948B-1728B52AA6E4}">
                <adec:decorative xmlns:adec="http://schemas.microsoft.com/office/drawing/2017/decorative" xmlns="" val="1"/>
              </a:ext>
            </a:extLst>
          </p:cNvPr>
          <p:cNvCxnSpPr>
            <a:cxnSpLocks/>
          </p:cNvCxnSpPr>
          <p:nvPr/>
        </p:nvCxnSpPr>
        <p:spPr>
          <a:xfrm>
            <a:off x="887208" y="2271285"/>
            <a:ext cx="0" cy="45720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BF952-B6B8-4CF8-B452-F5E5FA688056}"/>
              </a:ext>
            </a:extLst>
          </p:cNvPr>
          <p:cNvSpPr>
            <a:spLocks noGrp="1"/>
          </p:cNvSpPr>
          <p:nvPr>
            <p:ph type="title"/>
          </p:nvPr>
        </p:nvSpPr>
        <p:spPr>
          <a:xfrm>
            <a:off x="455995" y="620428"/>
            <a:ext cx="11306469" cy="1009635"/>
          </a:xfrm>
        </p:spPr>
        <p:txBody>
          <a:bodyPr/>
          <a:lstStyle/>
          <a:p>
            <a:pPr>
              <a:lnSpc>
                <a:spcPct val="90000"/>
              </a:lnSpc>
              <a:spcAft>
                <a:spcPts val="600"/>
              </a:spcAft>
            </a:pPr>
            <a:r>
              <a:rPr lang="en-US" dirty="0"/>
              <a:t>Network decision guide</a:t>
            </a:r>
            <a:br>
              <a:rPr lang="en-US" dirty="0"/>
            </a:br>
            <a:r>
              <a:rPr lang="en-US" sz="1600" spc="0" dirty="0">
                <a:solidFill>
                  <a:schemeClr val="tx2"/>
                </a:solidFill>
                <a:latin typeface="+mn-lt"/>
              </a:rPr>
              <a:t>Evaluate each of the following concerns to identify potential services and features when modifying your blueprint</a:t>
            </a:r>
            <a:br>
              <a:rPr lang="en-US" sz="1600" spc="0" dirty="0">
                <a:solidFill>
                  <a:schemeClr val="tx2"/>
                </a:solidFill>
                <a:latin typeface="+mn-lt"/>
              </a:rPr>
            </a:br>
            <a:endParaRPr lang="en-US" spc="0" dirty="0">
              <a:solidFill>
                <a:schemeClr val="tx2"/>
              </a:solidFill>
              <a:latin typeface="+mn-lt"/>
            </a:endParaRPr>
          </a:p>
        </p:txBody>
      </p:sp>
      <p:sp>
        <p:nvSpPr>
          <p:cNvPr id="5" name="TextBox 4">
            <a:extLst>
              <a:ext uri="{FF2B5EF4-FFF2-40B4-BE49-F238E27FC236}">
                <a16:creationId xmlns:a16="http://schemas.microsoft.com/office/drawing/2014/main" id="{2BA82C2E-CAC9-49E6-9A03-5588E35796F9}"/>
              </a:ext>
            </a:extLst>
          </p:cNvPr>
          <p:cNvSpPr txBox="1"/>
          <p:nvPr/>
        </p:nvSpPr>
        <p:spPr>
          <a:xfrm>
            <a:off x="464976" y="1440882"/>
            <a:ext cx="4560680" cy="320040"/>
          </a:xfrm>
          <a:prstGeom prst="rect">
            <a:avLst/>
          </a:prstGeom>
          <a:solidFill>
            <a:schemeClr val="tx2"/>
          </a:solidFill>
        </p:spPr>
        <p:txBody>
          <a:bodyPr wrap="none" lIns="182880" tIns="0" rIns="0" bIns="0" rtlCol="0" anchor="ctr">
            <a:noAutofit/>
          </a:bodyPr>
          <a:lstStyle/>
          <a:p>
            <a:pPr>
              <a:lnSpc>
                <a:spcPct val="90000"/>
              </a:lnSpc>
              <a:spcAft>
                <a:spcPts val="600"/>
              </a:spcAft>
            </a:pPr>
            <a:r>
              <a:rPr lang="en-US" sz="1400" dirty="0">
                <a:solidFill>
                  <a:schemeClr val="bg2"/>
                </a:solidFill>
              </a:rPr>
              <a:t>Starting from the CAF migrate landing zone blueprint</a:t>
            </a:r>
          </a:p>
        </p:txBody>
      </p:sp>
      <p:sp>
        <p:nvSpPr>
          <p:cNvPr id="26" name="TextBox 25">
            <a:extLst>
              <a:ext uri="{FF2B5EF4-FFF2-40B4-BE49-F238E27FC236}">
                <a16:creationId xmlns:a16="http://schemas.microsoft.com/office/drawing/2014/main" id="{70BF45AA-E99F-41C5-AA90-73410B0BBFB4}"/>
              </a:ext>
            </a:extLst>
          </p:cNvPr>
          <p:cNvSpPr txBox="1"/>
          <p:nvPr/>
        </p:nvSpPr>
        <p:spPr>
          <a:xfrm>
            <a:off x="742957" y="2442842"/>
            <a:ext cx="274320" cy="154574"/>
          </a:xfrm>
          <a:prstGeom prst="rect">
            <a:avLst/>
          </a:prstGeom>
          <a:solidFill>
            <a:schemeClr val="bg1"/>
          </a:solidFill>
        </p:spPr>
        <p:txBody>
          <a:bodyPr wrap="none" lIns="0" tIns="0" rIns="0" bIns="0" rtlCol="0">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grpSp>
        <p:nvGrpSpPr>
          <p:cNvPr id="148" name="Group 147" descr="require a virtual network">
            <a:extLst>
              <a:ext uri="{FF2B5EF4-FFF2-40B4-BE49-F238E27FC236}">
                <a16:creationId xmlns:a16="http://schemas.microsoft.com/office/drawing/2014/main" id="{80524836-47C0-4974-9708-B1C3E3F98663}"/>
              </a:ext>
            </a:extLst>
          </p:cNvPr>
          <p:cNvGrpSpPr/>
          <p:nvPr/>
        </p:nvGrpSpPr>
        <p:grpSpPr>
          <a:xfrm>
            <a:off x="455995" y="2033379"/>
            <a:ext cx="10257911" cy="288225"/>
            <a:chOff x="455995" y="2033379"/>
            <a:chExt cx="10257911" cy="288225"/>
          </a:xfrm>
        </p:grpSpPr>
        <p:cxnSp>
          <p:nvCxnSpPr>
            <p:cNvPr id="52" name="Straight Connector 51">
              <a:extLst>
                <a:ext uri="{FF2B5EF4-FFF2-40B4-BE49-F238E27FC236}">
                  <a16:creationId xmlns:a16="http://schemas.microsoft.com/office/drawing/2014/main" id="{F9749015-17EB-4F99-89EE-AEAEDE71A01B}"/>
                </a:ext>
              </a:extLst>
            </p:cNvPr>
            <p:cNvCxnSpPr/>
            <p:nvPr/>
          </p:nvCxnSpPr>
          <p:spPr>
            <a:xfrm>
              <a:off x="2559114" y="2185086"/>
              <a:ext cx="6437376"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45875D-FFC1-4CFE-9860-E6A941A6D4A6}"/>
                </a:ext>
              </a:extLst>
            </p:cNvPr>
            <p:cNvSpPr txBox="1"/>
            <p:nvPr/>
          </p:nvSpPr>
          <p:spPr>
            <a:xfrm>
              <a:off x="455995" y="2046587"/>
              <a:ext cx="210312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r>
                <a:rPr lang="en-US" sz="1200" dirty="0"/>
                <a:t>Require a virtual network?</a:t>
              </a:r>
            </a:p>
          </p:txBody>
        </p:sp>
        <p:sp>
          <p:nvSpPr>
            <p:cNvPr id="10" name="TextBox 9">
              <a:extLst>
                <a:ext uri="{FF2B5EF4-FFF2-40B4-BE49-F238E27FC236}">
                  <a16:creationId xmlns:a16="http://schemas.microsoft.com/office/drawing/2014/main" id="{C28B7DEC-79EB-48FF-B544-2BA59A8AD458}"/>
                </a:ext>
              </a:extLst>
            </p:cNvPr>
            <p:cNvSpPr txBox="1"/>
            <p:nvPr/>
          </p:nvSpPr>
          <p:spPr>
            <a:xfrm>
              <a:off x="4328268" y="2033379"/>
              <a:ext cx="2812767" cy="288225"/>
            </a:xfrm>
            <a:prstGeom prst="rect">
              <a:avLst/>
            </a:prstGeom>
            <a:solidFill>
              <a:schemeClr val="bg1"/>
            </a:solidFill>
          </p:spPr>
          <p:txBody>
            <a:bodyPr wrap="none" lIns="9144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Underlying platform networking capabilities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may be sufficient for some PaaS only workloads</a:t>
              </a:r>
            </a:p>
          </p:txBody>
        </p:sp>
        <p:sp>
          <p:nvSpPr>
            <p:cNvPr id="11" name="TextBox 10">
              <a:extLst>
                <a:ext uri="{FF2B5EF4-FFF2-40B4-BE49-F238E27FC236}">
                  <a16:creationId xmlns:a16="http://schemas.microsoft.com/office/drawing/2014/main" id="{6E0736B0-DF6C-4EFA-A14C-E40E326805F4}"/>
                </a:ext>
              </a:extLst>
            </p:cNvPr>
            <p:cNvSpPr txBox="1"/>
            <p:nvPr/>
          </p:nvSpPr>
          <p:spPr>
            <a:xfrm>
              <a:off x="9159426" y="2115836"/>
              <a:ext cx="1554480" cy="138499"/>
            </a:xfrm>
            <a:prstGeom prst="rect">
              <a:avLst/>
            </a:prstGeom>
            <a:noFill/>
          </p:spPr>
          <p:txBody>
            <a:bodyPr wrap="square" lIns="0" tIns="0" rIns="0" bIns="0" rtlCol="0" anchor="ctr">
              <a:noAutofit/>
            </a:bodyPr>
            <a:lstStyle/>
            <a:p>
              <a:pPr>
                <a:lnSpc>
                  <a:spcPct val="90000"/>
                </a:lnSpc>
                <a:spcAft>
                  <a:spcPts val="600"/>
                </a:spcAft>
              </a:pPr>
              <a:r>
                <a:rPr lang="en-US" sz="1000" dirty="0">
                  <a:solidFill>
                    <a:schemeClr val="tx2"/>
                  </a:solidFill>
                  <a:latin typeface="+mj-lt"/>
                </a:rPr>
                <a:t>PaaS Only (Remove virtual network from blueprint)</a:t>
              </a:r>
            </a:p>
          </p:txBody>
        </p:sp>
        <p:sp>
          <p:nvSpPr>
            <p:cNvPr id="27" name="TextBox 26">
              <a:extLst>
                <a:ext uri="{FF2B5EF4-FFF2-40B4-BE49-F238E27FC236}">
                  <a16:creationId xmlns:a16="http://schemas.microsoft.com/office/drawing/2014/main" id="{9279B9E1-4C96-4728-AC8F-8E997F392D92}"/>
                </a:ext>
              </a:extLst>
            </p:cNvPr>
            <p:cNvSpPr txBox="1"/>
            <p:nvPr/>
          </p:nvSpPr>
          <p:spPr>
            <a:xfrm>
              <a:off x="3582004" y="210982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grpSp>
      <p:sp>
        <p:nvSpPr>
          <p:cNvPr id="54" name="TextBox 53">
            <a:extLst>
              <a:ext uri="{FF2B5EF4-FFF2-40B4-BE49-F238E27FC236}">
                <a16:creationId xmlns:a16="http://schemas.microsoft.com/office/drawing/2014/main" id="{B4D6C9E1-CB9E-4D6E-8089-193263D3B4E3}"/>
              </a:ext>
            </a:extLst>
          </p:cNvPr>
          <p:cNvSpPr txBox="1"/>
          <p:nvPr/>
        </p:nvSpPr>
        <p:spPr>
          <a:xfrm>
            <a:off x="455995" y="2719352"/>
            <a:ext cx="3657600" cy="274320"/>
          </a:xfrm>
          <a:prstGeom prst="rect">
            <a:avLst/>
          </a:prstGeom>
          <a:solidFill>
            <a:schemeClr val="tx2"/>
          </a:solidFill>
        </p:spPr>
        <p:txBody>
          <a:bodyPr wrap="none" lIns="182880" tIns="0" rIns="0" bIns="0" rtlCol="0" anchor="ctr">
            <a:noAutofit/>
          </a:bodyPr>
          <a:lstStyle>
            <a:defPPr>
              <a:defRPr lang="de-DE"/>
            </a:defPPr>
            <a:lvl1pPr>
              <a:lnSpc>
                <a:spcPct val="90000"/>
              </a:lnSpc>
              <a:spcAft>
                <a:spcPts val="600"/>
              </a:spcAft>
              <a:defRPr sz="1400">
                <a:solidFill>
                  <a:schemeClr val="bg2"/>
                </a:solidFill>
              </a:defRPr>
            </a:lvl1pPr>
          </a:lstStyle>
          <a:p>
            <a:pPr>
              <a:lnSpc>
                <a:spcPct val="90000"/>
              </a:lnSpc>
              <a:spcAft>
                <a:spcPts val="600"/>
              </a:spcAft>
            </a:pPr>
            <a:r>
              <a:rPr lang="en-US" sz="1200" dirty="0"/>
              <a:t>Virtual Network (included in blueprint by default)</a:t>
            </a:r>
          </a:p>
        </p:txBody>
      </p:sp>
      <p:grpSp>
        <p:nvGrpSpPr>
          <p:cNvPr id="143" name="Group 142" descr="require custom DNS settings">
            <a:extLst>
              <a:ext uri="{FF2B5EF4-FFF2-40B4-BE49-F238E27FC236}">
                <a16:creationId xmlns:a16="http://schemas.microsoft.com/office/drawing/2014/main" id="{EB9ECE87-E462-4A51-B7C0-4E1FCFC34546}"/>
              </a:ext>
            </a:extLst>
          </p:cNvPr>
          <p:cNvGrpSpPr/>
          <p:nvPr/>
        </p:nvGrpSpPr>
        <p:grpSpPr>
          <a:xfrm>
            <a:off x="880117" y="5894007"/>
            <a:ext cx="10382429" cy="738722"/>
            <a:chOff x="880117" y="5894007"/>
            <a:chExt cx="10382429" cy="738722"/>
          </a:xfrm>
        </p:grpSpPr>
        <p:cxnSp>
          <p:nvCxnSpPr>
            <p:cNvPr id="64" name="Straight Connector 63">
              <a:extLst>
                <a:ext uri="{FF2B5EF4-FFF2-40B4-BE49-F238E27FC236}">
                  <a16:creationId xmlns:a16="http://schemas.microsoft.com/office/drawing/2014/main" id="{125E4FCB-8E29-4B9D-80C3-3C4159ABC453}"/>
                </a:ext>
              </a:extLst>
            </p:cNvPr>
            <p:cNvCxnSpPr>
              <a:cxnSpLocks/>
            </p:cNvCxnSpPr>
            <p:nvPr/>
          </p:nvCxnSpPr>
          <p:spPr>
            <a:xfrm>
              <a:off x="880117" y="6269524"/>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1C5BE4E-456A-4835-AD94-2ACEAAC2FDE2}"/>
                </a:ext>
              </a:extLst>
            </p:cNvPr>
            <p:cNvSpPr txBox="1"/>
            <p:nvPr/>
          </p:nvSpPr>
          <p:spPr>
            <a:xfrm>
              <a:off x="4420973" y="6059247"/>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Require a managed Active Directory domain controller service?</a:t>
              </a:r>
            </a:p>
          </p:txBody>
        </p:sp>
        <p:sp>
          <p:nvSpPr>
            <p:cNvPr id="49" name="TextBox 48">
              <a:extLst>
                <a:ext uri="{FF2B5EF4-FFF2-40B4-BE49-F238E27FC236}">
                  <a16:creationId xmlns:a16="http://schemas.microsoft.com/office/drawing/2014/main" id="{D0EECB5D-E4C6-471E-AE7A-991B9EC88611}"/>
                </a:ext>
              </a:extLst>
            </p:cNvPr>
            <p:cNvSpPr txBox="1"/>
            <p:nvPr/>
          </p:nvSpPr>
          <p:spPr>
            <a:xfrm>
              <a:off x="4420973" y="6347882"/>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DNS</a:t>
              </a:r>
            </a:p>
          </p:txBody>
        </p:sp>
        <p:cxnSp>
          <p:nvCxnSpPr>
            <p:cNvPr id="119" name="Straight Connector 118">
              <a:extLst>
                <a:ext uri="{FF2B5EF4-FFF2-40B4-BE49-F238E27FC236}">
                  <a16:creationId xmlns:a16="http://schemas.microsoft.com/office/drawing/2014/main" id="{9CFCC6DA-03BC-4E4A-970B-270C714178F5}"/>
                </a:ext>
              </a:extLst>
            </p:cNvPr>
            <p:cNvCxnSpPr>
              <a:cxnSpLocks/>
            </p:cNvCxnSpPr>
            <p:nvPr/>
          </p:nvCxnSpPr>
          <p:spPr>
            <a:xfrm>
              <a:off x="2975187" y="6274015"/>
              <a:ext cx="38229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1" name="Left Bracket 120">
              <a:extLst>
                <a:ext uri="{FF2B5EF4-FFF2-40B4-BE49-F238E27FC236}">
                  <a16:creationId xmlns:a16="http://schemas.microsoft.com/office/drawing/2014/main" id="{4197762E-40AD-4A6B-9C4E-EA7270E45A23}"/>
                </a:ext>
              </a:extLst>
            </p:cNvPr>
            <p:cNvSpPr/>
            <p:nvPr/>
          </p:nvSpPr>
          <p:spPr>
            <a:xfrm>
              <a:off x="3350403" y="6133668"/>
              <a:ext cx="1014984" cy="283464"/>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D5202EF-8E82-4767-9942-B641D137CCC4}"/>
                </a:ext>
              </a:extLst>
            </p:cNvPr>
            <p:cNvSpPr txBox="1"/>
            <p:nvPr/>
          </p:nvSpPr>
          <p:spPr>
            <a:xfrm>
              <a:off x="3582004" y="6347882"/>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20" name="TextBox 119">
              <a:extLst>
                <a:ext uri="{FF2B5EF4-FFF2-40B4-BE49-F238E27FC236}">
                  <a16:creationId xmlns:a16="http://schemas.microsoft.com/office/drawing/2014/main" id="{DDE7D358-19CF-4A47-9B3C-779FA4403ADA}"/>
                </a:ext>
              </a:extLst>
            </p:cNvPr>
            <p:cNvSpPr txBox="1"/>
            <p:nvPr/>
          </p:nvSpPr>
          <p:spPr>
            <a:xfrm>
              <a:off x="3582004" y="6059247"/>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cxnSp>
          <p:nvCxnSpPr>
            <p:cNvPr id="122" name="Straight Connector 121">
              <a:extLst>
                <a:ext uri="{FF2B5EF4-FFF2-40B4-BE49-F238E27FC236}">
                  <a16:creationId xmlns:a16="http://schemas.microsoft.com/office/drawing/2014/main" id="{ECF5A6CF-2A72-4FEA-BCE7-B4C1459D25F7}"/>
                </a:ext>
              </a:extLst>
            </p:cNvPr>
            <p:cNvCxnSpPr>
              <a:cxnSpLocks/>
            </p:cNvCxnSpPr>
            <p:nvPr/>
          </p:nvCxnSpPr>
          <p:spPr>
            <a:xfrm>
              <a:off x="7986966" y="6141817"/>
              <a:ext cx="9144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8DF506A-3F5D-4B0A-BE2F-410EF9578F1B}"/>
                </a:ext>
              </a:extLst>
            </p:cNvPr>
            <p:cNvSpPr txBox="1"/>
            <p:nvPr/>
          </p:nvSpPr>
          <p:spPr>
            <a:xfrm>
              <a:off x="9159426" y="5894007"/>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Deploy Azure Active Directory Domain Services</a:t>
              </a:r>
            </a:p>
          </p:txBody>
        </p:sp>
        <p:sp>
          <p:nvSpPr>
            <p:cNvPr id="124" name="TextBox 123">
              <a:extLst>
                <a:ext uri="{FF2B5EF4-FFF2-40B4-BE49-F238E27FC236}">
                  <a16:creationId xmlns:a16="http://schemas.microsoft.com/office/drawing/2014/main" id="{889491CE-B740-45CD-9A50-543BAD12D63C}"/>
                </a:ext>
              </a:extLst>
            </p:cNvPr>
            <p:cNvSpPr txBox="1"/>
            <p:nvPr/>
          </p:nvSpPr>
          <p:spPr>
            <a:xfrm>
              <a:off x="9159426" y="6181768"/>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Deploy custom IaaS DNS VM</a:t>
              </a:r>
            </a:p>
          </p:txBody>
        </p:sp>
        <p:sp>
          <p:nvSpPr>
            <p:cNvPr id="125" name="Left Bracket 124">
              <a:extLst>
                <a:ext uri="{FF2B5EF4-FFF2-40B4-BE49-F238E27FC236}">
                  <a16:creationId xmlns:a16="http://schemas.microsoft.com/office/drawing/2014/main" id="{0BE37083-E8EA-489B-8708-872D5EE55838}"/>
                </a:ext>
              </a:extLst>
            </p:cNvPr>
            <p:cNvSpPr/>
            <p:nvPr/>
          </p:nvSpPr>
          <p:spPr>
            <a:xfrm>
              <a:off x="8078407" y="5970014"/>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983BA1FE-C58A-4445-84C7-68965901042D}"/>
                </a:ext>
              </a:extLst>
            </p:cNvPr>
            <p:cNvSpPr txBox="1"/>
            <p:nvPr/>
          </p:nvSpPr>
          <p:spPr>
            <a:xfrm>
              <a:off x="8369510" y="6181768"/>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27" name="TextBox 126">
              <a:extLst>
                <a:ext uri="{FF2B5EF4-FFF2-40B4-BE49-F238E27FC236}">
                  <a16:creationId xmlns:a16="http://schemas.microsoft.com/office/drawing/2014/main" id="{B767D106-E481-4B98-B295-FBEA1C35F864}"/>
                </a:ext>
              </a:extLst>
            </p:cNvPr>
            <p:cNvSpPr txBox="1"/>
            <p:nvPr/>
          </p:nvSpPr>
          <p:spPr>
            <a:xfrm>
              <a:off x="8369510" y="5894007"/>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40" name="Rectangle 139">
              <a:extLst>
                <a:ext uri="{FF2B5EF4-FFF2-40B4-BE49-F238E27FC236}">
                  <a16:creationId xmlns:a16="http://schemas.microsoft.com/office/drawing/2014/main" id="{D61280A1-0F1C-4F96-BEFE-DB8EEFDF2DF4}"/>
                </a:ext>
              </a:extLst>
            </p:cNvPr>
            <p:cNvSpPr/>
            <p:nvPr/>
          </p:nvSpPr>
          <p:spPr bwMode="auto">
            <a:xfrm>
              <a:off x="1115808" y="5901125"/>
              <a:ext cx="1859379" cy="73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C57798F1-7618-4C8C-865A-A9CFDB515D93}"/>
                </a:ext>
              </a:extLst>
            </p:cNvPr>
            <p:cNvSpPr txBox="1"/>
            <p:nvPr/>
          </p:nvSpPr>
          <p:spPr>
            <a:xfrm>
              <a:off x="1223539" y="6201223"/>
              <a:ext cx="1512573" cy="14665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Require custom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DNS settings?</a:t>
              </a:r>
            </a:p>
          </p:txBody>
        </p:sp>
      </p:grpSp>
      <p:grpSp>
        <p:nvGrpSpPr>
          <p:cNvPr id="144" name="Group 143" descr="workloads available to untrusted networks or internet">
            <a:extLst>
              <a:ext uri="{FF2B5EF4-FFF2-40B4-BE49-F238E27FC236}">
                <a16:creationId xmlns:a16="http://schemas.microsoft.com/office/drawing/2014/main" id="{4310C43A-C0A8-4FDF-8CAB-99921A449EBD}"/>
              </a:ext>
            </a:extLst>
          </p:cNvPr>
          <p:cNvGrpSpPr/>
          <p:nvPr/>
        </p:nvGrpSpPr>
        <p:grpSpPr>
          <a:xfrm>
            <a:off x="880117" y="4745756"/>
            <a:ext cx="10382429" cy="1011447"/>
            <a:chOff x="880117" y="4737259"/>
            <a:chExt cx="10382429" cy="1011447"/>
          </a:xfrm>
        </p:grpSpPr>
        <p:cxnSp>
          <p:nvCxnSpPr>
            <p:cNvPr id="68" name="Straight Connector 67">
              <a:extLst>
                <a:ext uri="{FF2B5EF4-FFF2-40B4-BE49-F238E27FC236}">
                  <a16:creationId xmlns:a16="http://schemas.microsoft.com/office/drawing/2014/main" id="{80B4A583-2472-45A6-AE5F-397BB46004AC}"/>
                </a:ext>
              </a:extLst>
            </p:cNvPr>
            <p:cNvCxnSpPr>
              <a:cxnSpLocks/>
            </p:cNvCxnSpPr>
            <p:nvPr/>
          </p:nvCxnSpPr>
          <p:spPr>
            <a:xfrm>
              <a:off x="2975187" y="5252734"/>
              <a:ext cx="5103219"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8511A-4015-483D-B77D-00DCC9E7DC64}"/>
                </a:ext>
              </a:extLst>
            </p:cNvPr>
            <p:cNvCxnSpPr/>
            <p:nvPr/>
          </p:nvCxnSpPr>
          <p:spPr>
            <a:xfrm>
              <a:off x="880117" y="5230502"/>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319F42-7820-4FEA-BF01-D9DF5A0375C2}"/>
                </a:ext>
              </a:extLst>
            </p:cNvPr>
            <p:cNvSpPr txBox="1"/>
            <p:nvPr/>
          </p:nvSpPr>
          <p:spPr>
            <a:xfrm>
              <a:off x="9159426" y="4737259"/>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Firewall or 3rd party NVA</a:t>
              </a:r>
            </a:p>
          </p:txBody>
        </p:sp>
        <p:sp>
          <p:nvSpPr>
            <p:cNvPr id="38" name="TextBox 37">
              <a:extLst>
                <a:ext uri="{FF2B5EF4-FFF2-40B4-BE49-F238E27FC236}">
                  <a16:creationId xmlns:a16="http://schemas.microsoft.com/office/drawing/2014/main" id="{4C6346C3-4E8F-4352-A142-6EE726FE8754}"/>
                </a:ext>
              </a:extLst>
            </p:cNvPr>
            <p:cNvSpPr txBox="1"/>
            <p:nvPr/>
          </p:nvSpPr>
          <p:spPr>
            <a:xfrm>
              <a:off x="9159426" y="5028242"/>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Azure Front Door</a:t>
              </a:r>
            </a:p>
          </p:txBody>
        </p:sp>
        <p:sp>
          <p:nvSpPr>
            <p:cNvPr id="39" name="TextBox 38">
              <a:extLst>
                <a:ext uri="{FF2B5EF4-FFF2-40B4-BE49-F238E27FC236}">
                  <a16:creationId xmlns:a16="http://schemas.microsoft.com/office/drawing/2014/main" id="{CC20B4C0-CC99-4F47-B0A7-4498B59A15C6}"/>
                </a:ext>
              </a:extLst>
            </p:cNvPr>
            <p:cNvSpPr txBox="1"/>
            <p:nvPr/>
          </p:nvSpPr>
          <p:spPr>
            <a:xfrm>
              <a:off x="9159426" y="5319225"/>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App Gateway</a:t>
              </a:r>
            </a:p>
          </p:txBody>
        </p:sp>
        <p:sp>
          <p:nvSpPr>
            <p:cNvPr id="40" name="TextBox 39">
              <a:extLst>
                <a:ext uri="{FF2B5EF4-FFF2-40B4-BE49-F238E27FC236}">
                  <a16:creationId xmlns:a16="http://schemas.microsoft.com/office/drawing/2014/main" id="{4066D023-B856-45D1-AD0D-F3137274BF5C}"/>
                </a:ext>
              </a:extLst>
            </p:cNvPr>
            <p:cNvSpPr txBox="1"/>
            <p:nvPr/>
          </p:nvSpPr>
          <p:spPr>
            <a:xfrm>
              <a:off x="9159426" y="5610207"/>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Traffic Manager</a:t>
              </a:r>
            </a:p>
          </p:txBody>
        </p:sp>
        <p:sp>
          <p:nvSpPr>
            <p:cNvPr id="110" name="Left Bracket 109">
              <a:extLst>
                <a:ext uri="{FF2B5EF4-FFF2-40B4-BE49-F238E27FC236}">
                  <a16:creationId xmlns:a16="http://schemas.microsoft.com/office/drawing/2014/main" id="{4F86F48C-3CEA-4CA8-A674-7DBEAA1A1A47}"/>
                </a:ext>
              </a:extLst>
            </p:cNvPr>
            <p:cNvSpPr/>
            <p:nvPr/>
          </p:nvSpPr>
          <p:spPr>
            <a:xfrm>
              <a:off x="8078406" y="4821014"/>
              <a:ext cx="914394" cy="85327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26F346CF-E1D7-4AF7-91C2-A1A1AEB5FC75}"/>
                </a:ext>
              </a:extLst>
            </p:cNvPr>
            <p:cNvCxnSpPr>
              <a:cxnSpLocks/>
            </p:cNvCxnSpPr>
            <p:nvPr/>
          </p:nvCxnSpPr>
          <p:spPr>
            <a:xfrm>
              <a:off x="8078406" y="5105440"/>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EEA99F8-253C-4F44-86AA-A86796F8C09C}"/>
                </a:ext>
              </a:extLst>
            </p:cNvPr>
            <p:cNvCxnSpPr>
              <a:cxnSpLocks/>
            </p:cNvCxnSpPr>
            <p:nvPr/>
          </p:nvCxnSpPr>
          <p:spPr>
            <a:xfrm>
              <a:off x="8078406" y="5389866"/>
              <a:ext cx="9144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63995D-71AE-45B4-96DF-C9E6BB3E883A}"/>
                </a:ext>
              </a:extLst>
            </p:cNvPr>
            <p:cNvSpPr txBox="1"/>
            <p:nvPr/>
          </p:nvSpPr>
          <p:spPr>
            <a:xfrm>
              <a:off x="3582004" y="5164462"/>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9" name="Rectangle 138">
              <a:extLst>
                <a:ext uri="{FF2B5EF4-FFF2-40B4-BE49-F238E27FC236}">
                  <a16:creationId xmlns:a16="http://schemas.microsoft.com/office/drawing/2014/main" id="{EA5046F2-D366-45CF-A768-004A5418A983}"/>
                </a:ext>
              </a:extLst>
            </p:cNvPr>
            <p:cNvSpPr/>
            <p:nvPr/>
          </p:nvSpPr>
          <p:spPr bwMode="auto">
            <a:xfrm>
              <a:off x="1115808" y="4976037"/>
              <a:ext cx="1859379" cy="712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E13E536-143C-4DB3-8771-EC1F2E65B91B}"/>
                </a:ext>
              </a:extLst>
            </p:cNvPr>
            <p:cNvSpPr txBox="1"/>
            <p:nvPr/>
          </p:nvSpPr>
          <p:spPr>
            <a:xfrm>
              <a:off x="1223539" y="5078432"/>
              <a:ext cx="1751648" cy="5175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Workloads available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to untrusted networks </a:t>
              </a:r>
              <a:br>
                <a:rPr lang="en-US" sz="1100" dirty="0">
                  <a:gradFill>
                    <a:gsLst>
                      <a:gs pos="2917">
                        <a:schemeClr val="tx1"/>
                      </a:gs>
                      <a:gs pos="30000">
                        <a:schemeClr val="tx1"/>
                      </a:gs>
                    </a:gsLst>
                    <a:lin ang="5400000" scaled="0"/>
                  </a:gradFill>
                  <a:latin typeface="+mj-lt"/>
                </a:rPr>
              </a:br>
              <a:r>
                <a:rPr lang="en-US" sz="1100" dirty="0">
                  <a:gradFill>
                    <a:gsLst>
                      <a:gs pos="2917">
                        <a:schemeClr val="tx1"/>
                      </a:gs>
                      <a:gs pos="30000">
                        <a:schemeClr val="tx1"/>
                      </a:gs>
                    </a:gsLst>
                    <a:lin ang="5400000" scaled="0"/>
                  </a:gradFill>
                  <a:latin typeface="+mj-lt"/>
                </a:rPr>
                <a:t>or internet?</a:t>
              </a:r>
            </a:p>
          </p:txBody>
        </p:sp>
      </p:grpSp>
      <p:grpSp>
        <p:nvGrpSpPr>
          <p:cNvPr id="145" name="Group 144" descr="need to connect virtual networks subcriptions">
            <a:extLst>
              <a:ext uri="{FF2B5EF4-FFF2-40B4-BE49-F238E27FC236}">
                <a16:creationId xmlns:a16="http://schemas.microsoft.com/office/drawing/2014/main" id="{F1DAC23B-6C39-46D1-A7AF-896E024A7273}"/>
              </a:ext>
            </a:extLst>
          </p:cNvPr>
          <p:cNvGrpSpPr/>
          <p:nvPr/>
        </p:nvGrpSpPr>
        <p:grpSpPr>
          <a:xfrm>
            <a:off x="880117" y="3990635"/>
            <a:ext cx="10382429" cy="679408"/>
            <a:chOff x="880117" y="3990635"/>
            <a:chExt cx="10382429" cy="679408"/>
          </a:xfrm>
        </p:grpSpPr>
        <p:cxnSp>
          <p:nvCxnSpPr>
            <p:cNvPr id="67" name="Straight Connector 66">
              <a:extLst>
                <a:ext uri="{FF2B5EF4-FFF2-40B4-BE49-F238E27FC236}">
                  <a16:creationId xmlns:a16="http://schemas.microsoft.com/office/drawing/2014/main" id="{B0C36E24-CA2F-44A1-97DC-F3447C0024B5}"/>
                </a:ext>
              </a:extLst>
            </p:cNvPr>
            <p:cNvCxnSpPr>
              <a:cxnSpLocks/>
            </p:cNvCxnSpPr>
            <p:nvPr/>
          </p:nvCxnSpPr>
          <p:spPr>
            <a:xfrm>
              <a:off x="2909435" y="4343382"/>
              <a:ext cx="146304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06B533-EE2E-4A15-A72A-E13F56D7A51B}"/>
                </a:ext>
              </a:extLst>
            </p:cNvPr>
            <p:cNvCxnSpPr>
              <a:cxnSpLocks/>
            </p:cNvCxnSpPr>
            <p:nvPr/>
          </p:nvCxnSpPr>
          <p:spPr>
            <a:xfrm>
              <a:off x="880117" y="4330339"/>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881EBD-6E26-4007-B24E-9B45CA84942B}"/>
                </a:ext>
              </a:extLst>
            </p:cNvPr>
            <p:cNvSpPr txBox="1"/>
            <p:nvPr/>
          </p:nvSpPr>
          <p:spPr>
            <a:xfrm>
              <a:off x="4420973" y="4274132"/>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Centrally managed shared services?</a:t>
              </a:r>
            </a:p>
          </p:txBody>
        </p:sp>
        <p:cxnSp>
          <p:nvCxnSpPr>
            <p:cNvPr id="100" name="Straight Connector 99">
              <a:extLst>
                <a:ext uri="{FF2B5EF4-FFF2-40B4-BE49-F238E27FC236}">
                  <a16:creationId xmlns:a16="http://schemas.microsoft.com/office/drawing/2014/main" id="{0DDC220E-C226-4AEC-95DE-F3A6B881602F}"/>
                </a:ext>
              </a:extLst>
            </p:cNvPr>
            <p:cNvCxnSpPr>
              <a:cxnSpLocks/>
              <a:stCxn id="29" idx="3"/>
            </p:cNvCxnSpPr>
            <p:nvPr/>
          </p:nvCxnSpPr>
          <p:spPr>
            <a:xfrm>
              <a:off x="6524092" y="4343382"/>
              <a:ext cx="1554480" cy="11664"/>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E67BF3C-D37E-4951-A23A-8D0BB8218EBD}"/>
                </a:ext>
              </a:extLst>
            </p:cNvPr>
            <p:cNvSpPr txBox="1"/>
            <p:nvPr/>
          </p:nvSpPr>
          <p:spPr>
            <a:xfrm>
              <a:off x="9159426" y="4149624"/>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Hub and Spoke / </a:t>
              </a:r>
              <a:r>
                <a:rPr lang="en-US" sz="1000" dirty="0" err="1">
                  <a:solidFill>
                    <a:schemeClr val="tx2"/>
                  </a:solidFill>
                  <a:latin typeface="+mj-lt"/>
                </a:rPr>
                <a:t>vWAN</a:t>
              </a:r>
              <a:endParaRPr lang="en-US" sz="1000" dirty="0">
                <a:solidFill>
                  <a:schemeClr val="tx2"/>
                </a:solidFill>
                <a:latin typeface="+mj-lt"/>
              </a:endParaRPr>
            </a:p>
          </p:txBody>
        </p:sp>
        <p:sp>
          <p:nvSpPr>
            <p:cNvPr id="102" name="TextBox 101">
              <a:extLst>
                <a:ext uri="{FF2B5EF4-FFF2-40B4-BE49-F238E27FC236}">
                  <a16:creationId xmlns:a16="http://schemas.microsoft.com/office/drawing/2014/main" id="{55607977-5FC5-4F1E-8136-BB62282BF5B8}"/>
                </a:ext>
              </a:extLst>
            </p:cNvPr>
            <p:cNvSpPr txBox="1"/>
            <p:nvPr/>
          </p:nvSpPr>
          <p:spPr>
            <a:xfrm>
              <a:off x="9159426" y="4437385"/>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err="1">
                  <a:solidFill>
                    <a:schemeClr val="tx2"/>
                  </a:solidFill>
                  <a:latin typeface="+mj-lt"/>
                </a:rPr>
                <a:t>VNet</a:t>
              </a:r>
              <a:r>
                <a:rPr lang="en-US" sz="1000" dirty="0">
                  <a:solidFill>
                    <a:schemeClr val="tx2"/>
                  </a:solidFill>
                  <a:latin typeface="+mj-lt"/>
                </a:rPr>
                <a:t> Peering</a:t>
              </a:r>
            </a:p>
          </p:txBody>
        </p:sp>
        <p:sp>
          <p:nvSpPr>
            <p:cNvPr id="103" name="Left Bracket 102">
              <a:extLst>
                <a:ext uri="{FF2B5EF4-FFF2-40B4-BE49-F238E27FC236}">
                  <a16:creationId xmlns:a16="http://schemas.microsoft.com/office/drawing/2014/main" id="{3B3415B9-5FF8-48B3-B5BF-1B66C3076EC0}"/>
                </a:ext>
              </a:extLst>
            </p:cNvPr>
            <p:cNvSpPr/>
            <p:nvPr/>
          </p:nvSpPr>
          <p:spPr>
            <a:xfrm>
              <a:off x="8078407" y="4218543"/>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D4E2F563-28A8-4306-82C7-9942851AEF07}"/>
                </a:ext>
              </a:extLst>
            </p:cNvPr>
            <p:cNvSpPr txBox="1"/>
            <p:nvPr/>
          </p:nvSpPr>
          <p:spPr>
            <a:xfrm>
              <a:off x="8369510" y="4437385"/>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sp>
          <p:nvSpPr>
            <p:cNvPr id="105" name="TextBox 104">
              <a:extLst>
                <a:ext uri="{FF2B5EF4-FFF2-40B4-BE49-F238E27FC236}">
                  <a16:creationId xmlns:a16="http://schemas.microsoft.com/office/drawing/2014/main" id="{5EF80B00-C63C-4CA3-BC1F-A5A878844839}"/>
                </a:ext>
              </a:extLst>
            </p:cNvPr>
            <p:cNvSpPr txBox="1"/>
            <p:nvPr/>
          </p:nvSpPr>
          <p:spPr>
            <a:xfrm>
              <a:off x="8369510" y="4149624"/>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30" name="TextBox 29">
              <a:extLst>
                <a:ext uri="{FF2B5EF4-FFF2-40B4-BE49-F238E27FC236}">
                  <a16:creationId xmlns:a16="http://schemas.microsoft.com/office/drawing/2014/main" id="{C141DE3C-74BA-4A24-BDF7-821A53F2D021}"/>
                </a:ext>
              </a:extLst>
            </p:cNvPr>
            <p:cNvSpPr txBox="1"/>
            <p:nvPr/>
          </p:nvSpPr>
          <p:spPr>
            <a:xfrm>
              <a:off x="3582004" y="4267669"/>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8" name="Rectangle 137">
              <a:extLst>
                <a:ext uri="{FF2B5EF4-FFF2-40B4-BE49-F238E27FC236}">
                  <a16:creationId xmlns:a16="http://schemas.microsoft.com/office/drawing/2014/main" id="{73C906AA-9B1C-4C62-912F-979D1F9D2888}"/>
                </a:ext>
              </a:extLst>
            </p:cNvPr>
            <p:cNvSpPr/>
            <p:nvPr/>
          </p:nvSpPr>
          <p:spPr bwMode="auto">
            <a:xfrm>
              <a:off x="1115808" y="3990635"/>
              <a:ext cx="1859379" cy="679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A6F5F0B8-3F0E-4911-8466-8AC7129309A6}"/>
                </a:ext>
              </a:extLst>
            </p:cNvPr>
            <p:cNvSpPr txBox="1"/>
            <p:nvPr/>
          </p:nvSpPr>
          <p:spPr>
            <a:xfrm>
              <a:off x="1223539" y="4261090"/>
              <a:ext cx="2103120" cy="1384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Need to connect virtual networks/subscriptions?</a:t>
              </a:r>
            </a:p>
          </p:txBody>
        </p:sp>
      </p:grpSp>
      <p:grpSp>
        <p:nvGrpSpPr>
          <p:cNvPr id="147" name="Group 146" descr="On-premises connectivity">
            <a:extLst>
              <a:ext uri="{FF2B5EF4-FFF2-40B4-BE49-F238E27FC236}">
                <a16:creationId xmlns:a16="http://schemas.microsoft.com/office/drawing/2014/main" id="{F9F0651E-A17F-4E51-87BC-694DA009381E}"/>
              </a:ext>
            </a:extLst>
          </p:cNvPr>
          <p:cNvGrpSpPr/>
          <p:nvPr/>
        </p:nvGrpSpPr>
        <p:grpSpPr>
          <a:xfrm>
            <a:off x="880117" y="3019061"/>
            <a:ext cx="10382429" cy="985263"/>
            <a:chOff x="880117" y="3019061"/>
            <a:chExt cx="10382429" cy="985263"/>
          </a:xfrm>
        </p:grpSpPr>
        <p:cxnSp>
          <p:nvCxnSpPr>
            <p:cNvPr id="77" name="Straight Connector 76">
              <a:extLst>
                <a:ext uri="{FF2B5EF4-FFF2-40B4-BE49-F238E27FC236}">
                  <a16:creationId xmlns:a16="http://schemas.microsoft.com/office/drawing/2014/main" id="{1C68C551-EA42-4291-8E57-36580D42A410}"/>
                </a:ext>
              </a:extLst>
            </p:cNvPr>
            <p:cNvCxnSpPr>
              <a:cxnSpLocks/>
            </p:cNvCxnSpPr>
            <p:nvPr/>
          </p:nvCxnSpPr>
          <p:spPr>
            <a:xfrm>
              <a:off x="6981126" y="3228581"/>
              <a:ext cx="109728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6261217-FF3F-49C0-BC59-9D54F07D0DB5}"/>
                </a:ext>
              </a:extLst>
            </p:cNvPr>
            <p:cNvCxnSpPr>
              <a:cxnSpLocks/>
            </p:cNvCxnSpPr>
            <p:nvPr/>
          </p:nvCxnSpPr>
          <p:spPr>
            <a:xfrm>
              <a:off x="2981537" y="3505578"/>
              <a:ext cx="36576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B6E619F-57C1-4772-A2E1-0CDCCECE53D5}"/>
                </a:ext>
              </a:extLst>
            </p:cNvPr>
            <p:cNvCxnSpPr>
              <a:cxnSpLocks/>
            </p:cNvCxnSpPr>
            <p:nvPr/>
          </p:nvCxnSpPr>
          <p:spPr>
            <a:xfrm>
              <a:off x="880117" y="3505578"/>
              <a:ext cx="228600" cy="0"/>
            </a:xfrm>
            <a:prstGeom prst="line">
              <a:avLst/>
            </a:prstGeom>
            <a:ln w="12700">
              <a:solidFill>
                <a:schemeClr val="accent2"/>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23D0C0-3A77-4C7A-B306-449EDE57B752}"/>
                </a:ext>
              </a:extLst>
            </p:cNvPr>
            <p:cNvSpPr txBox="1"/>
            <p:nvPr/>
          </p:nvSpPr>
          <p:spPr>
            <a:xfrm>
              <a:off x="4420973" y="3157819"/>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Higher reliability and &gt;1.25Gbps bandwidth?</a:t>
              </a:r>
            </a:p>
          </p:txBody>
        </p:sp>
        <p:sp>
          <p:nvSpPr>
            <p:cNvPr id="15" name="TextBox 14">
              <a:extLst>
                <a:ext uri="{FF2B5EF4-FFF2-40B4-BE49-F238E27FC236}">
                  <a16:creationId xmlns:a16="http://schemas.microsoft.com/office/drawing/2014/main" id="{EE7FF3C2-ADEA-4361-9B8F-B4D504C32582}"/>
                </a:ext>
              </a:extLst>
            </p:cNvPr>
            <p:cNvSpPr txBox="1"/>
            <p:nvPr/>
          </p:nvSpPr>
          <p:spPr>
            <a:xfrm>
              <a:off x="4420973" y="3712724"/>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gradFill>
                    <a:gsLst>
                      <a:gs pos="2917">
                        <a:schemeClr val="tx1"/>
                      </a:gs>
                      <a:gs pos="30000">
                        <a:schemeClr val="tx1"/>
                      </a:gs>
                    </a:gsLst>
                    <a:lin ang="5400000" scaled="0"/>
                  </a:gradFill>
                </a:rPr>
                <a:t>Inspect outgoing traffic using on-premises or cloud device?</a:t>
              </a:r>
            </a:p>
          </p:txBody>
        </p:sp>
        <p:sp>
          <p:nvSpPr>
            <p:cNvPr id="16" name="TextBox 15">
              <a:extLst>
                <a:ext uri="{FF2B5EF4-FFF2-40B4-BE49-F238E27FC236}">
                  <a16:creationId xmlns:a16="http://schemas.microsoft.com/office/drawing/2014/main" id="{06210634-E89D-42E8-AF7B-EC719641EE7E}"/>
                </a:ext>
              </a:extLst>
            </p:cNvPr>
            <p:cNvSpPr txBox="1"/>
            <p:nvPr/>
          </p:nvSpPr>
          <p:spPr>
            <a:xfrm>
              <a:off x="9159426" y="3279002"/>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VPN Gateway</a:t>
              </a:r>
            </a:p>
          </p:txBody>
        </p:sp>
        <p:sp>
          <p:nvSpPr>
            <p:cNvPr id="17" name="TextBox 16">
              <a:extLst>
                <a:ext uri="{FF2B5EF4-FFF2-40B4-BE49-F238E27FC236}">
                  <a16:creationId xmlns:a16="http://schemas.microsoft.com/office/drawing/2014/main" id="{EBC948EC-86BB-44A0-AB34-5C50E9C3CD40}"/>
                </a:ext>
              </a:extLst>
            </p:cNvPr>
            <p:cNvSpPr txBox="1"/>
            <p:nvPr/>
          </p:nvSpPr>
          <p:spPr>
            <a:xfrm>
              <a:off x="9159426" y="3019320"/>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Express Route</a:t>
              </a:r>
            </a:p>
          </p:txBody>
        </p:sp>
        <p:sp>
          <p:nvSpPr>
            <p:cNvPr id="70" name="Left Bracket 69">
              <a:extLst>
                <a:ext uri="{FF2B5EF4-FFF2-40B4-BE49-F238E27FC236}">
                  <a16:creationId xmlns:a16="http://schemas.microsoft.com/office/drawing/2014/main" id="{1BC6BF07-DE71-4624-9C04-BB051B6E74C5}"/>
                </a:ext>
              </a:extLst>
            </p:cNvPr>
            <p:cNvSpPr/>
            <p:nvPr/>
          </p:nvSpPr>
          <p:spPr>
            <a:xfrm>
              <a:off x="3350403" y="3228581"/>
              <a:ext cx="1014984" cy="555721"/>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ket 79">
              <a:extLst>
                <a:ext uri="{FF2B5EF4-FFF2-40B4-BE49-F238E27FC236}">
                  <a16:creationId xmlns:a16="http://schemas.microsoft.com/office/drawing/2014/main" id="{FE623D26-881B-4CB9-A306-04BCB87E0A9A}"/>
                </a:ext>
              </a:extLst>
            </p:cNvPr>
            <p:cNvSpPr/>
            <p:nvPr/>
          </p:nvSpPr>
          <p:spPr>
            <a:xfrm>
              <a:off x="8078407" y="3092078"/>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4FBC4A0-313A-46A7-BDCB-DF1A0483FE1B}"/>
                </a:ext>
              </a:extLst>
            </p:cNvPr>
            <p:cNvSpPr txBox="1"/>
            <p:nvPr/>
          </p:nvSpPr>
          <p:spPr>
            <a:xfrm>
              <a:off x="8369510" y="301906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23" name="TextBox 22">
              <a:extLst>
                <a:ext uri="{FF2B5EF4-FFF2-40B4-BE49-F238E27FC236}">
                  <a16:creationId xmlns:a16="http://schemas.microsoft.com/office/drawing/2014/main" id="{C12BE180-F633-4931-B967-23A58E9178D6}"/>
                </a:ext>
              </a:extLst>
            </p:cNvPr>
            <p:cNvSpPr txBox="1"/>
            <p:nvPr/>
          </p:nvSpPr>
          <p:spPr>
            <a:xfrm>
              <a:off x="8369510" y="3279531"/>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No</a:t>
              </a:r>
            </a:p>
          </p:txBody>
        </p:sp>
        <p:cxnSp>
          <p:nvCxnSpPr>
            <p:cNvPr id="88" name="Straight Connector 87">
              <a:extLst>
                <a:ext uri="{FF2B5EF4-FFF2-40B4-BE49-F238E27FC236}">
                  <a16:creationId xmlns:a16="http://schemas.microsoft.com/office/drawing/2014/main" id="{D28EFF55-49AE-4923-BE09-6A7D7565BF2E}"/>
                </a:ext>
              </a:extLst>
            </p:cNvPr>
            <p:cNvCxnSpPr>
              <a:cxnSpLocks/>
            </p:cNvCxnSpPr>
            <p:nvPr/>
          </p:nvCxnSpPr>
          <p:spPr>
            <a:xfrm>
              <a:off x="7804086" y="3781973"/>
              <a:ext cx="274320" cy="0"/>
            </a:xfrm>
            <a:prstGeom prst="line">
              <a:avLst/>
            </a:prstGeom>
            <a:ln w="12700">
              <a:solidFill>
                <a:schemeClr val="accent2"/>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2DE477E-5F67-4B0D-81F8-9E80B036F76F}"/>
                </a:ext>
              </a:extLst>
            </p:cNvPr>
            <p:cNvSpPr txBox="1"/>
            <p:nvPr/>
          </p:nvSpPr>
          <p:spPr>
            <a:xfrm>
              <a:off x="9159426" y="3830256"/>
              <a:ext cx="2103120" cy="138499"/>
            </a:xfrm>
            <a:prstGeom prst="rect">
              <a:avLst/>
            </a:prstGeom>
          </p:spPr>
          <p:txBody>
            <a:bodyPr wrap="none" lIns="0" tIns="0" rIns="0" bIns="0" rtlCol="0" anchor="ctr">
              <a:noAutofit/>
            </a:bodyPr>
            <a:lstStyle/>
            <a:p>
              <a:pPr>
                <a:lnSpc>
                  <a:spcPct val="90000"/>
                </a:lnSpc>
                <a:spcAft>
                  <a:spcPts val="600"/>
                </a:spcAft>
              </a:pPr>
              <a:r>
                <a:rPr lang="en-US" sz="1000" dirty="0">
                  <a:solidFill>
                    <a:schemeClr val="tx2"/>
                  </a:solidFill>
                  <a:latin typeface="+mj-lt"/>
                </a:rPr>
                <a:t>Force tunnel to Azure Firewall or 3rd party NVA</a:t>
              </a:r>
            </a:p>
          </p:txBody>
        </p:sp>
        <p:sp>
          <p:nvSpPr>
            <p:cNvPr id="90" name="TextBox 89">
              <a:extLst>
                <a:ext uri="{FF2B5EF4-FFF2-40B4-BE49-F238E27FC236}">
                  <a16:creationId xmlns:a16="http://schemas.microsoft.com/office/drawing/2014/main" id="{A02FA364-0784-4512-AC64-3B91367F686D}"/>
                </a:ext>
              </a:extLst>
            </p:cNvPr>
            <p:cNvSpPr txBox="1"/>
            <p:nvPr/>
          </p:nvSpPr>
          <p:spPr>
            <a:xfrm>
              <a:off x="9159426" y="3604519"/>
              <a:ext cx="2103120" cy="138499"/>
            </a:xfrm>
            <a:prstGeom prst="rect">
              <a:avLst/>
            </a:prstGeom>
            <a:noFill/>
          </p:spPr>
          <p:txBody>
            <a:bodyPr wrap="none" lIns="0" tIns="0" rIns="0" bIns="0" rtlCol="0" anchor="ctr">
              <a:noAutofit/>
            </a:bodyPr>
            <a:lstStyle/>
            <a:p>
              <a:pPr>
                <a:lnSpc>
                  <a:spcPct val="90000"/>
                </a:lnSpc>
                <a:spcAft>
                  <a:spcPts val="600"/>
                </a:spcAft>
              </a:pPr>
              <a:r>
                <a:rPr lang="en-US" sz="1000" dirty="0">
                  <a:solidFill>
                    <a:schemeClr val="tx2"/>
                  </a:solidFill>
                  <a:latin typeface="+mj-lt"/>
                </a:rPr>
                <a:t>Force tunnel to on-premises</a:t>
              </a:r>
            </a:p>
          </p:txBody>
        </p:sp>
        <p:sp>
          <p:nvSpPr>
            <p:cNvPr id="91" name="Left Bracket 90">
              <a:extLst>
                <a:ext uri="{FF2B5EF4-FFF2-40B4-BE49-F238E27FC236}">
                  <a16:creationId xmlns:a16="http://schemas.microsoft.com/office/drawing/2014/main" id="{9FCAB4F7-044B-4733-AA15-608CDA087A3A}"/>
                </a:ext>
              </a:extLst>
            </p:cNvPr>
            <p:cNvSpPr/>
            <p:nvPr/>
          </p:nvSpPr>
          <p:spPr>
            <a:xfrm>
              <a:off x="8078407" y="3654422"/>
              <a:ext cx="914400" cy="281009"/>
            </a:xfrm>
            <a:prstGeom prst="leftBracket">
              <a:avLst>
                <a:gd name="adj" fmla="val 0"/>
              </a:avLst>
            </a:prstGeom>
            <a:ln w="12700">
              <a:solidFill>
                <a:schemeClr val="accent2"/>
              </a:solidFill>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FDCC098F-4658-4E84-8CE4-6FFA6FB4A94E}"/>
                </a:ext>
              </a:extLst>
            </p:cNvPr>
            <p:cNvSpPr txBox="1"/>
            <p:nvPr/>
          </p:nvSpPr>
          <p:spPr>
            <a:xfrm>
              <a:off x="8140910" y="3588444"/>
              <a:ext cx="7315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On-premises</a:t>
              </a:r>
            </a:p>
          </p:txBody>
        </p:sp>
        <p:sp>
          <p:nvSpPr>
            <p:cNvPr id="93" name="TextBox 92">
              <a:extLst>
                <a:ext uri="{FF2B5EF4-FFF2-40B4-BE49-F238E27FC236}">
                  <a16:creationId xmlns:a16="http://schemas.microsoft.com/office/drawing/2014/main" id="{121E7E5F-3205-4C1E-B807-3AAC2598619B}"/>
                </a:ext>
              </a:extLst>
            </p:cNvPr>
            <p:cNvSpPr txBox="1"/>
            <p:nvPr/>
          </p:nvSpPr>
          <p:spPr>
            <a:xfrm>
              <a:off x="8323790" y="3849750"/>
              <a:ext cx="36576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Cloud</a:t>
              </a:r>
            </a:p>
          </p:txBody>
        </p:sp>
        <p:sp>
          <p:nvSpPr>
            <p:cNvPr id="25" name="TextBox 24">
              <a:extLst>
                <a:ext uri="{FF2B5EF4-FFF2-40B4-BE49-F238E27FC236}">
                  <a16:creationId xmlns:a16="http://schemas.microsoft.com/office/drawing/2014/main" id="{D60FDF58-A851-4DAE-833B-D1343B00FA4F}"/>
                </a:ext>
              </a:extLst>
            </p:cNvPr>
            <p:cNvSpPr txBox="1"/>
            <p:nvPr/>
          </p:nvSpPr>
          <p:spPr>
            <a:xfrm>
              <a:off x="3582004" y="3712963"/>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29" name="TextBox 128">
              <a:extLst>
                <a:ext uri="{FF2B5EF4-FFF2-40B4-BE49-F238E27FC236}">
                  <a16:creationId xmlns:a16="http://schemas.microsoft.com/office/drawing/2014/main" id="{ECCB7003-3B7C-43F9-A77B-C4CBC103987C}"/>
                </a:ext>
              </a:extLst>
            </p:cNvPr>
            <p:cNvSpPr txBox="1"/>
            <p:nvPr/>
          </p:nvSpPr>
          <p:spPr>
            <a:xfrm>
              <a:off x="3582004" y="3167158"/>
              <a:ext cx="274320" cy="154574"/>
            </a:xfrm>
            <a:prstGeom prst="rect">
              <a:avLst/>
            </a:prstGeom>
            <a:solidFill>
              <a:schemeClr val="bg1"/>
            </a:solidFill>
          </p:spPr>
          <p:txBody>
            <a:bodyPr wrap="none" lIns="0" tIns="0" rIns="0" bIns="0" rtlCol="0" anchor="ctr">
              <a:noAutofit/>
            </a:bodyPr>
            <a:lstStyle/>
            <a:p>
              <a:pPr algn="ctr">
                <a:lnSpc>
                  <a:spcPct val="90000"/>
                </a:lnSpc>
                <a:spcAft>
                  <a:spcPts val="600"/>
                </a:spcAft>
              </a:pPr>
              <a:r>
                <a:rPr lang="en-US" sz="1000" dirty="0">
                  <a:gradFill>
                    <a:gsLst>
                      <a:gs pos="2917">
                        <a:schemeClr val="tx1"/>
                      </a:gs>
                      <a:gs pos="30000">
                        <a:schemeClr val="tx1"/>
                      </a:gs>
                    </a:gsLst>
                    <a:lin ang="5400000" scaled="0"/>
                  </a:gradFill>
                </a:rPr>
                <a:t>Yes</a:t>
              </a:r>
            </a:p>
          </p:txBody>
        </p:sp>
        <p:sp>
          <p:nvSpPr>
            <p:cNvPr id="137" name="Rectangle 136">
              <a:extLst>
                <a:ext uri="{FF2B5EF4-FFF2-40B4-BE49-F238E27FC236}">
                  <a16:creationId xmlns:a16="http://schemas.microsoft.com/office/drawing/2014/main" id="{E0B80986-7C14-429C-B776-4249573D4CFC}"/>
                </a:ext>
              </a:extLst>
            </p:cNvPr>
            <p:cNvSpPr/>
            <p:nvPr/>
          </p:nvSpPr>
          <p:spPr bwMode="auto">
            <a:xfrm>
              <a:off x="1115808" y="3155302"/>
              <a:ext cx="1859379" cy="712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346F9CDF-1FC5-4D0A-9670-6B5206377239}"/>
                </a:ext>
              </a:extLst>
            </p:cNvPr>
            <p:cNvSpPr txBox="1"/>
            <p:nvPr/>
          </p:nvSpPr>
          <p:spPr>
            <a:xfrm>
              <a:off x="1223539" y="3436329"/>
              <a:ext cx="2103120" cy="138499"/>
            </a:xfrm>
            <a:prstGeom prst="rect">
              <a:avLst/>
            </a:prstGeom>
            <a:noFill/>
          </p:spPr>
          <p:txBody>
            <a:bodyPr wrap="square" lIns="0" tIns="0" rIns="0" bIns="0" rtlCol="0" anchor="ctr">
              <a:noAutofit/>
            </a:bodyPr>
            <a:lstStyle/>
            <a:p>
              <a:pPr>
                <a:lnSpc>
                  <a:spcPct val="90000"/>
                </a:lnSpc>
                <a:spcAft>
                  <a:spcPts val="600"/>
                </a:spcAft>
              </a:pPr>
              <a:r>
                <a:rPr lang="en-US" sz="1100" dirty="0">
                  <a:gradFill>
                    <a:gsLst>
                      <a:gs pos="2917">
                        <a:schemeClr val="tx1"/>
                      </a:gs>
                      <a:gs pos="30000">
                        <a:schemeClr val="tx1"/>
                      </a:gs>
                    </a:gsLst>
                    <a:lin ang="5400000" scaled="0"/>
                  </a:gradFill>
                  <a:latin typeface="+mj-lt"/>
                </a:rPr>
                <a:t>On-premises connectivity?</a:t>
              </a:r>
            </a:p>
          </p:txBody>
        </p:sp>
      </p:grpSp>
    </p:spTree>
    <p:extLst>
      <p:ext uri="{BB962C8B-B14F-4D97-AF65-F5344CB8AC3E}">
        <p14:creationId xmlns:p14="http://schemas.microsoft.com/office/powerpoint/2010/main" val="223508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20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par>
                                <p:cTn id="34" presetID="10" presetClass="entr" presetSubtype="0" fill="hold" nodeType="withEffect">
                                  <p:stCondLst>
                                    <p:cond delay="500"/>
                                  </p:stCondLst>
                                  <p:childTnLst>
                                    <p:set>
                                      <p:cBhvr>
                                        <p:cTn id="35" dur="1" fill="hold">
                                          <p:stCondLst>
                                            <p:cond delay="0"/>
                                          </p:stCondLst>
                                        </p:cTn>
                                        <p:tgtEl>
                                          <p:spTgt spid="145"/>
                                        </p:tgtEl>
                                        <p:attrNameLst>
                                          <p:attrName>style.visibility</p:attrName>
                                        </p:attrNameLst>
                                      </p:cBhvr>
                                      <p:to>
                                        <p:strVal val="visible"/>
                                      </p:to>
                                    </p:set>
                                    <p:animEffect transition="in" filter="fade">
                                      <p:cBhvr>
                                        <p:cTn id="36" dur="500"/>
                                        <p:tgtEl>
                                          <p:spTgt spid="145"/>
                                        </p:tgtEl>
                                      </p:cBhvr>
                                    </p:animEffect>
                                  </p:childTnLst>
                                </p:cTn>
                              </p:par>
                              <p:par>
                                <p:cTn id="37" presetID="10" presetClass="entr" presetSubtype="0" fill="hold" nodeType="withEffect">
                                  <p:stCondLst>
                                    <p:cond delay="100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par>
                                <p:cTn id="40" presetID="10" presetClass="entr" presetSubtype="0" fill="hold" nodeType="withEffect">
                                  <p:stCondLst>
                                    <p:cond delay="15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82FFC98-00C6-43DC-9E41-AD9D472B8D54}"/>
              </a:ext>
            </a:extLst>
          </p:cNvPr>
          <p:cNvSpPr>
            <a:spLocks noGrp="1"/>
          </p:cNvSpPr>
          <p:nvPr>
            <p:ph type="title"/>
          </p:nvPr>
        </p:nvSpPr>
        <p:spPr/>
        <p:txBody>
          <a:bodyPr/>
          <a:lstStyle/>
          <a:p>
            <a:r>
              <a:rPr lang="en-US" dirty="0">
                <a:solidFill>
                  <a:schemeClr val="tx2"/>
                </a:solidFill>
              </a:rPr>
              <a:t>Azure </a:t>
            </a:r>
            <a:r>
              <a:rPr lang="en-US" dirty="0"/>
              <a:t>Role-Based Access Control (RBAC)</a:t>
            </a:r>
          </a:p>
        </p:txBody>
      </p:sp>
      <p:sp>
        <p:nvSpPr>
          <p:cNvPr id="5" name="Text Placeholder 4">
            <a:extLst>
              <a:ext uri="{FF2B5EF4-FFF2-40B4-BE49-F238E27FC236}">
                <a16:creationId xmlns:a16="http://schemas.microsoft.com/office/drawing/2014/main" id="{BA9BAE5E-7514-41C8-9BAE-F66FA8DD2D3E}"/>
              </a:ext>
            </a:extLst>
          </p:cNvPr>
          <p:cNvSpPr>
            <a:spLocks noGrp="1"/>
          </p:cNvSpPr>
          <p:nvPr>
            <p:ph type="body" sz="quarter" idx="10"/>
          </p:nvPr>
        </p:nvSpPr>
        <p:spPr>
          <a:xfrm>
            <a:off x="455996" y="1922609"/>
            <a:ext cx="4553298" cy="4393639"/>
          </a:xfrm>
        </p:spPr>
        <p:txBody>
          <a:bodyPr/>
          <a:lstStyle/>
          <a:p>
            <a:pPr marL="0" indent="0">
              <a:buNone/>
            </a:pPr>
            <a:r>
              <a:rPr lang="en-US" dirty="0"/>
              <a:t>Fine-grained access control to Azure “control plane”</a:t>
            </a:r>
          </a:p>
          <a:p>
            <a:pPr marL="0" indent="0">
              <a:buNone/>
            </a:pPr>
            <a:r>
              <a:rPr lang="en-US" dirty="0"/>
              <a:t>Grant access by assigning </a:t>
            </a:r>
            <a:r>
              <a:rPr lang="en-US" dirty="0">
                <a:solidFill>
                  <a:schemeClr val="tx2"/>
                </a:solidFill>
                <a:latin typeface="+mj-lt"/>
              </a:rPr>
              <a:t>Security Principal </a:t>
            </a:r>
            <a:r>
              <a:rPr lang="en-US" dirty="0"/>
              <a:t>a </a:t>
            </a:r>
            <a:r>
              <a:rPr lang="en-US" dirty="0">
                <a:solidFill>
                  <a:schemeClr val="tx2"/>
                </a:solidFill>
                <a:latin typeface="+mj-lt"/>
              </a:rPr>
              <a:t>Role</a:t>
            </a:r>
            <a:r>
              <a:rPr lang="en-US" dirty="0"/>
              <a:t> at a </a:t>
            </a:r>
            <a:r>
              <a:rPr lang="en-US" dirty="0">
                <a:solidFill>
                  <a:schemeClr val="tx2"/>
                </a:solidFill>
                <a:latin typeface="+mj-lt"/>
              </a:rPr>
              <a:t>Scope</a:t>
            </a:r>
          </a:p>
          <a:p>
            <a:pPr marL="451398" indent="-228812"/>
            <a:r>
              <a:rPr lang="en-US" sz="1765" dirty="0">
                <a:solidFill>
                  <a:schemeClr val="tx2"/>
                </a:solidFill>
                <a:latin typeface="+mj-lt"/>
              </a:rPr>
              <a:t>Security Principal:  </a:t>
            </a:r>
            <a:r>
              <a:rPr lang="en-US" sz="1765" dirty="0"/>
              <a:t>User, group, or service principal</a:t>
            </a:r>
          </a:p>
          <a:p>
            <a:pPr marL="451398" indent="-228812"/>
            <a:r>
              <a:rPr lang="en-US" sz="1765" dirty="0">
                <a:solidFill>
                  <a:schemeClr val="tx2"/>
                </a:solidFill>
                <a:latin typeface="+mj-lt"/>
              </a:rPr>
              <a:t>Role:</a:t>
            </a:r>
            <a:r>
              <a:rPr lang="en-US" sz="1765" dirty="0"/>
              <a:t>  Built-in or custom role</a:t>
            </a:r>
          </a:p>
          <a:p>
            <a:pPr marL="451398" indent="-228812"/>
            <a:r>
              <a:rPr lang="en-US" sz="1765" dirty="0">
                <a:solidFill>
                  <a:schemeClr val="tx2"/>
                </a:solidFill>
                <a:latin typeface="+mj-lt"/>
              </a:rPr>
              <a:t>Scope:</a:t>
            </a:r>
            <a:r>
              <a:rPr lang="en-US" sz="1765" dirty="0">
                <a:latin typeface="+mj-lt"/>
              </a:rPr>
              <a:t>  </a:t>
            </a:r>
            <a:r>
              <a:rPr lang="en-US" sz="1765" dirty="0"/>
              <a:t>Subscription, resource group, or resource</a:t>
            </a:r>
          </a:p>
          <a:p>
            <a:pPr marL="0" indent="0">
              <a:buNone/>
            </a:pPr>
            <a:r>
              <a:rPr lang="en-US" dirty="0"/>
              <a:t>Assignments are inherited down the resource hierarchy</a:t>
            </a:r>
          </a:p>
          <a:p>
            <a:endParaRPr lang="en-US" dirty="0"/>
          </a:p>
        </p:txBody>
      </p:sp>
      <p:sp>
        <p:nvSpPr>
          <p:cNvPr id="2" name="Rectangle 1">
            <a:extLst>
              <a:ext uri="{FF2B5EF4-FFF2-40B4-BE49-F238E27FC236}">
                <a16:creationId xmlns:a16="http://schemas.microsoft.com/office/drawing/2014/main" id="{004726E8-B6E7-40CD-AC31-24AEE5A44FC0}"/>
              </a:ext>
            </a:extLst>
          </p:cNvPr>
          <p:cNvSpPr/>
          <p:nvPr/>
        </p:nvSpPr>
        <p:spPr>
          <a:xfrm>
            <a:off x="323093" y="6210941"/>
            <a:ext cx="2625040" cy="271588"/>
          </a:xfrm>
          <a:prstGeom prst="rect">
            <a:avLst/>
          </a:prstGeom>
        </p:spPr>
        <p:txBody>
          <a:bodyPr wrap="none">
            <a:spAutoFit/>
          </a:bodyPr>
          <a:lstStyle/>
          <a:p>
            <a:pPr defTabSz="896569"/>
            <a:r>
              <a:rPr lang="en-US" sz="1177" kern="0" dirty="0">
                <a:solidFill>
                  <a:srgbClr val="000000"/>
                </a:solidFill>
                <a:latin typeface="Segoe UI"/>
                <a:hlinkClick r:id="rId3"/>
              </a:rPr>
              <a:t>Learn more https://aka.ms/azureiam</a:t>
            </a:r>
            <a:r>
              <a:rPr lang="en-US" sz="1177" kern="0" dirty="0">
                <a:solidFill>
                  <a:srgbClr val="000000"/>
                </a:solidFill>
                <a:latin typeface="Segoe UI"/>
              </a:rPr>
              <a:t> </a:t>
            </a:r>
          </a:p>
        </p:txBody>
      </p:sp>
      <p:sp>
        <p:nvSpPr>
          <p:cNvPr id="272" name="TextBox 271">
            <a:extLst>
              <a:ext uri="{FF2B5EF4-FFF2-40B4-BE49-F238E27FC236}">
                <a16:creationId xmlns:a16="http://schemas.microsoft.com/office/drawing/2014/main" id="{C310885A-5B3C-46E7-9AB4-C9F1CAE53B6C}"/>
              </a:ext>
            </a:extLst>
          </p:cNvPr>
          <p:cNvSpPr txBox="1"/>
          <p:nvPr/>
        </p:nvSpPr>
        <p:spPr>
          <a:xfrm>
            <a:off x="10477873" y="5564816"/>
            <a:ext cx="1740692" cy="248956"/>
          </a:xfrm>
          <a:prstGeom prst="rect">
            <a:avLst/>
          </a:prstGeom>
          <a:noFill/>
        </p:spPr>
        <p:txBody>
          <a:bodyPr wrap="square" rIns="89654">
            <a:noAutofit/>
          </a:bodyPr>
          <a:lstStyle/>
          <a:p>
            <a:pPr defTabSz="914554"/>
            <a:r>
              <a:rPr lang="en-US" sz="981" dirty="0">
                <a:solidFill>
                  <a:srgbClr val="000000"/>
                </a:solidFill>
                <a:latin typeface="Segoe UI"/>
              </a:rPr>
              <a:t>Resource group</a:t>
            </a:r>
          </a:p>
        </p:txBody>
      </p:sp>
      <p:grpSp>
        <p:nvGrpSpPr>
          <p:cNvPr id="559" name="Group 558" descr="Azure roles base access control">
            <a:extLst>
              <a:ext uri="{FF2B5EF4-FFF2-40B4-BE49-F238E27FC236}">
                <a16:creationId xmlns:a16="http://schemas.microsoft.com/office/drawing/2014/main" id="{1936231F-A0D3-4EAE-9022-F2F990834BDA}"/>
              </a:ext>
            </a:extLst>
          </p:cNvPr>
          <p:cNvGrpSpPr/>
          <p:nvPr/>
        </p:nvGrpSpPr>
        <p:grpSpPr>
          <a:xfrm>
            <a:off x="5785888" y="1083534"/>
            <a:ext cx="5999999" cy="5472366"/>
            <a:chOff x="5901154" y="1105070"/>
            <a:chExt cx="6119530" cy="5581386"/>
          </a:xfrm>
        </p:grpSpPr>
        <p:sp>
          <p:nvSpPr>
            <p:cNvPr id="314" name="Rectangle: Rounded Corners 313">
              <a:extLst>
                <a:ext uri="{FF2B5EF4-FFF2-40B4-BE49-F238E27FC236}">
                  <a16:creationId xmlns:a16="http://schemas.microsoft.com/office/drawing/2014/main" id="{1561D3A5-E873-4F75-8680-997BEF8CAE00}"/>
                </a:ext>
              </a:extLst>
            </p:cNvPr>
            <p:cNvSpPr/>
            <p:nvPr/>
          </p:nvSpPr>
          <p:spPr bwMode="auto">
            <a:xfrm>
              <a:off x="7174200" y="2625998"/>
              <a:ext cx="4382800" cy="1752493"/>
            </a:xfrm>
            <a:prstGeom prst="roundRect">
              <a:avLst>
                <a:gd name="adj" fmla="val 832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2" name="Rectangle 531">
              <a:extLst>
                <a:ext uri="{FF2B5EF4-FFF2-40B4-BE49-F238E27FC236}">
                  <a16:creationId xmlns:a16="http://schemas.microsoft.com/office/drawing/2014/main" id="{4B808B96-C02E-47D5-8F93-05F3C82DFFC6}"/>
                </a:ext>
              </a:extLst>
            </p:cNvPr>
            <p:cNvSpPr/>
            <p:nvPr/>
          </p:nvSpPr>
          <p:spPr bwMode="auto">
            <a:xfrm>
              <a:off x="6030022" y="4627563"/>
              <a:ext cx="2001439"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523" name="Isosceles Triangle 522">
              <a:extLst>
                <a:ext uri="{FF2B5EF4-FFF2-40B4-BE49-F238E27FC236}">
                  <a16:creationId xmlns:a16="http://schemas.microsoft.com/office/drawing/2014/main" id="{692E7260-2C62-448B-A984-E58A4C66BB38}"/>
                </a:ext>
              </a:extLst>
            </p:cNvPr>
            <p:cNvSpPr/>
            <p:nvPr/>
          </p:nvSpPr>
          <p:spPr bwMode="auto">
            <a:xfrm rot="10800000">
              <a:off x="9205501" y="2573968"/>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645EF948-BA2A-44D1-AEF7-B604D9193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2117" y="6109371"/>
              <a:ext cx="320040" cy="316809"/>
            </a:xfrm>
            <a:prstGeom prst="rect">
              <a:avLst/>
            </a:prstGeom>
          </p:spPr>
        </p:pic>
        <p:pic>
          <p:nvPicPr>
            <p:cNvPr id="48" name="Picture 47">
              <a:extLst>
                <a:ext uri="{FF2B5EF4-FFF2-40B4-BE49-F238E27FC236}">
                  <a16:creationId xmlns:a16="http://schemas.microsoft.com/office/drawing/2014/main" id="{126AD166-7A9A-492C-A0E1-9CB6D1E946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1180" y="6124622"/>
              <a:ext cx="295101" cy="292121"/>
            </a:xfrm>
            <a:prstGeom prst="rect">
              <a:avLst/>
            </a:prstGeom>
          </p:spPr>
        </p:pic>
        <p:grpSp>
          <p:nvGrpSpPr>
            <p:cNvPr id="315" name="Group 314">
              <a:extLst>
                <a:ext uri="{FF2B5EF4-FFF2-40B4-BE49-F238E27FC236}">
                  <a16:creationId xmlns:a16="http://schemas.microsoft.com/office/drawing/2014/main" id="{FDF43A23-E120-4A28-99F9-AD5C094607B4}"/>
                </a:ext>
              </a:extLst>
            </p:cNvPr>
            <p:cNvGrpSpPr/>
            <p:nvPr/>
          </p:nvGrpSpPr>
          <p:grpSpPr>
            <a:xfrm>
              <a:off x="10236727" y="3519145"/>
              <a:ext cx="512481" cy="423675"/>
              <a:chOff x="7412546" y="-2869340"/>
              <a:chExt cx="948444" cy="784091"/>
            </a:xfrm>
          </p:grpSpPr>
          <p:sp>
            <p:nvSpPr>
              <p:cNvPr id="55" name="Freeform 17">
                <a:extLst>
                  <a:ext uri="{FF2B5EF4-FFF2-40B4-BE49-F238E27FC236}">
                    <a16:creationId xmlns:a16="http://schemas.microsoft.com/office/drawing/2014/main" id="{B03B6F2E-7FBF-4FDC-907C-E9C3952E2D65}"/>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6" name="Freeform 18">
                <a:extLst>
                  <a:ext uri="{FF2B5EF4-FFF2-40B4-BE49-F238E27FC236}">
                    <a16:creationId xmlns:a16="http://schemas.microsoft.com/office/drawing/2014/main" id="{BF547F9C-05A7-415F-AC15-43A4D11615EA}"/>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7" name="Freeform 19">
                <a:extLst>
                  <a:ext uri="{FF2B5EF4-FFF2-40B4-BE49-F238E27FC236}">
                    <a16:creationId xmlns:a16="http://schemas.microsoft.com/office/drawing/2014/main" id="{F236A760-D98F-4595-8CB4-21A134DC1DB4}"/>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8" name="Freeform 20">
                <a:extLst>
                  <a:ext uri="{FF2B5EF4-FFF2-40B4-BE49-F238E27FC236}">
                    <a16:creationId xmlns:a16="http://schemas.microsoft.com/office/drawing/2014/main" id="{595D6A0D-B723-4423-96E3-530C3067E831}"/>
                  </a:ext>
                </a:extLst>
              </p:cNvPr>
              <p:cNvSpPr>
                <a:spLocks/>
              </p:cNvSpPr>
              <p:nvPr/>
            </p:nvSpPr>
            <p:spPr bwMode="auto">
              <a:xfrm>
                <a:off x="7644300" y="-2782917"/>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59" name="Freeform 21">
                <a:extLst>
                  <a:ext uri="{FF2B5EF4-FFF2-40B4-BE49-F238E27FC236}">
                    <a16:creationId xmlns:a16="http://schemas.microsoft.com/office/drawing/2014/main" id="{DEBA85CB-0A6C-4406-B890-8B4EE25F4016}"/>
                  </a:ext>
                </a:extLst>
              </p:cNvPr>
              <p:cNvSpPr>
                <a:spLocks/>
              </p:cNvSpPr>
              <p:nvPr/>
            </p:nvSpPr>
            <p:spPr bwMode="auto">
              <a:xfrm>
                <a:off x="7610965" y="-2589644"/>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0" name="Freeform 22">
                <a:extLst>
                  <a:ext uri="{FF2B5EF4-FFF2-40B4-BE49-F238E27FC236}">
                    <a16:creationId xmlns:a16="http://schemas.microsoft.com/office/drawing/2014/main" id="{B2CB3EB0-1266-44CA-A9F6-C3F9A0140D5A}"/>
                  </a:ext>
                </a:extLst>
              </p:cNvPr>
              <p:cNvSpPr>
                <a:spLocks/>
              </p:cNvSpPr>
              <p:nvPr/>
            </p:nvSpPr>
            <p:spPr bwMode="auto">
              <a:xfrm>
                <a:off x="7912562" y="-2588859"/>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1" name="Freeform 23">
                <a:extLst>
                  <a:ext uri="{FF2B5EF4-FFF2-40B4-BE49-F238E27FC236}">
                    <a16:creationId xmlns:a16="http://schemas.microsoft.com/office/drawing/2014/main" id="{B50CA916-8680-4F74-BF00-EC791D6C04A1}"/>
                  </a:ext>
                </a:extLst>
              </p:cNvPr>
              <p:cNvSpPr>
                <a:spLocks/>
              </p:cNvSpPr>
              <p:nvPr/>
            </p:nvSpPr>
            <p:spPr bwMode="auto">
              <a:xfrm>
                <a:off x="8132411" y="-2869340"/>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62" name="Freeform 24">
                <a:extLst>
                  <a:ext uri="{FF2B5EF4-FFF2-40B4-BE49-F238E27FC236}">
                    <a16:creationId xmlns:a16="http://schemas.microsoft.com/office/drawing/2014/main" id="{6800DAD5-9AEF-4FB7-B1C2-28E7A693FDD2}"/>
                  </a:ext>
                </a:extLst>
              </p:cNvPr>
              <p:cNvSpPr>
                <a:spLocks/>
              </p:cNvSpPr>
              <p:nvPr/>
            </p:nvSpPr>
            <p:spPr bwMode="auto">
              <a:xfrm>
                <a:off x="7412546" y="-2869340"/>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grpSp>
        <p:grpSp>
          <p:nvGrpSpPr>
            <p:cNvPr id="89" name="Group 88">
              <a:extLst>
                <a:ext uri="{FF2B5EF4-FFF2-40B4-BE49-F238E27FC236}">
                  <a16:creationId xmlns:a16="http://schemas.microsoft.com/office/drawing/2014/main" id="{19248818-CBDA-4730-AE9F-599921381CA0}"/>
                </a:ext>
              </a:extLst>
            </p:cNvPr>
            <p:cNvGrpSpPr/>
            <p:nvPr/>
          </p:nvGrpSpPr>
          <p:grpSpPr>
            <a:xfrm>
              <a:off x="10376726" y="5648379"/>
              <a:ext cx="320040" cy="320040"/>
              <a:chOff x="6884567" y="5726333"/>
              <a:chExt cx="412909" cy="412909"/>
            </a:xfrm>
          </p:grpSpPr>
          <p:sp>
            <p:nvSpPr>
              <p:cNvPr id="177" name="Oval 176">
                <a:extLst>
                  <a:ext uri="{FF2B5EF4-FFF2-40B4-BE49-F238E27FC236}">
                    <a16:creationId xmlns:a16="http://schemas.microsoft.com/office/drawing/2014/main" id="{BBF8BD0F-9858-4CCF-A192-18D37C58C61F}"/>
                  </a:ext>
                </a:extLst>
              </p:cNvPr>
              <p:cNvSpPr/>
              <p:nvPr/>
            </p:nvSpPr>
            <p:spPr bwMode="auto">
              <a:xfrm>
                <a:off x="6884567" y="5726333"/>
                <a:ext cx="412909" cy="412909"/>
              </a:xfrm>
              <a:prstGeom prst="ellipse">
                <a:avLst/>
              </a:prstGeom>
              <a:solidFill>
                <a:srgbClr val="FFFFFF"/>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78" name="Graphic 177">
                <a:extLst>
                  <a:ext uri="{FF2B5EF4-FFF2-40B4-BE49-F238E27FC236}">
                    <a16:creationId xmlns:a16="http://schemas.microsoft.com/office/drawing/2014/main" id="{4E8D5C50-D950-4170-9A6F-EF989384935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988023" y="5805868"/>
                <a:ext cx="228600" cy="254078"/>
              </a:xfrm>
              <a:prstGeom prst="rect">
                <a:avLst/>
              </a:prstGeom>
            </p:spPr>
          </p:pic>
        </p:grpSp>
        <p:sp>
          <p:nvSpPr>
            <p:cNvPr id="266" name="TextBox 265">
              <a:extLst>
                <a:ext uri="{FF2B5EF4-FFF2-40B4-BE49-F238E27FC236}">
                  <a16:creationId xmlns:a16="http://schemas.microsoft.com/office/drawing/2014/main" id="{B3E03B59-5658-4172-BCB7-75E2D6E6ABB5}"/>
                </a:ext>
              </a:extLst>
            </p:cNvPr>
            <p:cNvSpPr txBox="1"/>
            <p:nvPr/>
          </p:nvSpPr>
          <p:spPr>
            <a:xfrm>
              <a:off x="8582826" y="3045915"/>
              <a:ext cx="1565548" cy="253916"/>
            </a:xfrm>
            <a:prstGeom prst="rect">
              <a:avLst/>
            </a:prstGeom>
            <a:noFill/>
          </p:spPr>
          <p:txBody>
            <a:bodyPr wrap="square" rIns="89654">
              <a:noAutofit/>
            </a:bodyPr>
            <a:lstStyle/>
            <a:p>
              <a:pPr algn="ctr" defTabSz="914554"/>
              <a:r>
                <a:rPr lang="en-US" sz="1030" dirty="0">
                  <a:solidFill>
                    <a:srgbClr val="000000"/>
                  </a:solidFill>
                  <a:latin typeface="Segoe UI"/>
                </a:rPr>
                <a:t>Marketing group</a:t>
              </a:r>
            </a:p>
          </p:txBody>
        </p:sp>
        <p:sp>
          <p:nvSpPr>
            <p:cNvPr id="267" name="TextBox 266">
              <a:extLst>
                <a:ext uri="{FF2B5EF4-FFF2-40B4-BE49-F238E27FC236}">
                  <a16:creationId xmlns:a16="http://schemas.microsoft.com/office/drawing/2014/main" id="{6D228DF9-87DE-49C7-A020-05C3BFAACD76}"/>
                </a:ext>
              </a:extLst>
            </p:cNvPr>
            <p:cNvSpPr txBox="1"/>
            <p:nvPr/>
          </p:nvSpPr>
          <p:spPr>
            <a:xfrm>
              <a:off x="9480729" y="4021767"/>
              <a:ext cx="2086860" cy="415498"/>
            </a:xfrm>
            <a:prstGeom prst="rect">
              <a:avLst/>
            </a:prstGeom>
            <a:noFill/>
          </p:spPr>
          <p:txBody>
            <a:bodyPr wrap="square" rIns="89654">
              <a:noAutofit/>
            </a:bodyPr>
            <a:lstStyle/>
            <a:p>
              <a:pPr algn="ctr" defTabSz="914554"/>
              <a:r>
                <a:rPr lang="en-US" sz="1030" dirty="0">
                  <a:solidFill>
                    <a:srgbClr val="000000"/>
                  </a:solidFill>
                  <a:latin typeface="Segoe UI"/>
                </a:rPr>
                <a:t>Pharma-sales resource group</a:t>
              </a:r>
            </a:p>
          </p:txBody>
        </p:sp>
        <p:sp>
          <p:nvSpPr>
            <p:cNvPr id="268" name="TextBox 267">
              <a:extLst>
                <a:ext uri="{FF2B5EF4-FFF2-40B4-BE49-F238E27FC236}">
                  <a16:creationId xmlns:a16="http://schemas.microsoft.com/office/drawing/2014/main" id="{EB8B14F0-541D-46F8-BA90-78A198FC5301}"/>
                </a:ext>
              </a:extLst>
            </p:cNvPr>
            <p:cNvSpPr txBox="1"/>
            <p:nvPr/>
          </p:nvSpPr>
          <p:spPr>
            <a:xfrm>
              <a:off x="8582826" y="3446556"/>
              <a:ext cx="1565548" cy="523220"/>
            </a:xfrm>
            <a:prstGeom prst="rect">
              <a:avLst/>
            </a:prstGeom>
            <a:noFill/>
          </p:spPr>
          <p:txBody>
            <a:bodyPr wrap="square" rIns="0">
              <a:spAutoFit/>
            </a:bodyPr>
            <a:lstStyle/>
            <a:p>
              <a:pPr algn="ctr" defTabSz="914554"/>
              <a:r>
                <a:rPr lang="en-US" sz="1373" dirty="0">
                  <a:solidFill>
                    <a:srgbClr val="000000"/>
                  </a:solidFill>
                  <a:latin typeface="Segoe UI Semibold"/>
                </a:rPr>
                <a:t>Role </a:t>
              </a:r>
              <a:br>
                <a:rPr lang="en-US" sz="1373" dirty="0">
                  <a:solidFill>
                    <a:srgbClr val="000000"/>
                  </a:solidFill>
                  <a:latin typeface="Segoe UI Semibold"/>
                </a:rPr>
              </a:br>
              <a:r>
                <a:rPr lang="en-US" sz="1373" dirty="0">
                  <a:solidFill>
                    <a:srgbClr val="000000"/>
                  </a:solidFill>
                  <a:latin typeface="Segoe UI Semibold"/>
                </a:rPr>
                <a:t>assignment</a:t>
              </a:r>
            </a:p>
          </p:txBody>
        </p:sp>
        <p:sp>
          <p:nvSpPr>
            <p:cNvPr id="269" name="TextBox 268">
              <a:extLst>
                <a:ext uri="{FF2B5EF4-FFF2-40B4-BE49-F238E27FC236}">
                  <a16:creationId xmlns:a16="http://schemas.microsoft.com/office/drawing/2014/main" id="{FE849B90-B986-40F9-8785-1CB33D644246}"/>
                </a:ext>
              </a:extLst>
            </p:cNvPr>
            <p:cNvSpPr txBox="1"/>
            <p:nvPr/>
          </p:nvSpPr>
          <p:spPr>
            <a:xfrm>
              <a:off x="7333379" y="4021767"/>
              <a:ext cx="1565548" cy="253916"/>
            </a:xfrm>
            <a:prstGeom prst="rect">
              <a:avLst/>
            </a:prstGeom>
            <a:noFill/>
          </p:spPr>
          <p:txBody>
            <a:bodyPr wrap="square" rIns="89654">
              <a:noAutofit/>
            </a:bodyPr>
            <a:lstStyle/>
            <a:p>
              <a:pPr algn="ctr" defTabSz="914554"/>
              <a:r>
                <a:rPr lang="en-US" sz="1030" dirty="0">
                  <a:solidFill>
                    <a:srgbClr val="000000"/>
                  </a:solidFill>
                  <a:latin typeface="Segoe UI"/>
                </a:rPr>
                <a:t>Contributor</a:t>
              </a:r>
            </a:p>
          </p:txBody>
        </p:sp>
        <p:sp>
          <p:nvSpPr>
            <p:cNvPr id="270" name="TextBox 269">
              <a:extLst>
                <a:ext uri="{FF2B5EF4-FFF2-40B4-BE49-F238E27FC236}">
                  <a16:creationId xmlns:a16="http://schemas.microsoft.com/office/drawing/2014/main" id="{2F51AF09-0EE5-4A02-8F7E-B29BCF9604E9}"/>
                </a:ext>
              </a:extLst>
            </p:cNvPr>
            <p:cNvSpPr txBox="1"/>
            <p:nvPr/>
          </p:nvSpPr>
          <p:spPr>
            <a:xfrm>
              <a:off x="10008907" y="4835452"/>
              <a:ext cx="1775370" cy="253916"/>
            </a:xfrm>
            <a:prstGeom prst="rect">
              <a:avLst/>
            </a:prstGeom>
            <a:noFill/>
          </p:spPr>
          <p:txBody>
            <a:bodyPr wrap="square" rIns="89654">
              <a:noAutofit/>
            </a:bodyPr>
            <a:lstStyle/>
            <a:p>
              <a:pPr defTabSz="914554"/>
              <a:r>
                <a:rPr lang="en-US" sz="981" dirty="0">
                  <a:solidFill>
                    <a:srgbClr val="000000"/>
                  </a:solidFill>
                  <a:latin typeface="Segoe UI"/>
                </a:rPr>
                <a:t>Management group</a:t>
              </a:r>
            </a:p>
          </p:txBody>
        </p:sp>
        <p:sp>
          <p:nvSpPr>
            <p:cNvPr id="271" name="TextBox 270">
              <a:extLst>
                <a:ext uri="{FF2B5EF4-FFF2-40B4-BE49-F238E27FC236}">
                  <a16:creationId xmlns:a16="http://schemas.microsoft.com/office/drawing/2014/main" id="{43086E5F-2A3E-4E95-8EB4-68FB647C1C33}"/>
                </a:ext>
              </a:extLst>
            </p:cNvPr>
            <p:cNvSpPr txBox="1"/>
            <p:nvPr/>
          </p:nvSpPr>
          <p:spPr>
            <a:xfrm>
              <a:off x="10350455" y="5251119"/>
              <a:ext cx="1125380" cy="229104"/>
            </a:xfrm>
            <a:prstGeom prst="rect">
              <a:avLst/>
            </a:prstGeom>
            <a:noFill/>
          </p:spPr>
          <p:txBody>
            <a:bodyPr wrap="square" rIns="89654">
              <a:noAutofit/>
            </a:bodyPr>
            <a:lstStyle/>
            <a:p>
              <a:pPr defTabSz="914554"/>
              <a:r>
                <a:rPr lang="en-US" sz="981" dirty="0">
                  <a:solidFill>
                    <a:srgbClr val="000000"/>
                  </a:solidFill>
                  <a:latin typeface="Segoe UI"/>
                </a:rPr>
                <a:t>Subscription</a:t>
              </a:r>
            </a:p>
          </p:txBody>
        </p:sp>
        <p:sp>
          <p:nvSpPr>
            <p:cNvPr id="273" name="TextBox 272">
              <a:extLst>
                <a:ext uri="{FF2B5EF4-FFF2-40B4-BE49-F238E27FC236}">
                  <a16:creationId xmlns:a16="http://schemas.microsoft.com/office/drawing/2014/main" id="{9A707798-8E76-44E6-917D-7D8EB3F9B83A}"/>
                </a:ext>
              </a:extLst>
            </p:cNvPr>
            <p:cNvSpPr txBox="1"/>
            <p:nvPr/>
          </p:nvSpPr>
          <p:spPr>
            <a:xfrm>
              <a:off x="11015420" y="6383577"/>
              <a:ext cx="805505" cy="253916"/>
            </a:xfrm>
            <a:prstGeom prst="rect">
              <a:avLst/>
            </a:prstGeom>
            <a:noFill/>
          </p:spPr>
          <p:txBody>
            <a:bodyPr wrap="square" rIns="89654">
              <a:noAutofit/>
            </a:bodyPr>
            <a:lstStyle/>
            <a:p>
              <a:pPr defTabSz="914554"/>
              <a:r>
                <a:rPr lang="en-US" sz="981" dirty="0">
                  <a:solidFill>
                    <a:srgbClr val="000000"/>
                  </a:solidFill>
                  <a:latin typeface="Segoe UI"/>
                </a:rPr>
                <a:t>Resource</a:t>
              </a:r>
            </a:p>
          </p:txBody>
        </p:sp>
        <p:sp>
          <p:nvSpPr>
            <p:cNvPr id="275" name="TextBox 274">
              <a:extLst>
                <a:ext uri="{FF2B5EF4-FFF2-40B4-BE49-F238E27FC236}">
                  <a16:creationId xmlns:a16="http://schemas.microsoft.com/office/drawing/2014/main" id="{719479CB-63D3-4FFA-8C99-2DFC3280C087}"/>
                </a:ext>
              </a:extLst>
            </p:cNvPr>
            <p:cNvSpPr txBox="1"/>
            <p:nvPr/>
          </p:nvSpPr>
          <p:spPr>
            <a:xfrm>
              <a:off x="6138366" y="4827588"/>
              <a:ext cx="1775370" cy="1077218"/>
            </a:xfrm>
            <a:prstGeom prst="rect">
              <a:avLst/>
            </a:prstGeom>
            <a:noFill/>
          </p:spPr>
          <p:txBody>
            <a:bodyPr wrap="square" rIns="0">
              <a:spAutoFit/>
            </a:bodyPr>
            <a:lstStyle/>
            <a:p>
              <a:pPr defTabSz="914554"/>
              <a:r>
                <a:rPr lang="en-US" sz="784" dirty="0">
                  <a:solidFill>
                    <a:srgbClr val="000000"/>
                  </a:solidFill>
                  <a:latin typeface="Segoe UI"/>
                </a:rPr>
                <a:t>Owner</a:t>
              </a:r>
            </a:p>
            <a:p>
              <a:pPr defTabSz="914554"/>
              <a:r>
                <a:rPr lang="en-US" sz="784" dirty="0">
                  <a:solidFill>
                    <a:srgbClr val="000000"/>
                  </a:solidFill>
                  <a:latin typeface="Segoe UI"/>
                </a:rPr>
                <a:t>Contributor</a:t>
              </a:r>
            </a:p>
            <a:p>
              <a:pPr defTabSz="914554"/>
              <a:r>
                <a:rPr lang="en-US" sz="784" dirty="0">
                  <a:solidFill>
                    <a:srgbClr val="000000"/>
                  </a:solidFill>
                  <a:latin typeface="Segoe UI"/>
                </a:rPr>
                <a:t>Reader</a:t>
              </a:r>
            </a:p>
            <a:p>
              <a:pPr defTabSz="914554"/>
              <a:r>
                <a:rPr lang="en-US" sz="784" dirty="0">
                  <a:solidFill>
                    <a:srgbClr val="000000"/>
                  </a:solidFill>
                  <a:latin typeface="Segoe UI"/>
                </a:rPr>
                <a:t>…</a:t>
              </a:r>
            </a:p>
            <a:p>
              <a:pPr defTabSz="914554"/>
              <a:r>
                <a:rPr lang="en-US" sz="784" dirty="0">
                  <a:solidFill>
                    <a:srgbClr val="000000"/>
                  </a:solidFill>
                  <a:latin typeface="Segoe UI"/>
                </a:rPr>
                <a:t>Backup Operator</a:t>
              </a:r>
            </a:p>
            <a:p>
              <a:pPr defTabSz="914554"/>
              <a:r>
                <a:rPr lang="en-US" sz="784" dirty="0">
                  <a:solidFill>
                    <a:srgbClr val="000000"/>
                  </a:solidFill>
                  <a:latin typeface="Segoe UI"/>
                </a:rPr>
                <a:t>Security Reader</a:t>
              </a:r>
            </a:p>
            <a:p>
              <a:pPr defTabSz="914554"/>
              <a:r>
                <a:rPr lang="en-US" sz="784" dirty="0">
                  <a:solidFill>
                    <a:srgbClr val="000000"/>
                  </a:solidFill>
                  <a:latin typeface="Segoe UI"/>
                </a:rPr>
                <a:t>User Access Administrator</a:t>
              </a:r>
            </a:p>
            <a:p>
              <a:pPr defTabSz="914554"/>
              <a:r>
                <a:rPr lang="en-US" sz="784" dirty="0">
                  <a:solidFill>
                    <a:srgbClr val="000000"/>
                  </a:solidFill>
                  <a:latin typeface="Segoe UI"/>
                </a:rPr>
                <a:t>Virtual Machine Contributor</a:t>
              </a:r>
            </a:p>
          </p:txBody>
        </p:sp>
        <p:sp>
          <p:nvSpPr>
            <p:cNvPr id="276" name="TextBox 275">
              <a:extLst>
                <a:ext uri="{FF2B5EF4-FFF2-40B4-BE49-F238E27FC236}">
                  <a16:creationId xmlns:a16="http://schemas.microsoft.com/office/drawing/2014/main" id="{381CB62C-C999-42FB-8FF3-258628321BFC}"/>
                </a:ext>
              </a:extLst>
            </p:cNvPr>
            <p:cNvSpPr txBox="1"/>
            <p:nvPr/>
          </p:nvSpPr>
          <p:spPr>
            <a:xfrm>
              <a:off x="6105574" y="5888591"/>
              <a:ext cx="1565548" cy="253916"/>
            </a:xfrm>
            <a:prstGeom prst="rect">
              <a:avLst/>
            </a:prstGeom>
            <a:noFill/>
          </p:spPr>
          <p:txBody>
            <a:bodyPr wrap="square" rIns="89654">
              <a:noAutofit/>
            </a:bodyPr>
            <a:lstStyle/>
            <a:p>
              <a:pPr defTabSz="914554"/>
              <a:r>
                <a:rPr lang="en-US" sz="981" dirty="0">
                  <a:solidFill>
                    <a:srgbClr val="000000"/>
                  </a:solidFill>
                  <a:latin typeface="Segoe UI"/>
                </a:rPr>
                <a:t>Built-in</a:t>
              </a:r>
            </a:p>
          </p:txBody>
        </p:sp>
        <p:sp>
          <p:nvSpPr>
            <p:cNvPr id="277" name="TextBox 276">
              <a:extLst>
                <a:ext uri="{FF2B5EF4-FFF2-40B4-BE49-F238E27FC236}">
                  <a16:creationId xmlns:a16="http://schemas.microsoft.com/office/drawing/2014/main" id="{96587E7D-91E5-4E59-B174-17884EA1D688}"/>
                </a:ext>
              </a:extLst>
            </p:cNvPr>
            <p:cNvSpPr txBox="1"/>
            <p:nvPr/>
          </p:nvSpPr>
          <p:spPr>
            <a:xfrm>
              <a:off x="6138366" y="6142507"/>
              <a:ext cx="1775370" cy="338554"/>
            </a:xfrm>
            <a:prstGeom prst="rect">
              <a:avLst/>
            </a:prstGeom>
            <a:noFill/>
          </p:spPr>
          <p:txBody>
            <a:bodyPr wrap="square" rIns="0">
              <a:spAutoFit/>
            </a:bodyPr>
            <a:lstStyle/>
            <a:p>
              <a:pPr defTabSz="914554"/>
              <a:r>
                <a:rPr lang="en-US" sz="784" dirty="0">
                  <a:solidFill>
                    <a:srgbClr val="000000"/>
                  </a:solidFill>
                  <a:latin typeface="Segoe UI"/>
                </a:rPr>
                <a:t>Reader Support Tickets</a:t>
              </a:r>
            </a:p>
            <a:p>
              <a:pPr defTabSz="914554"/>
              <a:r>
                <a:rPr lang="en-US" sz="784" dirty="0">
                  <a:solidFill>
                    <a:srgbClr val="000000"/>
                  </a:solidFill>
                  <a:latin typeface="Segoe UI"/>
                </a:rPr>
                <a:t>Virtual Machine Operator</a:t>
              </a:r>
            </a:p>
          </p:txBody>
        </p:sp>
        <p:sp>
          <p:nvSpPr>
            <p:cNvPr id="278" name="TextBox 277">
              <a:extLst>
                <a:ext uri="{FF2B5EF4-FFF2-40B4-BE49-F238E27FC236}">
                  <a16:creationId xmlns:a16="http://schemas.microsoft.com/office/drawing/2014/main" id="{3223DB77-4EA1-420E-9853-662F77C97C4D}"/>
                </a:ext>
              </a:extLst>
            </p:cNvPr>
            <p:cNvSpPr txBox="1"/>
            <p:nvPr/>
          </p:nvSpPr>
          <p:spPr>
            <a:xfrm>
              <a:off x="6099200" y="6432540"/>
              <a:ext cx="1565548" cy="253916"/>
            </a:xfrm>
            <a:prstGeom prst="rect">
              <a:avLst/>
            </a:prstGeom>
            <a:noFill/>
          </p:spPr>
          <p:txBody>
            <a:bodyPr wrap="square" rIns="89654">
              <a:noAutofit/>
            </a:bodyPr>
            <a:lstStyle/>
            <a:p>
              <a:pPr defTabSz="914554"/>
              <a:r>
                <a:rPr lang="en-US" sz="981" dirty="0">
                  <a:solidFill>
                    <a:srgbClr val="000000"/>
                  </a:solidFill>
                  <a:latin typeface="Segoe UI"/>
                </a:rPr>
                <a:t>Custom</a:t>
              </a:r>
            </a:p>
          </p:txBody>
        </p:sp>
        <p:grpSp>
          <p:nvGrpSpPr>
            <p:cNvPr id="316" name="Group 315">
              <a:extLst>
                <a:ext uri="{FF2B5EF4-FFF2-40B4-BE49-F238E27FC236}">
                  <a16:creationId xmlns:a16="http://schemas.microsoft.com/office/drawing/2014/main" id="{6087FCCA-0306-4C03-9AB0-51DC57957FA8}"/>
                </a:ext>
              </a:extLst>
            </p:cNvPr>
            <p:cNvGrpSpPr/>
            <p:nvPr/>
          </p:nvGrpSpPr>
          <p:grpSpPr>
            <a:xfrm>
              <a:off x="9114665" y="2758978"/>
              <a:ext cx="501870" cy="300102"/>
              <a:chOff x="8409489" y="1347373"/>
              <a:chExt cx="426573" cy="255077"/>
            </a:xfrm>
          </p:grpSpPr>
          <p:grpSp>
            <p:nvGrpSpPr>
              <p:cNvPr id="317" name="Group 316">
                <a:extLst>
                  <a:ext uri="{FF2B5EF4-FFF2-40B4-BE49-F238E27FC236}">
                    <a16:creationId xmlns:a16="http://schemas.microsoft.com/office/drawing/2014/main" id="{B59AFE72-B7F7-46EF-9D4F-B61EBDEE31B0}"/>
                  </a:ext>
                </a:extLst>
              </p:cNvPr>
              <p:cNvGrpSpPr/>
              <p:nvPr/>
            </p:nvGrpSpPr>
            <p:grpSpPr>
              <a:xfrm>
                <a:off x="8409489" y="1347373"/>
                <a:ext cx="167116" cy="181043"/>
                <a:chOff x="4386313" y="3827187"/>
                <a:chExt cx="457200" cy="495300"/>
              </a:xfrm>
            </p:grpSpPr>
            <p:sp>
              <p:nvSpPr>
                <p:cNvPr id="324" name="Freeform: Shape 323">
                  <a:extLst>
                    <a:ext uri="{FF2B5EF4-FFF2-40B4-BE49-F238E27FC236}">
                      <a16:creationId xmlns:a16="http://schemas.microsoft.com/office/drawing/2014/main" id="{CD3EFF9C-797E-4CEE-B31A-C336C313AD3C}"/>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5" name="Freeform: Shape 324">
                  <a:extLst>
                    <a:ext uri="{FF2B5EF4-FFF2-40B4-BE49-F238E27FC236}">
                      <a16:creationId xmlns:a16="http://schemas.microsoft.com/office/drawing/2014/main" id="{29DA4C78-F057-44B2-9E27-F394658FFDA9}"/>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318" name="Group 317">
                <a:extLst>
                  <a:ext uri="{FF2B5EF4-FFF2-40B4-BE49-F238E27FC236}">
                    <a16:creationId xmlns:a16="http://schemas.microsoft.com/office/drawing/2014/main" id="{4D08F8F0-01E3-420F-B44C-2F535A6ED46C}"/>
                  </a:ext>
                </a:extLst>
              </p:cNvPr>
              <p:cNvGrpSpPr/>
              <p:nvPr/>
            </p:nvGrpSpPr>
            <p:grpSpPr>
              <a:xfrm>
                <a:off x="8668946" y="1352591"/>
                <a:ext cx="167116" cy="181043"/>
                <a:chOff x="4386313" y="3827187"/>
                <a:chExt cx="457200" cy="495300"/>
              </a:xfrm>
            </p:grpSpPr>
            <p:sp>
              <p:nvSpPr>
                <p:cNvPr id="322" name="Freeform: Shape 321">
                  <a:extLst>
                    <a:ext uri="{FF2B5EF4-FFF2-40B4-BE49-F238E27FC236}">
                      <a16:creationId xmlns:a16="http://schemas.microsoft.com/office/drawing/2014/main" id="{729197E0-26A5-45C2-89D6-24EB37624CDE}"/>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3" name="Freeform: Shape 322">
                  <a:extLst>
                    <a:ext uri="{FF2B5EF4-FFF2-40B4-BE49-F238E27FC236}">
                      <a16:creationId xmlns:a16="http://schemas.microsoft.com/office/drawing/2014/main" id="{D3893584-1A90-4BAE-876B-D9C404B40D6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319" name="Group 318">
                <a:extLst>
                  <a:ext uri="{FF2B5EF4-FFF2-40B4-BE49-F238E27FC236}">
                    <a16:creationId xmlns:a16="http://schemas.microsoft.com/office/drawing/2014/main" id="{04C87871-E787-4F2B-969F-18E099D4A63C}"/>
                  </a:ext>
                </a:extLst>
              </p:cNvPr>
              <p:cNvGrpSpPr/>
              <p:nvPr/>
            </p:nvGrpSpPr>
            <p:grpSpPr>
              <a:xfrm>
                <a:off x="8539218" y="1421407"/>
                <a:ext cx="167116" cy="181043"/>
                <a:chOff x="4386313" y="3827187"/>
                <a:chExt cx="457200" cy="495300"/>
              </a:xfrm>
            </p:grpSpPr>
            <p:sp>
              <p:nvSpPr>
                <p:cNvPr id="320" name="Freeform: Shape 319">
                  <a:extLst>
                    <a:ext uri="{FF2B5EF4-FFF2-40B4-BE49-F238E27FC236}">
                      <a16:creationId xmlns:a16="http://schemas.microsoft.com/office/drawing/2014/main" id="{AFCB12EE-F4FC-409F-BFF5-E3AF7D30D1E3}"/>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321" name="Freeform: Shape 320">
                  <a:extLst>
                    <a:ext uri="{FF2B5EF4-FFF2-40B4-BE49-F238E27FC236}">
                      <a16:creationId xmlns:a16="http://schemas.microsoft.com/office/drawing/2014/main" id="{E68B6560-8B1B-4350-B6FA-25DA23645BB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520" name="Group 519">
              <a:extLst>
                <a:ext uri="{FF2B5EF4-FFF2-40B4-BE49-F238E27FC236}">
                  <a16:creationId xmlns:a16="http://schemas.microsoft.com/office/drawing/2014/main" id="{9050C97D-0F63-4BCE-84BC-169DF55249E1}"/>
                </a:ext>
              </a:extLst>
            </p:cNvPr>
            <p:cNvGrpSpPr/>
            <p:nvPr/>
          </p:nvGrpSpPr>
          <p:grpSpPr>
            <a:xfrm>
              <a:off x="7358636" y="2936845"/>
              <a:ext cx="1380550" cy="1076593"/>
              <a:chOff x="7128728" y="3292820"/>
              <a:chExt cx="1380550" cy="1076593"/>
            </a:xfrm>
          </p:grpSpPr>
          <p:sp>
            <p:nvSpPr>
              <p:cNvPr id="326" name="Rectangle: Rounded Corners 325">
                <a:extLst>
                  <a:ext uri="{FF2B5EF4-FFF2-40B4-BE49-F238E27FC236}">
                    <a16:creationId xmlns:a16="http://schemas.microsoft.com/office/drawing/2014/main" id="{6D22DF75-1EA4-4FE0-A771-843B2AB00002}"/>
                  </a:ext>
                </a:extLst>
              </p:cNvPr>
              <p:cNvSpPr/>
              <p:nvPr/>
            </p:nvSpPr>
            <p:spPr bwMode="auto">
              <a:xfrm>
                <a:off x="7230154" y="3397092"/>
                <a:ext cx="1273036" cy="972321"/>
              </a:xfrm>
              <a:prstGeom prst="roundRect">
                <a:avLst>
                  <a:gd name="adj" fmla="val 687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TextBox 273">
                <a:extLst>
                  <a:ext uri="{FF2B5EF4-FFF2-40B4-BE49-F238E27FC236}">
                    <a16:creationId xmlns:a16="http://schemas.microsoft.com/office/drawing/2014/main" id="{12CE208D-A745-4147-8483-8A44875A6503}"/>
                  </a:ext>
                </a:extLst>
              </p:cNvPr>
              <p:cNvSpPr txBox="1"/>
              <p:nvPr/>
            </p:nvSpPr>
            <p:spPr>
              <a:xfrm>
                <a:off x="7128728" y="3292820"/>
                <a:ext cx="1380550" cy="433965"/>
              </a:xfrm>
              <a:prstGeom prst="rect">
                <a:avLst/>
              </a:prstGeom>
              <a:noFill/>
            </p:spPr>
            <p:txBody>
              <a:bodyPr wrap="none" lIns="179308" tIns="143446" rIns="179308" bIns="143446" rtlCol="0">
                <a:noAutofit/>
              </a:bodyPr>
              <a:lstStyle/>
              <a:p>
                <a:pPr defTabSz="914554"/>
                <a:r>
                  <a:rPr lang="en-US" sz="784" dirty="0">
                    <a:gradFill>
                      <a:gsLst>
                        <a:gs pos="2917">
                          <a:srgbClr val="000000"/>
                        </a:gs>
                        <a:gs pos="30000">
                          <a:srgbClr val="000000"/>
                        </a:gs>
                      </a:gsLst>
                      <a:lin ang="5400000" scaled="0"/>
                    </a:gradFill>
                    <a:latin typeface="Consolas" panose="020B0609020204030204" pitchFamily="49" charset="0"/>
                  </a:rPr>
                  <a:t>“Actions”: [</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t>
                </a:r>
              </a:p>
              <a:p>
                <a:pPr defTabSz="914554"/>
                <a:r>
                  <a:rPr lang="en-US" sz="784" dirty="0">
                    <a:gradFill>
                      <a:gsLst>
                        <a:gs pos="2917">
                          <a:srgbClr val="000000"/>
                        </a:gs>
                        <a:gs pos="30000">
                          <a:srgbClr val="000000"/>
                        </a:gs>
                      </a:gsLst>
                      <a:lin ang="5400000" scaled="0"/>
                    </a:gradFill>
                    <a:latin typeface="Consolas" panose="020B0609020204030204" pitchFamily="49" charset="0"/>
                  </a:rPr>
                  <a:t>],</a:t>
                </a:r>
              </a:p>
              <a:p>
                <a:pPr defTabSz="914554"/>
                <a:r>
                  <a:rPr lang="en-US" sz="784" dirty="0">
                    <a:gradFill>
                      <a:gsLst>
                        <a:gs pos="2917">
                          <a:srgbClr val="000000"/>
                        </a:gs>
                        <a:gs pos="30000">
                          <a:srgbClr val="000000"/>
                        </a:gs>
                      </a:gsLst>
                      <a:lin ang="5400000" scaled="0"/>
                    </a:gradFill>
                    <a:latin typeface="Consolas" panose="020B0609020204030204" pitchFamily="49" charset="0"/>
                  </a:rPr>
                  <a:t>“</a:t>
                </a:r>
                <a:r>
                  <a:rPr lang="en-US" sz="784" dirty="0" err="1">
                    <a:gradFill>
                      <a:gsLst>
                        <a:gs pos="2917">
                          <a:srgbClr val="000000"/>
                        </a:gs>
                        <a:gs pos="30000">
                          <a:srgbClr val="000000"/>
                        </a:gs>
                      </a:gsLst>
                      <a:lin ang="5400000" scaled="0"/>
                    </a:gradFill>
                    <a:latin typeface="Consolas" panose="020B0609020204030204" pitchFamily="49" charset="0"/>
                  </a:rPr>
                  <a:t>NotActions</a:t>
                </a:r>
                <a:r>
                  <a:rPr lang="en-US" sz="784" dirty="0">
                    <a:gradFill>
                      <a:gsLst>
                        <a:gs pos="2917">
                          <a:srgbClr val="000000"/>
                        </a:gs>
                        <a:gs pos="30000">
                          <a:srgbClr val="000000"/>
                        </a:gs>
                      </a:gsLst>
                      <a:lin ang="5400000" scaled="0"/>
                    </a:gradFill>
                    <a:latin typeface="Consolas" panose="020B0609020204030204" pitchFamily="49" charset="0"/>
                  </a:rPr>
                  <a:t>”: [</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“Auth/*/Delete”,</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“Auth/*/Write,</a:t>
                </a:r>
              </a:p>
              <a:p>
                <a:pPr indent="115184" defTabSz="914554"/>
                <a:r>
                  <a:rPr lang="en-US" sz="784" dirty="0">
                    <a:gradFill>
                      <a:gsLst>
                        <a:gs pos="2917">
                          <a:srgbClr val="000000"/>
                        </a:gs>
                        <a:gs pos="30000">
                          <a:srgbClr val="000000"/>
                        </a:gs>
                      </a:gsLst>
                      <a:lin ang="5400000" scaled="0"/>
                    </a:gradFill>
                    <a:latin typeface="Consolas" panose="020B0609020204030204" pitchFamily="49" charset="0"/>
                  </a:rPr>
                  <a:t>“Auth/elevate…</a:t>
                </a:r>
              </a:p>
            </p:txBody>
          </p:sp>
        </p:grpSp>
        <p:sp>
          <p:nvSpPr>
            <p:cNvPr id="338" name="Rectangle 337">
              <a:extLst>
                <a:ext uri="{FF2B5EF4-FFF2-40B4-BE49-F238E27FC236}">
                  <a16:creationId xmlns:a16="http://schemas.microsoft.com/office/drawing/2014/main" id="{C7EB4428-5546-44C2-BBA3-8AE329D54059}"/>
                </a:ext>
              </a:extLst>
            </p:cNvPr>
            <p:cNvSpPr/>
            <p:nvPr/>
          </p:nvSpPr>
          <p:spPr bwMode="auto">
            <a:xfrm>
              <a:off x="6158893" y="4832775"/>
              <a:ext cx="1552701" cy="1063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339" name="Rectangle 338">
              <a:extLst>
                <a:ext uri="{FF2B5EF4-FFF2-40B4-BE49-F238E27FC236}">
                  <a16:creationId xmlns:a16="http://schemas.microsoft.com/office/drawing/2014/main" id="{D8118B09-CDE9-4273-843F-15689E43F834}"/>
                </a:ext>
              </a:extLst>
            </p:cNvPr>
            <p:cNvSpPr/>
            <p:nvPr/>
          </p:nvSpPr>
          <p:spPr bwMode="auto">
            <a:xfrm>
              <a:off x="6158893" y="6164621"/>
              <a:ext cx="1552701" cy="29432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112" name="Group 111">
              <a:extLst>
                <a:ext uri="{FF2B5EF4-FFF2-40B4-BE49-F238E27FC236}">
                  <a16:creationId xmlns:a16="http://schemas.microsoft.com/office/drawing/2014/main" id="{5902D868-4152-4F41-9CBF-2369BD689DFD}"/>
                </a:ext>
              </a:extLst>
            </p:cNvPr>
            <p:cNvGrpSpPr/>
            <p:nvPr/>
          </p:nvGrpSpPr>
          <p:grpSpPr>
            <a:xfrm>
              <a:off x="9684104" y="4813311"/>
              <a:ext cx="320040" cy="320040"/>
              <a:chOff x="7756133" y="1219359"/>
              <a:chExt cx="676656" cy="676656"/>
            </a:xfrm>
          </p:grpSpPr>
          <p:sp>
            <p:nvSpPr>
              <p:cNvPr id="143" name="Oval 142">
                <a:extLst>
                  <a:ext uri="{FF2B5EF4-FFF2-40B4-BE49-F238E27FC236}">
                    <a16:creationId xmlns:a16="http://schemas.microsoft.com/office/drawing/2014/main" id="{847C0CCF-270D-4DF6-ACD4-086CF087DDDA}"/>
                  </a:ext>
                </a:extLst>
              </p:cNvPr>
              <p:cNvSpPr/>
              <p:nvPr/>
            </p:nvSpPr>
            <p:spPr bwMode="auto">
              <a:xfrm>
                <a:off x="7756133" y="1219359"/>
                <a:ext cx="676656" cy="676656"/>
              </a:xfrm>
              <a:prstGeom prst="ellipse">
                <a:avLst/>
              </a:prstGeom>
              <a:solidFill>
                <a:srgbClr val="FFFFFF"/>
              </a:solidFill>
              <a:ln w="25400">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44" name="Graphic 10">
                <a:extLst>
                  <a:ext uri="{FF2B5EF4-FFF2-40B4-BE49-F238E27FC236}">
                    <a16:creationId xmlns:a16="http://schemas.microsoft.com/office/drawing/2014/main" id="{0F477BEC-661A-4F79-973B-72952F56ECC5}"/>
                  </a:ext>
                </a:extLst>
              </p:cNvPr>
              <p:cNvGrpSpPr/>
              <p:nvPr/>
            </p:nvGrpSpPr>
            <p:grpSpPr>
              <a:xfrm>
                <a:off x="7884598" y="1326044"/>
                <a:ext cx="411162" cy="411162"/>
                <a:chOff x="5570538" y="-1594017"/>
                <a:chExt cx="1219200" cy="1219200"/>
              </a:xfrm>
            </p:grpSpPr>
            <p:sp>
              <p:nvSpPr>
                <p:cNvPr id="145" name="Freeform: Shape 144">
                  <a:extLst>
                    <a:ext uri="{FF2B5EF4-FFF2-40B4-BE49-F238E27FC236}">
                      <a16:creationId xmlns:a16="http://schemas.microsoft.com/office/drawing/2014/main" id="{8AAFE45A-7BFF-4DCF-9C5B-21915461CFD0}"/>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6" name="Freeform: Shape 145">
                  <a:extLst>
                    <a:ext uri="{FF2B5EF4-FFF2-40B4-BE49-F238E27FC236}">
                      <a16:creationId xmlns:a16="http://schemas.microsoft.com/office/drawing/2014/main" id="{E9D75CB1-144C-4AE3-AF8C-B4BEA8A200C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7" name="Freeform: Shape 146">
                  <a:extLst>
                    <a:ext uri="{FF2B5EF4-FFF2-40B4-BE49-F238E27FC236}">
                      <a16:creationId xmlns:a16="http://schemas.microsoft.com/office/drawing/2014/main" id="{66593B2E-D1B5-4571-8732-0D43304ECF7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8" name="Freeform: Shape 147">
                  <a:extLst>
                    <a:ext uri="{FF2B5EF4-FFF2-40B4-BE49-F238E27FC236}">
                      <a16:creationId xmlns:a16="http://schemas.microsoft.com/office/drawing/2014/main" id="{B481D68E-C1C9-446A-8991-1454607CF1AA}"/>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9" name="Freeform: Shape 148">
                  <a:extLst>
                    <a:ext uri="{FF2B5EF4-FFF2-40B4-BE49-F238E27FC236}">
                      <a16:creationId xmlns:a16="http://schemas.microsoft.com/office/drawing/2014/main" id="{4EB5F289-9E08-4E9B-9526-84CB00750663}"/>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0" name="Freeform: Shape 149">
                  <a:extLst>
                    <a:ext uri="{FF2B5EF4-FFF2-40B4-BE49-F238E27FC236}">
                      <a16:creationId xmlns:a16="http://schemas.microsoft.com/office/drawing/2014/main" id="{E3C11DCF-DDEC-4E8A-B2BF-7C1AAC3195D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114" name="Group 113">
              <a:extLst>
                <a:ext uri="{FF2B5EF4-FFF2-40B4-BE49-F238E27FC236}">
                  <a16:creationId xmlns:a16="http://schemas.microsoft.com/office/drawing/2014/main" id="{3A69DBC8-D947-43EC-9EB4-B1A0C27457A6}"/>
                </a:ext>
              </a:extLst>
            </p:cNvPr>
            <p:cNvGrpSpPr/>
            <p:nvPr/>
          </p:nvGrpSpPr>
          <p:grpSpPr>
            <a:xfrm>
              <a:off x="10030415" y="5213965"/>
              <a:ext cx="320040" cy="320040"/>
              <a:chOff x="4848946" y="-3925523"/>
              <a:chExt cx="548640" cy="548640"/>
            </a:xfrm>
          </p:grpSpPr>
          <p:sp>
            <p:nvSpPr>
              <p:cNvPr id="141" name="Oval 140">
                <a:extLst>
                  <a:ext uri="{FF2B5EF4-FFF2-40B4-BE49-F238E27FC236}">
                    <a16:creationId xmlns:a16="http://schemas.microsoft.com/office/drawing/2014/main" id="{138CA843-9EF5-4C46-B8F1-F6791AE03BAC}"/>
                  </a:ext>
                </a:extLst>
              </p:cNvPr>
              <p:cNvSpPr/>
              <p:nvPr/>
            </p:nvSpPr>
            <p:spPr bwMode="auto">
              <a:xfrm>
                <a:off x="4848946" y="-3925523"/>
                <a:ext cx="548640" cy="548640"/>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42" name="Graphic 141">
                <a:extLst>
                  <a:ext uri="{FF2B5EF4-FFF2-40B4-BE49-F238E27FC236}">
                    <a16:creationId xmlns:a16="http://schemas.microsoft.com/office/drawing/2014/main" id="{BDF1A6E8-E009-40B1-8DC1-474303D513C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007069" y="-3846481"/>
                <a:ext cx="237250" cy="419218"/>
              </a:xfrm>
              <a:prstGeom prst="rect">
                <a:avLst/>
              </a:prstGeom>
            </p:spPr>
          </p:pic>
        </p:grpSp>
        <p:grpSp>
          <p:nvGrpSpPr>
            <p:cNvPr id="470" name="Group 469">
              <a:extLst>
                <a:ext uri="{FF2B5EF4-FFF2-40B4-BE49-F238E27FC236}">
                  <a16:creationId xmlns:a16="http://schemas.microsoft.com/office/drawing/2014/main" id="{CBDDB0EC-0B17-4670-8138-2D331D85F7EA}"/>
                </a:ext>
              </a:extLst>
            </p:cNvPr>
            <p:cNvGrpSpPr/>
            <p:nvPr/>
          </p:nvGrpSpPr>
          <p:grpSpPr>
            <a:xfrm>
              <a:off x="11560739" y="6124622"/>
              <a:ext cx="215231" cy="267286"/>
              <a:chOff x="8869274" y="-2231196"/>
              <a:chExt cx="580737" cy="721195"/>
            </a:xfrm>
          </p:grpSpPr>
          <p:sp>
            <p:nvSpPr>
              <p:cNvPr id="474" name="Freeform: Shape 473">
                <a:extLst>
                  <a:ext uri="{FF2B5EF4-FFF2-40B4-BE49-F238E27FC236}">
                    <a16:creationId xmlns:a16="http://schemas.microsoft.com/office/drawing/2014/main" id="{68AAC819-4E65-4047-8BDC-DBBD84B5AACD}"/>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tx2"/>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75" name="Freeform: Shape 474">
                <a:extLst>
                  <a:ext uri="{FF2B5EF4-FFF2-40B4-BE49-F238E27FC236}">
                    <a16:creationId xmlns:a16="http://schemas.microsoft.com/office/drawing/2014/main" id="{3EBB029D-BF08-4FFE-9506-B2A548DB773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76" name="Freeform: Shape 475">
                <a:extLst>
                  <a:ext uri="{FF2B5EF4-FFF2-40B4-BE49-F238E27FC236}">
                    <a16:creationId xmlns:a16="http://schemas.microsoft.com/office/drawing/2014/main" id="{ECCD6CB6-4A88-4133-BEBB-C3A5F9D3C6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2"/>
              </a:solidFill>
              <a:ln w="254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519" name="Group 518">
              <a:extLst>
                <a:ext uri="{FF2B5EF4-FFF2-40B4-BE49-F238E27FC236}">
                  <a16:creationId xmlns:a16="http://schemas.microsoft.com/office/drawing/2014/main" id="{E43380C2-036A-4C48-938C-4976687976CF}"/>
                </a:ext>
              </a:extLst>
            </p:cNvPr>
            <p:cNvGrpSpPr/>
            <p:nvPr/>
          </p:nvGrpSpPr>
          <p:grpSpPr>
            <a:xfrm>
              <a:off x="6906670" y="1105070"/>
              <a:ext cx="4761685" cy="1405702"/>
              <a:chOff x="6604619" y="1015059"/>
              <a:chExt cx="4761685" cy="1405702"/>
            </a:xfrm>
          </p:grpSpPr>
          <p:grpSp>
            <p:nvGrpSpPr>
              <p:cNvPr id="517" name="Group 516">
                <a:extLst>
                  <a:ext uri="{FF2B5EF4-FFF2-40B4-BE49-F238E27FC236}">
                    <a16:creationId xmlns:a16="http://schemas.microsoft.com/office/drawing/2014/main" id="{1DCCFEDA-6214-408D-83AA-66A35D9FC51A}"/>
                  </a:ext>
                </a:extLst>
              </p:cNvPr>
              <p:cNvGrpSpPr/>
              <p:nvPr/>
            </p:nvGrpSpPr>
            <p:grpSpPr>
              <a:xfrm>
                <a:off x="6604619" y="1221490"/>
                <a:ext cx="4761685" cy="1199271"/>
                <a:chOff x="6877865" y="1221490"/>
                <a:chExt cx="4761685" cy="1199271"/>
              </a:xfrm>
            </p:grpSpPr>
            <p:grpSp>
              <p:nvGrpSpPr>
                <p:cNvPr id="35" name="Group 34">
                  <a:extLst>
                    <a:ext uri="{FF2B5EF4-FFF2-40B4-BE49-F238E27FC236}">
                      <a16:creationId xmlns:a16="http://schemas.microsoft.com/office/drawing/2014/main" id="{69660504-7C33-4F2B-AAD8-09629EF52C60}"/>
                    </a:ext>
                  </a:extLst>
                </p:cNvPr>
                <p:cNvGrpSpPr/>
                <p:nvPr/>
              </p:nvGrpSpPr>
              <p:grpSpPr>
                <a:xfrm>
                  <a:off x="7348557" y="1584297"/>
                  <a:ext cx="334232" cy="362082"/>
                  <a:chOff x="4386313" y="3843865"/>
                  <a:chExt cx="457200" cy="495296"/>
                </a:xfrm>
              </p:grpSpPr>
              <p:sp>
                <p:nvSpPr>
                  <p:cNvPr id="39" name="Freeform: Shape 38">
                    <a:extLst>
                      <a:ext uri="{FF2B5EF4-FFF2-40B4-BE49-F238E27FC236}">
                        <a16:creationId xmlns:a16="http://schemas.microsoft.com/office/drawing/2014/main" id="{95A0E54A-26A6-4FFA-949B-D2CF756892D0}"/>
                      </a:ext>
                    </a:extLst>
                  </p:cNvPr>
                  <p:cNvSpPr/>
                  <p:nvPr/>
                </p:nvSpPr>
                <p:spPr>
                  <a:xfrm>
                    <a:off x="4500613" y="3843865"/>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40" name="Freeform: Shape 39">
                    <a:extLst>
                      <a:ext uri="{FF2B5EF4-FFF2-40B4-BE49-F238E27FC236}">
                        <a16:creationId xmlns:a16="http://schemas.microsoft.com/office/drawing/2014/main" id="{1286CBDB-87E0-4E62-9E7A-20AD9514B6E6}"/>
                      </a:ext>
                    </a:extLst>
                  </p:cNvPr>
                  <p:cNvSpPr/>
                  <p:nvPr/>
                </p:nvSpPr>
                <p:spPr>
                  <a:xfrm>
                    <a:off x="4386313" y="4110561"/>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119" name="TextBox 118">
                  <a:extLst>
                    <a:ext uri="{FF2B5EF4-FFF2-40B4-BE49-F238E27FC236}">
                      <a16:creationId xmlns:a16="http://schemas.microsoft.com/office/drawing/2014/main" id="{C0E8F718-F564-49F6-8940-6901C88B4669}"/>
                    </a:ext>
                  </a:extLst>
                </p:cNvPr>
                <p:cNvSpPr txBox="1"/>
                <p:nvPr/>
              </p:nvSpPr>
              <p:spPr>
                <a:xfrm>
                  <a:off x="6877865" y="2005263"/>
                  <a:ext cx="1280160" cy="261610"/>
                </a:xfrm>
                <a:prstGeom prst="rect">
                  <a:avLst/>
                </a:prstGeom>
                <a:noFill/>
              </p:spPr>
              <p:txBody>
                <a:bodyPr wrap="square" rIns="89654">
                  <a:noAutofit/>
                </a:bodyPr>
                <a:lstStyle/>
                <a:p>
                  <a:pPr algn="ctr" defTabSz="914554"/>
                  <a:r>
                    <a:rPr lang="en-US" sz="1030" dirty="0">
                      <a:solidFill>
                        <a:srgbClr val="000000"/>
                      </a:solidFill>
                      <a:latin typeface="Segoe UI"/>
                    </a:rPr>
                    <a:t>User</a:t>
                  </a:r>
                </a:p>
              </p:txBody>
            </p:sp>
            <p:sp>
              <p:nvSpPr>
                <p:cNvPr id="192" name="TextBox 191">
                  <a:extLst>
                    <a:ext uri="{FF2B5EF4-FFF2-40B4-BE49-F238E27FC236}">
                      <a16:creationId xmlns:a16="http://schemas.microsoft.com/office/drawing/2014/main" id="{2E9C950E-8AF7-48FF-8F57-130CEFF7E292}"/>
                    </a:ext>
                  </a:extLst>
                </p:cNvPr>
                <p:cNvSpPr txBox="1"/>
                <p:nvPr/>
              </p:nvSpPr>
              <p:spPr>
                <a:xfrm>
                  <a:off x="7931301" y="2005263"/>
                  <a:ext cx="1280160" cy="261610"/>
                </a:xfrm>
                <a:prstGeom prst="rect">
                  <a:avLst/>
                </a:prstGeom>
                <a:noFill/>
              </p:spPr>
              <p:txBody>
                <a:bodyPr wrap="square" rIns="89654">
                  <a:noAutofit/>
                </a:bodyPr>
                <a:lstStyle/>
                <a:p>
                  <a:pPr algn="ctr" defTabSz="914554"/>
                  <a:r>
                    <a:rPr lang="en-US" sz="1030" dirty="0">
                      <a:solidFill>
                        <a:srgbClr val="000000"/>
                      </a:solidFill>
                      <a:latin typeface="Segoe UI"/>
                    </a:rPr>
                    <a:t>Group</a:t>
                  </a:r>
                </a:p>
              </p:txBody>
            </p:sp>
            <p:sp>
              <p:nvSpPr>
                <p:cNvPr id="193" name="TextBox 192">
                  <a:extLst>
                    <a:ext uri="{FF2B5EF4-FFF2-40B4-BE49-F238E27FC236}">
                      <a16:creationId xmlns:a16="http://schemas.microsoft.com/office/drawing/2014/main" id="{51AEBC1E-C2F4-489B-8719-4B33CEDB24B8}"/>
                    </a:ext>
                  </a:extLst>
                </p:cNvPr>
                <p:cNvSpPr txBox="1"/>
                <p:nvPr/>
              </p:nvSpPr>
              <p:spPr>
                <a:xfrm>
                  <a:off x="9061567" y="2005263"/>
                  <a:ext cx="1280160" cy="415498"/>
                </a:xfrm>
                <a:prstGeom prst="rect">
                  <a:avLst/>
                </a:prstGeom>
                <a:noFill/>
              </p:spPr>
              <p:txBody>
                <a:bodyPr wrap="square" rIns="89654">
                  <a:noAutofit/>
                </a:bodyPr>
                <a:lstStyle/>
                <a:p>
                  <a:pPr algn="ctr" defTabSz="914554"/>
                  <a:r>
                    <a:rPr lang="en-US" sz="1030" dirty="0">
                      <a:solidFill>
                        <a:srgbClr val="000000"/>
                      </a:solidFill>
                      <a:latin typeface="Segoe UI"/>
                    </a:rPr>
                    <a:t>Service principal</a:t>
                  </a:r>
                </a:p>
              </p:txBody>
            </p:sp>
            <p:sp>
              <p:nvSpPr>
                <p:cNvPr id="194" name="TextBox 193">
                  <a:extLst>
                    <a:ext uri="{FF2B5EF4-FFF2-40B4-BE49-F238E27FC236}">
                      <a16:creationId xmlns:a16="http://schemas.microsoft.com/office/drawing/2014/main" id="{9C6B2184-61DC-42AC-8A99-14B38209351D}"/>
                    </a:ext>
                  </a:extLst>
                </p:cNvPr>
                <p:cNvSpPr txBox="1"/>
                <p:nvPr/>
              </p:nvSpPr>
              <p:spPr>
                <a:xfrm>
                  <a:off x="10258624" y="2005263"/>
                  <a:ext cx="1280160" cy="415498"/>
                </a:xfrm>
                <a:prstGeom prst="rect">
                  <a:avLst/>
                </a:prstGeom>
                <a:noFill/>
              </p:spPr>
              <p:txBody>
                <a:bodyPr wrap="square" rIns="89654">
                  <a:noAutofit/>
                </a:bodyPr>
                <a:lstStyle/>
                <a:p>
                  <a:pPr algn="ctr" defTabSz="914554"/>
                  <a:r>
                    <a:rPr lang="en-US" sz="1030" dirty="0">
                      <a:solidFill>
                        <a:srgbClr val="000000"/>
                      </a:solidFill>
                      <a:latin typeface="Segoe UI"/>
                    </a:rPr>
                    <a:t>Managed Identity</a:t>
                  </a:r>
                </a:p>
              </p:txBody>
            </p:sp>
            <p:grpSp>
              <p:nvGrpSpPr>
                <p:cNvPr id="311" name="Group 310">
                  <a:extLst>
                    <a:ext uri="{FF2B5EF4-FFF2-40B4-BE49-F238E27FC236}">
                      <a16:creationId xmlns:a16="http://schemas.microsoft.com/office/drawing/2014/main" id="{19F0FD48-DF13-4A0D-8242-71C391EA8ADA}"/>
                    </a:ext>
                  </a:extLst>
                </p:cNvPr>
                <p:cNvGrpSpPr/>
                <p:nvPr/>
              </p:nvGrpSpPr>
              <p:grpSpPr>
                <a:xfrm>
                  <a:off x="10614171" y="1532514"/>
                  <a:ext cx="511335" cy="441267"/>
                  <a:chOff x="9807415" y="1423816"/>
                  <a:chExt cx="339890" cy="293315"/>
                </a:xfrm>
              </p:grpSpPr>
              <p:pic>
                <p:nvPicPr>
                  <p:cNvPr id="38" name="Graphic 37">
                    <a:extLst>
                      <a:ext uri="{FF2B5EF4-FFF2-40B4-BE49-F238E27FC236}">
                        <a16:creationId xmlns:a16="http://schemas.microsoft.com/office/drawing/2014/main" id="{C324A7A4-CEB4-49B1-9123-12907311363C}"/>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9807415" y="1423816"/>
                    <a:ext cx="165997" cy="293315"/>
                  </a:xfrm>
                  <a:prstGeom prst="rect">
                    <a:avLst/>
                  </a:prstGeom>
                </p:spPr>
              </p:pic>
              <p:grpSp>
                <p:nvGrpSpPr>
                  <p:cNvPr id="308" name="Group 307">
                    <a:extLst>
                      <a:ext uri="{FF2B5EF4-FFF2-40B4-BE49-F238E27FC236}">
                        <a16:creationId xmlns:a16="http://schemas.microsoft.com/office/drawing/2014/main" id="{8A7B5EDD-71CB-4F37-A52A-1127CFB1BA57}"/>
                      </a:ext>
                    </a:extLst>
                  </p:cNvPr>
                  <p:cNvGrpSpPr/>
                  <p:nvPr/>
                </p:nvGrpSpPr>
                <p:grpSpPr>
                  <a:xfrm>
                    <a:off x="9939692" y="1501343"/>
                    <a:ext cx="207613" cy="207613"/>
                    <a:chOff x="10158870" y="1383653"/>
                    <a:chExt cx="353596" cy="353596"/>
                  </a:xfrm>
                  <a:solidFill>
                    <a:schemeClr val="tx1"/>
                  </a:solidFill>
                </p:grpSpPr>
                <p:sp>
                  <p:nvSpPr>
                    <p:cNvPr id="236" name="Rectangle: Rounded Corners 235">
                      <a:extLst>
                        <a:ext uri="{FF2B5EF4-FFF2-40B4-BE49-F238E27FC236}">
                          <a16:creationId xmlns:a16="http://schemas.microsoft.com/office/drawing/2014/main" id="{455AD239-17FD-4042-9CC2-7BFD89EC5197}"/>
                        </a:ext>
                      </a:extLst>
                    </p:cNvPr>
                    <p:cNvSpPr/>
                    <p:nvPr/>
                  </p:nvSpPr>
                  <p:spPr bwMode="auto">
                    <a:xfrm rot="2700000">
                      <a:off x="10158870" y="1383653"/>
                      <a:ext cx="353596" cy="353596"/>
                    </a:xfrm>
                    <a:prstGeom prst="roundRect">
                      <a:avLst>
                        <a:gd name="adj" fmla="val 15781"/>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EE6A3006-E6EF-4900-81EC-A9144588415F}"/>
                        </a:ext>
                      </a:extLst>
                    </p:cNvPr>
                    <p:cNvGrpSpPr/>
                    <p:nvPr/>
                  </p:nvGrpSpPr>
                  <p:grpSpPr>
                    <a:xfrm>
                      <a:off x="10178426" y="1415162"/>
                      <a:ext cx="314482" cy="304991"/>
                      <a:chOff x="3351474" y="7159022"/>
                      <a:chExt cx="526322" cy="510438"/>
                    </a:xfrm>
                    <a:grpFill/>
                  </p:grpSpPr>
                  <p:sp>
                    <p:nvSpPr>
                      <p:cNvPr id="238" name="Flowchart: Decision 237">
                        <a:extLst>
                          <a:ext uri="{FF2B5EF4-FFF2-40B4-BE49-F238E27FC236}">
                            <a16:creationId xmlns:a16="http://schemas.microsoft.com/office/drawing/2014/main" id="{320F789F-6AD2-4B33-878A-605D95BEA3E8}"/>
                          </a:ext>
                        </a:extLst>
                      </p:cNvPr>
                      <p:cNvSpPr/>
                      <p:nvPr/>
                    </p:nvSpPr>
                    <p:spPr bwMode="auto">
                      <a:xfrm>
                        <a:off x="3396581" y="7217990"/>
                        <a:ext cx="432731" cy="389861"/>
                      </a:xfrm>
                      <a:prstGeom prst="flowChartDecision">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cxnSp>
                    <p:nvCxnSpPr>
                      <p:cNvPr id="239" name="Straight Connector 238">
                        <a:extLst>
                          <a:ext uri="{FF2B5EF4-FFF2-40B4-BE49-F238E27FC236}">
                            <a16:creationId xmlns:a16="http://schemas.microsoft.com/office/drawing/2014/main" id="{59252344-7DFF-49D2-BB8A-44231E0093BE}"/>
                          </a:ext>
                        </a:extLst>
                      </p:cNvPr>
                      <p:cNvCxnSpPr>
                        <a:stCxn id="238" idx="0"/>
                        <a:endCxn id="238" idx="2"/>
                      </p:cNvCxnSpPr>
                      <p:nvPr/>
                    </p:nvCxnSpPr>
                    <p:spPr>
                      <a:xfrm>
                        <a:off x="3612947" y="7217990"/>
                        <a:ext cx="0" cy="389861"/>
                      </a:xfrm>
                      <a:prstGeom prst="line">
                        <a:avLst/>
                      </a:prstGeom>
                      <a:grpFill/>
                      <a:ln w="95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0" name="Oval 239">
                        <a:extLst>
                          <a:ext uri="{FF2B5EF4-FFF2-40B4-BE49-F238E27FC236}">
                            <a16:creationId xmlns:a16="http://schemas.microsoft.com/office/drawing/2014/main" id="{759BFFDA-48BF-4CC4-AE7A-DFEB8A9F45BC}"/>
                          </a:ext>
                        </a:extLst>
                      </p:cNvPr>
                      <p:cNvSpPr/>
                      <p:nvPr/>
                    </p:nvSpPr>
                    <p:spPr bwMode="auto">
                      <a:xfrm>
                        <a:off x="3551125" y="7540127"/>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1" name="Oval 240">
                        <a:extLst>
                          <a:ext uri="{FF2B5EF4-FFF2-40B4-BE49-F238E27FC236}">
                            <a16:creationId xmlns:a16="http://schemas.microsoft.com/office/drawing/2014/main" id="{6DCC8D18-AF43-49AD-876B-1D1D61ECFFC2}"/>
                          </a:ext>
                        </a:extLst>
                      </p:cNvPr>
                      <p:cNvSpPr/>
                      <p:nvPr/>
                    </p:nvSpPr>
                    <p:spPr bwMode="auto">
                      <a:xfrm>
                        <a:off x="3351474"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2" name="Oval 241">
                        <a:extLst>
                          <a:ext uri="{FF2B5EF4-FFF2-40B4-BE49-F238E27FC236}">
                            <a16:creationId xmlns:a16="http://schemas.microsoft.com/office/drawing/2014/main" id="{5C2AB8C6-6894-47E9-A2FB-42E9DC06F223}"/>
                          </a:ext>
                        </a:extLst>
                      </p:cNvPr>
                      <p:cNvSpPr/>
                      <p:nvPr/>
                    </p:nvSpPr>
                    <p:spPr bwMode="auto">
                      <a:xfrm>
                        <a:off x="3549268" y="7159022"/>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43" name="Oval 242">
                        <a:extLst>
                          <a:ext uri="{FF2B5EF4-FFF2-40B4-BE49-F238E27FC236}">
                            <a16:creationId xmlns:a16="http://schemas.microsoft.com/office/drawing/2014/main" id="{47F6525D-E887-4BCD-9720-DB6D48BA8458}"/>
                          </a:ext>
                        </a:extLst>
                      </p:cNvPr>
                      <p:cNvSpPr/>
                      <p:nvPr/>
                    </p:nvSpPr>
                    <p:spPr bwMode="auto">
                      <a:xfrm>
                        <a:off x="3748463" y="7351188"/>
                        <a:ext cx="129333" cy="129333"/>
                      </a:xfrm>
                      <a:prstGeom prst="ellipse">
                        <a:avLst/>
                      </a:pr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grpSp>
            </p:grpSp>
            <p:grpSp>
              <p:nvGrpSpPr>
                <p:cNvPr id="291" name="Group 290">
                  <a:extLst>
                    <a:ext uri="{FF2B5EF4-FFF2-40B4-BE49-F238E27FC236}">
                      <a16:creationId xmlns:a16="http://schemas.microsoft.com/office/drawing/2014/main" id="{84A988F4-2717-47E3-BFE7-214045D00160}"/>
                    </a:ext>
                  </a:extLst>
                </p:cNvPr>
                <p:cNvGrpSpPr/>
                <p:nvPr/>
              </p:nvGrpSpPr>
              <p:grpSpPr>
                <a:xfrm>
                  <a:off x="8326923" y="1603096"/>
                  <a:ext cx="501870" cy="300102"/>
                  <a:chOff x="8409489" y="1347373"/>
                  <a:chExt cx="426573" cy="255077"/>
                </a:xfrm>
              </p:grpSpPr>
              <p:grpSp>
                <p:nvGrpSpPr>
                  <p:cNvPr id="279" name="Group 278">
                    <a:extLst>
                      <a:ext uri="{FF2B5EF4-FFF2-40B4-BE49-F238E27FC236}">
                        <a16:creationId xmlns:a16="http://schemas.microsoft.com/office/drawing/2014/main" id="{1C81BB12-FE7F-4E86-89C8-D8DA4086DA30}"/>
                      </a:ext>
                    </a:extLst>
                  </p:cNvPr>
                  <p:cNvGrpSpPr/>
                  <p:nvPr/>
                </p:nvGrpSpPr>
                <p:grpSpPr>
                  <a:xfrm>
                    <a:off x="8409489" y="1347373"/>
                    <a:ext cx="167116" cy="181043"/>
                    <a:chOff x="4386313" y="3827187"/>
                    <a:chExt cx="457200" cy="495300"/>
                  </a:xfrm>
                </p:grpSpPr>
                <p:sp>
                  <p:nvSpPr>
                    <p:cNvPr id="280" name="Freeform: Shape 279">
                      <a:extLst>
                        <a:ext uri="{FF2B5EF4-FFF2-40B4-BE49-F238E27FC236}">
                          <a16:creationId xmlns:a16="http://schemas.microsoft.com/office/drawing/2014/main" id="{D1F8102A-110B-49D9-B4A6-3A61913F1217}"/>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81" name="Freeform: Shape 280">
                      <a:extLst>
                        <a:ext uri="{FF2B5EF4-FFF2-40B4-BE49-F238E27FC236}">
                          <a16:creationId xmlns:a16="http://schemas.microsoft.com/office/drawing/2014/main" id="{E652B643-17F2-4E22-B593-CEFBCEAF8810}"/>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282" name="Group 281">
                    <a:extLst>
                      <a:ext uri="{FF2B5EF4-FFF2-40B4-BE49-F238E27FC236}">
                        <a16:creationId xmlns:a16="http://schemas.microsoft.com/office/drawing/2014/main" id="{A285BA54-35A3-4F68-920E-43A91A51FA28}"/>
                      </a:ext>
                    </a:extLst>
                  </p:cNvPr>
                  <p:cNvGrpSpPr/>
                  <p:nvPr/>
                </p:nvGrpSpPr>
                <p:grpSpPr>
                  <a:xfrm>
                    <a:off x="8668946" y="1352591"/>
                    <a:ext cx="167116" cy="181043"/>
                    <a:chOff x="4386313" y="3827187"/>
                    <a:chExt cx="457200" cy="495300"/>
                  </a:xfrm>
                </p:grpSpPr>
                <p:sp>
                  <p:nvSpPr>
                    <p:cNvPr id="283" name="Freeform: Shape 282">
                      <a:extLst>
                        <a:ext uri="{FF2B5EF4-FFF2-40B4-BE49-F238E27FC236}">
                          <a16:creationId xmlns:a16="http://schemas.microsoft.com/office/drawing/2014/main" id="{C660D738-93B6-4A0B-BB65-914ECFCB0314}"/>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84" name="Freeform: Shape 283">
                      <a:extLst>
                        <a:ext uri="{FF2B5EF4-FFF2-40B4-BE49-F238E27FC236}">
                          <a16:creationId xmlns:a16="http://schemas.microsoft.com/office/drawing/2014/main" id="{40ED5087-8629-484A-9930-62E764CDD825}"/>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288" name="Group 287">
                    <a:extLst>
                      <a:ext uri="{FF2B5EF4-FFF2-40B4-BE49-F238E27FC236}">
                        <a16:creationId xmlns:a16="http://schemas.microsoft.com/office/drawing/2014/main" id="{267B9022-37B7-4B82-BFDD-9035D9535BAC}"/>
                      </a:ext>
                    </a:extLst>
                  </p:cNvPr>
                  <p:cNvGrpSpPr/>
                  <p:nvPr/>
                </p:nvGrpSpPr>
                <p:grpSpPr>
                  <a:xfrm>
                    <a:off x="8539218" y="1421407"/>
                    <a:ext cx="167116" cy="181043"/>
                    <a:chOff x="4386313" y="3827187"/>
                    <a:chExt cx="457200" cy="495300"/>
                  </a:xfrm>
                </p:grpSpPr>
                <p:sp>
                  <p:nvSpPr>
                    <p:cNvPr id="289" name="Freeform: Shape 288">
                      <a:extLst>
                        <a:ext uri="{FF2B5EF4-FFF2-40B4-BE49-F238E27FC236}">
                          <a16:creationId xmlns:a16="http://schemas.microsoft.com/office/drawing/2014/main" id="{6870FC5E-6E77-4505-A09C-E3783F13CEF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290" name="Freeform: Shape 289">
                      <a:extLst>
                        <a:ext uri="{FF2B5EF4-FFF2-40B4-BE49-F238E27FC236}">
                          <a16:creationId xmlns:a16="http://schemas.microsoft.com/office/drawing/2014/main" id="{78A84A33-772C-4075-BF49-D4857C188C8E}"/>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515" name="Group 514">
                  <a:extLst>
                    <a:ext uri="{FF2B5EF4-FFF2-40B4-BE49-F238E27FC236}">
                      <a16:creationId xmlns:a16="http://schemas.microsoft.com/office/drawing/2014/main" id="{669B5299-3538-4521-AB9E-EAFBE051F92F}"/>
                    </a:ext>
                  </a:extLst>
                </p:cNvPr>
                <p:cNvGrpSpPr/>
                <p:nvPr/>
              </p:nvGrpSpPr>
              <p:grpSpPr>
                <a:xfrm>
                  <a:off x="9472927" y="1576076"/>
                  <a:ext cx="497109" cy="354143"/>
                  <a:chOff x="9174989" y="1567719"/>
                  <a:chExt cx="497109" cy="354143"/>
                </a:xfrm>
              </p:grpSpPr>
              <p:sp>
                <p:nvSpPr>
                  <p:cNvPr id="299" name="Rectangle: Top Corners Rounded 298">
                    <a:extLst>
                      <a:ext uri="{FF2B5EF4-FFF2-40B4-BE49-F238E27FC236}">
                        <a16:creationId xmlns:a16="http://schemas.microsoft.com/office/drawing/2014/main" id="{E291D785-FD12-4730-885E-1B56AAC995E2}"/>
                      </a:ext>
                    </a:extLst>
                  </p:cNvPr>
                  <p:cNvSpPr/>
                  <p:nvPr/>
                </p:nvSpPr>
                <p:spPr bwMode="auto">
                  <a:xfrm>
                    <a:off x="9174989" y="1567719"/>
                    <a:ext cx="496062" cy="91308"/>
                  </a:xfrm>
                  <a:prstGeom prst="round2SameRect">
                    <a:avLst>
                      <a:gd name="adj1" fmla="val 32611"/>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Rectangle 299">
                    <a:extLst>
                      <a:ext uri="{FF2B5EF4-FFF2-40B4-BE49-F238E27FC236}">
                        <a16:creationId xmlns:a16="http://schemas.microsoft.com/office/drawing/2014/main" id="{984FBBDE-6AAE-466D-A321-E9B7360BDE36}"/>
                      </a:ext>
                    </a:extLst>
                  </p:cNvPr>
                  <p:cNvSpPr/>
                  <p:nvPr/>
                </p:nvSpPr>
                <p:spPr bwMode="auto">
                  <a:xfrm>
                    <a:off x="9174989" y="1642797"/>
                    <a:ext cx="497109" cy="2790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13" name="Graphic 312" descr="Single gear">
                    <a:extLst>
                      <a:ext uri="{FF2B5EF4-FFF2-40B4-BE49-F238E27FC236}">
                        <a16:creationId xmlns:a16="http://schemas.microsoft.com/office/drawing/2014/main" id="{F1DD7542-6B3B-499B-B66D-56BBE0991E5F}"/>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9286383" y="1645169"/>
                    <a:ext cx="274320" cy="274320"/>
                  </a:xfrm>
                  <a:prstGeom prst="rect">
                    <a:avLst/>
                  </a:prstGeom>
                </p:spPr>
              </p:pic>
            </p:grpSp>
            <p:sp>
              <p:nvSpPr>
                <p:cNvPr id="516" name="Rectangle 515">
                  <a:extLst>
                    <a:ext uri="{FF2B5EF4-FFF2-40B4-BE49-F238E27FC236}">
                      <a16:creationId xmlns:a16="http://schemas.microsoft.com/office/drawing/2014/main" id="{CC8871E9-B5C5-4C96-8794-2FAC479F614D}"/>
                    </a:ext>
                  </a:extLst>
                </p:cNvPr>
                <p:cNvSpPr/>
                <p:nvPr/>
              </p:nvSpPr>
              <p:spPr bwMode="auto">
                <a:xfrm>
                  <a:off x="7042150" y="1221490"/>
                  <a:ext cx="4597400" cy="1100706"/>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sp>
            <p:nvSpPr>
              <p:cNvPr id="73" name="TextBox 72">
                <a:extLst>
                  <a:ext uri="{FF2B5EF4-FFF2-40B4-BE49-F238E27FC236}">
                    <a16:creationId xmlns:a16="http://schemas.microsoft.com/office/drawing/2014/main" id="{FBF2E42E-B13A-4FAC-AC08-1F7549EAEF6A}"/>
                  </a:ext>
                </a:extLst>
              </p:cNvPr>
              <p:cNvSpPr txBox="1"/>
              <p:nvPr/>
            </p:nvSpPr>
            <p:spPr>
              <a:xfrm>
                <a:off x="7075311" y="1015059"/>
                <a:ext cx="2006205" cy="369332"/>
              </a:xfrm>
              <a:prstGeom prst="rect">
                <a:avLst/>
              </a:prstGeom>
              <a:solidFill>
                <a:schemeClr val="bg1"/>
              </a:solidFill>
            </p:spPr>
            <p:txBody>
              <a:bodyPr wrap="square">
                <a:spAutoFit/>
              </a:bodyPr>
              <a:lstStyle/>
              <a:p>
                <a:pPr defTabSz="914554"/>
                <a:r>
                  <a:rPr lang="en-US" sz="1765" dirty="0">
                    <a:solidFill>
                      <a:srgbClr val="0078D3"/>
                    </a:solidFill>
                    <a:latin typeface="Segoe UI Semibold"/>
                  </a:rPr>
                  <a:t>Security Principal</a:t>
                </a:r>
              </a:p>
            </p:txBody>
          </p:sp>
          <p:sp>
            <p:nvSpPr>
              <p:cNvPr id="261" name="Oval 260">
                <a:extLst>
                  <a:ext uri="{FF2B5EF4-FFF2-40B4-BE49-F238E27FC236}">
                    <a16:creationId xmlns:a16="http://schemas.microsoft.com/office/drawing/2014/main" id="{471D7F09-869B-4D0A-B7F6-931A77968009}"/>
                  </a:ext>
                </a:extLst>
              </p:cNvPr>
              <p:cNvSpPr/>
              <p:nvPr/>
            </p:nvSpPr>
            <p:spPr bwMode="auto">
              <a:xfrm>
                <a:off x="6840218" y="1073681"/>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1</a:t>
                </a:r>
              </a:p>
            </p:txBody>
          </p:sp>
        </p:grpSp>
        <p:cxnSp>
          <p:nvCxnSpPr>
            <p:cNvPr id="522" name="Straight Arrow Connector 521">
              <a:extLst>
                <a:ext uri="{FF2B5EF4-FFF2-40B4-BE49-F238E27FC236}">
                  <a16:creationId xmlns:a16="http://schemas.microsoft.com/office/drawing/2014/main" id="{40189988-2E7A-4F5A-86CC-8AE5F65C2F78}"/>
                </a:ext>
              </a:extLst>
            </p:cNvPr>
            <p:cNvCxnSpPr>
              <a:cxnSpLocks/>
              <a:stCxn id="516" idx="2"/>
            </p:cNvCxnSpPr>
            <p:nvPr/>
          </p:nvCxnSpPr>
          <p:spPr>
            <a:xfrm flipH="1">
              <a:off x="9365601" y="2412207"/>
              <a:ext cx="4054" cy="303803"/>
            </a:xfrm>
            <a:prstGeom prst="straightConnector1">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531" name="Isosceles Triangle 530">
              <a:extLst>
                <a:ext uri="{FF2B5EF4-FFF2-40B4-BE49-F238E27FC236}">
                  <a16:creationId xmlns:a16="http://schemas.microsoft.com/office/drawing/2014/main" id="{C6A8BCA9-A83B-443D-BE03-BC543C5801F4}"/>
                </a:ext>
              </a:extLst>
            </p:cNvPr>
            <p:cNvSpPr/>
            <p:nvPr/>
          </p:nvSpPr>
          <p:spPr bwMode="auto">
            <a:xfrm rot="5400000">
              <a:off x="7106419" y="3555055"/>
              <a:ext cx="320198" cy="2045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7" name="Connector: Elbow 336">
              <a:extLst>
                <a:ext uri="{FF2B5EF4-FFF2-40B4-BE49-F238E27FC236}">
                  <a16:creationId xmlns:a16="http://schemas.microsoft.com/office/drawing/2014/main" id="{5FA00385-7F3B-4EB3-A85D-97517FB7AEEB}"/>
                </a:ext>
              </a:extLst>
            </p:cNvPr>
            <p:cNvCxnSpPr>
              <a:cxnSpLocks/>
              <a:stCxn id="526" idx="0"/>
            </p:cNvCxnSpPr>
            <p:nvPr/>
          </p:nvCxnSpPr>
          <p:spPr>
            <a:xfrm rot="5400000" flipH="1" flipV="1">
              <a:off x="6264864" y="3422503"/>
              <a:ext cx="805370" cy="1275051"/>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262" name="TextBox 261">
              <a:extLst>
                <a:ext uri="{FF2B5EF4-FFF2-40B4-BE49-F238E27FC236}">
                  <a16:creationId xmlns:a16="http://schemas.microsoft.com/office/drawing/2014/main" id="{942B9A6C-54D5-4AA6-B746-FC5D1E4854B5}"/>
                </a:ext>
              </a:extLst>
            </p:cNvPr>
            <p:cNvSpPr txBox="1"/>
            <p:nvPr/>
          </p:nvSpPr>
          <p:spPr>
            <a:xfrm>
              <a:off x="6138366" y="4403777"/>
              <a:ext cx="1748511" cy="369332"/>
            </a:xfrm>
            <a:prstGeom prst="rect">
              <a:avLst/>
            </a:prstGeom>
            <a:solidFill>
              <a:schemeClr val="bg1"/>
            </a:solidFill>
          </p:spPr>
          <p:txBody>
            <a:bodyPr wrap="square">
              <a:spAutoFit/>
            </a:bodyPr>
            <a:lstStyle/>
            <a:p>
              <a:pPr defTabSz="914554"/>
              <a:r>
                <a:rPr lang="en-US" sz="1765" dirty="0">
                  <a:solidFill>
                    <a:srgbClr val="0078D3"/>
                  </a:solidFill>
                  <a:latin typeface="Segoe UI Semibold"/>
                </a:rPr>
                <a:t>Role definition</a:t>
              </a:r>
            </a:p>
          </p:txBody>
        </p:sp>
        <p:sp>
          <p:nvSpPr>
            <p:cNvPr id="526" name="Oval 525">
              <a:extLst>
                <a:ext uri="{FF2B5EF4-FFF2-40B4-BE49-F238E27FC236}">
                  <a16:creationId xmlns:a16="http://schemas.microsoft.com/office/drawing/2014/main" id="{64FC79B3-62E8-47CE-89F8-0FA066011135}"/>
                </a:ext>
              </a:extLst>
            </p:cNvPr>
            <p:cNvSpPr/>
            <p:nvPr/>
          </p:nvSpPr>
          <p:spPr bwMode="auto">
            <a:xfrm>
              <a:off x="59011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2</a:t>
              </a:r>
            </a:p>
          </p:txBody>
        </p:sp>
        <p:sp>
          <p:nvSpPr>
            <p:cNvPr id="537" name="Rectangle 536">
              <a:extLst>
                <a:ext uri="{FF2B5EF4-FFF2-40B4-BE49-F238E27FC236}">
                  <a16:creationId xmlns:a16="http://schemas.microsoft.com/office/drawing/2014/main" id="{38B0806E-38B4-47FB-9EC7-E4FC09B317BA}"/>
                </a:ext>
              </a:extLst>
            </p:cNvPr>
            <p:cNvSpPr/>
            <p:nvPr/>
          </p:nvSpPr>
          <p:spPr bwMode="auto">
            <a:xfrm>
              <a:off x="9525700" y="4627563"/>
              <a:ext cx="2494984" cy="2058893"/>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538" name="TextBox 537">
              <a:extLst>
                <a:ext uri="{FF2B5EF4-FFF2-40B4-BE49-F238E27FC236}">
                  <a16:creationId xmlns:a16="http://schemas.microsoft.com/office/drawing/2014/main" id="{51C37A6F-8E8A-45F4-AF65-D871E8F8B6DD}"/>
                </a:ext>
              </a:extLst>
            </p:cNvPr>
            <p:cNvSpPr txBox="1"/>
            <p:nvPr/>
          </p:nvSpPr>
          <p:spPr>
            <a:xfrm>
              <a:off x="10761026" y="4403777"/>
              <a:ext cx="907329" cy="369332"/>
            </a:xfrm>
            <a:prstGeom prst="rect">
              <a:avLst/>
            </a:prstGeom>
            <a:solidFill>
              <a:schemeClr val="bg1"/>
            </a:solidFill>
          </p:spPr>
          <p:txBody>
            <a:bodyPr wrap="square">
              <a:spAutoFit/>
            </a:bodyPr>
            <a:lstStyle/>
            <a:p>
              <a:pPr algn="r" defTabSz="914554"/>
              <a:r>
                <a:rPr lang="en-US" sz="1765" dirty="0">
                  <a:solidFill>
                    <a:srgbClr val="0078D3"/>
                  </a:solidFill>
                  <a:latin typeface="Segoe UI Semibold"/>
                </a:rPr>
                <a:t>Scope</a:t>
              </a:r>
            </a:p>
          </p:txBody>
        </p:sp>
        <p:sp>
          <p:nvSpPr>
            <p:cNvPr id="539" name="Oval 538">
              <a:extLst>
                <a:ext uri="{FF2B5EF4-FFF2-40B4-BE49-F238E27FC236}">
                  <a16:creationId xmlns:a16="http://schemas.microsoft.com/office/drawing/2014/main" id="{DC56C772-416C-4AD9-85EE-EEA2E91FDDD0}"/>
                </a:ext>
              </a:extLst>
            </p:cNvPr>
            <p:cNvSpPr/>
            <p:nvPr/>
          </p:nvSpPr>
          <p:spPr bwMode="auto">
            <a:xfrm>
              <a:off x="11628854" y="4462713"/>
              <a:ext cx="257739" cy="25773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gradFill>
                    <a:gsLst>
                      <a:gs pos="0">
                        <a:srgbClr val="FFFFFF"/>
                      </a:gs>
                      <a:gs pos="100000">
                        <a:srgbClr val="FFFFFF"/>
                      </a:gs>
                    </a:gsLst>
                    <a:lin ang="5400000" scaled="0"/>
                  </a:gradFill>
                  <a:latin typeface="Segoe UI Semibold"/>
                  <a:ea typeface="Segoe UI" pitchFamily="34" charset="0"/>
                  <a:cs typeface="Segoe UI" pitchFamily="34" charset="0"/>
                </a:rPr>
                <a:t>3</a:t>
              </a:r>
            </a:p>
          </p:txBody>
        </p:sp>
        <p:cxnSp>
          <p:nvCxnSpPr>
            <p:cNvPr id="541" name="Connector: Elbow 540">
              <a:extLst>
                <a:ext uri="{FF2B5EF4-FFF2-40B4-BE49-F238E27FC236}">
                  <a16:creationId xmlns:a16="http://schemas.microsoft.com/office/drawing/2014/main" id="{A05B7318-E5F9-4FE6-A6AA-7C464E3E373A}"/>
                </a:ext>
              </a:extLst>
            </p:cNvPr>
            <p:cNvCxnSpPr>
              <a:cxnSpLocks/>
              <a:stCxn id="539" idx="0"/>
            </p:cNvCxnSpPr>
            <p:nvPr/>
          </p:nvCxnSpPr>
          <p:spPr>
            <a:xfrm rot="16200000" flipV="1">
              <a:off x="10909131" y="3614120"/>
              <a:ext cx="847341" cy="849846"/>
            </a:xfrm>
            <a:prstGeom prst="bentConnector2">
              <a:avLst/>
            </a:prstGeom>
            <a:noFill/>
            <a:ln w="25400">
              <a:solidFill>
                <a:schemeClr val="accent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552" name="Connector: Elbow 551">
              <a:extLst>
                <a:ext uri="{FF2B5EF4-FFF2-40B4-BE49-F238E27FC236}">
                  <a16:creationId xmlns:a16="http://schemas.microsoft.com/office/drawing/2014/main" id="{4A758BC8-C609-4030-98E8-6333E115AE7A}"/>
                </a:ext>
              </a:extLst>
            </p:cNvPr>
            <p:cNvCxnSpPr>
              <a:stCxn id="143" idx="4"/>
              <a:endCxn id="141" idx="2"/>
            </p:cNvCxnSpPr>
            <p:nvPr/>
          </p:nvCxnSpPr>
          <p:spPr>
            <a:xfrm rot="16200000" flipH="1">
              <a:off x="9816952" y="5160522"/>
              <a:ext cx="24063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4" name="Connector: Elbow 553">
              <a:extLst>
                <a:ext uri="{FF2B5EF4-FFF2-40B4-BE49-F238E27FC236}">
                  <a16:creationId xmlns:a16="http://schemas.microsoft.com/office/drawing/2014/main" id="{B15926D2-02ED-4A53-81C5-4A04606C648E}"/>
                </a:ext>
              </a:extLst>
            </p:cNvPr>
            <p:cNvCxnSpPr>
              <a:stCxn id="141" idx="4"/>
              <a:endCxn id="177" idx="2"/>
            </p:cNvCxnSpPr>
            <p:nvPr/>
          </p:nvCxnSpPr>
          <p:spPr>
            <a:xfrm rot="16200000" flipH="1">
              <a:off x="10146383" y="5578056"/>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Connector: Elbow 557">
              <a:extLst>
                <a:ext uri="{FF2B5EF4-FFF2-40B4-BE49-F238E27FC236}">
                  <a16:creationId xmlns:a16="http://schemas.microsoft.com/office/drawing/2014/main" id="{F7033AC9-06E7-48DC-A6B1-8584E4848278}"/>
                </a:ext>
              </a:extLst>
            </p:cNvPr>
            <p:cNvCxnSpPr/>
            <p:nvPr/>
          </p:nvCxnSpPr>
          <p:spPr>
            <a:xfrm rot="16200000" flipH="1">
              <a:off x="10496901" y="6003260"/>
              <a:ext cx="274394" cy="186291"/>
            </a:xfrm>
            <a:prstGeom prst="bentConnector2">
              <a:avLst/>
            </a:prstGeom>
            <a:ln w="158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2035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BF6F2-1F26-44BC-8620-49C23C3AE0E9}"/>
              </a:ext>
            </a:extLst>
          </p:cNvPr>
          <p:cNvSpPr>
            <a:spLocks noGrp="1"/>
          </p:cNvSpPr>
          <p:nvPr>
            <p:ph type="title"/>
          </p:nvPr>
        </p:nvSpPr>
        <p:spPr/>
        <p:txBody>
          <a:bodyPr/>
          <a:lstStyle/>
          <a:p>
            <a:r>
              <a:rPr lang="en-US" noProof="0" dirty="0" err="1"/>
              <a:t>Taggin</a:t>
            </a:r>
            <a:r>
              <a:rPr lang="en-US" dirty="0"/>
              <a:t>g Decision Guide</a:t>
            </a:r>
          </a:p>
        </p:txBody>
      </p:sp>
      <p:sp>
        <p:nvSpPr>
          <p:cNvPr id="6" name="Rectangle 5">
            <a:extLst>
              <a:ext uri="{FF2B5EF4-FFF2-40B4-BE49-F238E27FC236}">
                <a16:creationId xmlns:a16="http://schemas.microsoft.com/office/drawing/2014/main" id="{430CDDB8-B2C7-4232-8101-9EEE24CC0CD9}"/>
              </a:ext>
            </a:extLst>
          </p:cNvPr>
          <p:cNvSpPr/>
          <p:nvPr/>
        </p:nvSpPr>
        <p:spPr>
          <a:xfrm>
            <a:off x="369397" y="1637570"/>
            <a:ext cx="1896782" cy="307800"/>
          </a:xfrm>
          <a:prstGeom prst="rect">
            <a:avLst/>
          </a:prstGeom>
        </p:spPr>
        <p:txBody>
          <a:bodyPr wrap="none">
            <a:spAutoFit/>
          </a:bodyPr>
          <a:lstStyle/>
          <a:p>
            <a:pPr defTabSz="914236">
              <a:lnSpc>
                <a:spcPct val="90000"/>
              </a:lnSpc>
              <a:spcAft>
                <a:spcPts val="600"/>
              </a:spcAft>
              <a:defRPr/>
            </a:pPr>
            <a:r>
              <a:rPr lang="en-US" sz="1569" dirty="0">
                <a:solidFill>
                  <a:srgbClr val="0078D3"/>
                </a:solidFill>
                <a:latin typeface="Segoe UI Semibold"/>
              </a:rPr>
              <a:t>IT Aligned Tagging</a:t>
            </a:r>
          </a:p>
        </p:txBody>
      </p:sp>
      <p:sp>
        <p:nvSpPr>
          <p:cNvPr id="10" name="Rectangle 9">
            <a:extLst>
              <a:ext uri="{FF2B5EF4-FFF2-40B4-BE49-F238E27FC236}">
                <a16:creationId xmlns:a16="http://schemas.microsoft.com/office/drawing/2014/main" id="{1C4FD6B9-B61D-4D77-A64D-AB1D285E4BA0}"/>
              </a:ext>
            </a:extLst>
          </p:cNvPr>
          <p:cNvSpPr/>
          <p:nvPr/>
        </p:nvSpPr>
        <p:spPr>
          <a:xfrm>
            <a:off x="9320721" y="1637570"/>
            <a:ext cx="2501882" cy="307800"/>
          </a:xfrm>
          <a:prstGeom prst="rect">
            <a:avLst/>
          </a:prstGeom>
        </p:spPr>
        <p:txBody>
          <a:bodyPr wrap="none">
            <a:spAutoFit/>
          </a:bodyPr>
          <a:lstStyle/>
          <a:p>
            <a:pPr algn="r" defTabSz="914236">
              <a:lnSpc>
                <a:spcPct val="90000"/>
              </a:lnSpc>
              <a:spcAft>
                <a:spcPts val="600"/>
              </a:spcAft>
              <a:defRPr/>
            </a:pPr>
            <a:r>
              <a:rPr lang="en-US" sz="1569" dirty="0">
                <a:solidFill>
                  <a:srgbClr val="0078D3"/>
                </a:solidFill>
                <a:latin typeface="Segoe UI Semibold"/>
              </a:rPr>
              <a:t>Business Aligned Tagging</a:t>
            </a:r>
          </a:p>
        </p:txBody>
      </p:sp>
      <p:sp>
        <p:nvSpPr>
          <p:cNvPr id="11" name="Rectangle 10">
            <a:extLst>
              <a:ext uri="{FF2B5EF4-FFF2-40B4-BE49-F238E27FC236}">
                <a16:creationId xmlns:a16="http://schemas.microsoft.com/office/drawing/2014/main" id="{DCDA34DE-13F8-4B5C-849C-E44A28479584}"/>
              </a:ext>
            </a:extLst>
          </p:cNvPr>
          <p:cNvSpPr/>
          <p:nvPr/>
        </p:nvSpPr>
        <p:spPr>
          <a:xfrm>
            <a:off x="4009857" y="1870131"/>
            <a:ext cx="4025092" cy="736306"/>
          </a:xfrm>
          <a:prstGeom prst="rect">
            <a:avLst/>
          </a:prstGeom>
        </p:spPr>
        <p:txBody>
          <a:bodyPr wrap="square">
            <a:spAutoFit/>
          </a:bodyPr>
          <a:lstStyle/>
          <a:p>
            <a:pPr algn="ctr" defTabSz="914236">
              <a:lnSpc>
                <a:spcPct val="90000"/>
              </a:lnSpc>
              <a:spcAft>
                <a:spcPts val="600"/>
              </a:spcAft>
              <a:defRPr/>
            </a:pPr>
            <a:r>
              <a:rPr lang="en-US" sz="1373" dirty="0">
                <a:solidFill>
                  <a:srgbClr val="000000"/>
                </a:solidFill>
                <a:latin typeface="Segoe UI Semibold"/>
              </a:rPr>
              <a:t>Primary design considerations:</a:t>
            </a:r>
          </a:p>
          <a:p>
            <a:pPr algn="ctr" defTabSz="914236">
              <a:lnSpc>
                <a:spcPct val="90000"/>
              </a:lnSpc>
              <a:spcAft>
                <a:spcPts val="600"/>
              </a:spcAft>
              <a:defRPr/>
            </a:pPr>
            <a:r>
              <a:rPr lang="en-US" sz="1373" dirty="0">
                <a:solidFill>
                  <a:srgbClr val="000000"/>
                </a:solidFill>
                <a:latin typeface="Segoe UI"/>
              </a:rPr>
              <a:t>Baseline operations requirements supplemented by additive business requirements</a:t>
            </a:r>
          </a:p>
        </p:txBody>
      </p:sp>
      <p:sp>
        <p:nvSpPr>
          <p:cNvPr id="14" name="Right Triangle 13">
            <a:extLst>
              <a:ext uri="{FF2B5EF4-FFF2-40B4-BE49-F238E27FC236}">
                <a16:creationId xmlns:a16="http://schemas.microsoft.com/office/drawing/2014/main" id="{9AF663C0-2091-4BE8-9D46-AF787C00B377}"/>
              </a:ext>
              <a:ext uri="{C183D7F6-B498-43B3-948B-1728B52AA6E4}">
                <adec:decorative xmlns:adec="http://schemas.microsoft.com/office/drawing/2017/decorative" xmlns="" val="1"/>
              </a:ext>
            </a:extLst>
          </p:cNvPr>
          <p:cNvSpPr/>
          <p:nvPr/>
        </p:nvSpPr>
        <p:spPr bwMode="auto">
          <a:xfrm flipH="1">
            <a:off x="303135" y="2238285"/>
            <a:ext cx="11438526" cy="1958067"/>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F5CC7F2B-1A2D-4756-A337-150DCCF3EEF6}"/>
              </a:ext>
              <a:ext uri="{C183D7F6-B498-43B3-948B-1728B52AA6E4}">
                <adec:decorative xmlns:adec="http://schemas.microsoft.com/office/drawing/2017/decorative" xmlns="" val="1"/>
              </a:ext>
            </a:extLst>
          </p:cNvPr>
          <p:cNvCxnSpPr>
            <a:cxnSpLocks/>
            <a:stCxn id="11" idx="2"/>
          </p:cNvCxnSpPr>
          <p:nvPr/>
        </p:nvCxnSpPr>
        <p:spPr>
          <a:xfrm>
            <a:off x="6022403" y="2606437"/>
            <a:ext cx="0" cy="39252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98A0923-F0E0-41DD-9C86-C2E1A3CD7A6A}"/>
              </a:ext>
            </a:extLst>
          </p:cNvPr>
          <p:cNvSpPr/>
          <p:nvPr/>
        </p:nvSpPr>
        <p:spPr>
          <a:xfrm>
            <a:off x="418697" y="4332269"/>
            <a:ext cx="1730311" cy="1545036"/>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Baseline Naming Conventions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Resource naming is required for any deployment</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 standardized Naming Scheme is the minimum “Tag”</a:t>
            </a:r>
          </a:p>
        </p:txBody>
      </p:sp>
      <p:sp>
        <p:nvSpPr>
          <p:cNvPr id="16" name="Rectangle 15">
            <a:extLst>
              <a:ext uri="{FF2B5EF4-FFF2-40B4-BE49-F238E27FC236}">
                <a16:creationId xmlns:a16="http://schemas.microsoft.com/office/drawing/2014/main" id="{499C18FB-9750-44DF-B51D-2F972148CD1B}"/>
              </a:ext>
            </a:extLst>
          </p:cNvPr>
          <p:cNvSpPr/>
          <p:nvPr/>
        </p:nvSpPr>
        <p:spPr>
          <a:xfrm>
            <a:off x="2319286" y="4332269"/>
            <a:ext cx="1730311" cy="2202911"/>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Functional</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Add tags that describe the function of the VM for easy identification</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Workload, Function in the workload (app, data, etc.), Environment (Dev, Staging, Prod, etc.)</a:t>
            </a:r>
          </a:p>
        </p:txBody>
      </p:sp>
      <p:sp>
        <p:nvSpPr>
          <p:cNvPr id="17" name="Rectangle 16">
            <a:extLst>
              <a:ext uri="{FF2B5EF4-FFF2-40B4-BE49-F238E27FC236}">
                <a16:creationId xmlns:a16="http://schemas.microsoft.com/office/drawing/2014/main" id="{68A5641B-CF90-45C3-91CE-BB259580FED7}"/>
              </a:ext>
            </a:extLst>
          </p:cNvPr>
          <p:cNvSpPr/>
          <p:nvPr/>
        </p:nvSpPr>
        <p:spPr>
          <a:xfrm>
            <a:off x="4219876" y="4332270"/>
            <a:ext cx="1730311" cy="1707989"/>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Classification</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Tags that classify the value of an asset can aid in decision making</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Data Classification (Public, Private, Confidential, etc.), Criticality, SLA</a:t>
            </a:r>
          </a:p>
        </p:txBody>
      </p:sp>
      <p:sp>
        <p:nvSpPr>
          <p:cNvPr id="18" name="Rectangle 17">
            <a:extLst>
              <a:ext uri="{FF2B5EF4-FFF2-40B4-BE49-F238E27FC236}">
                <a16:creationId xmlns:a16="http://schemas.microsoft.com/office/drawing/2014/main" id="{B912C1F7-E6C8-4305-88C4-6653F3D87FD4}"/>
              </a:ext>
            </a:extLst>
          </p:cNvPr>
          <p:cNvSpPr/>
          <p:nvPr/>
        </p:nvSpPr>
        <p:spPr>
          <a:xfrm>
            <a:off x="6120466" y="4332270"/>
            <a:ext cx="1730311" cy="1382083"/>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Accounting</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Track costs associated with asset operations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Department, Project, Region, etc.</a:t>
            </a:r>
          </a:p>
        </p:txBody>
      </p:sp>
      <p:sp>
        <p:nvSpPr>
          <p:cNvPr id="19" name="Rectangle 18">
            <a:extLst>
              <a:ext uri="{FF2B5EF4-FFF2-40B4-BE49-F238E27FC236}">
                <a16:creationId xmlns:a16="http://schemas.microsoft.com/office/drawing/2014/main" id="{6582AC37-B924-448D-A2E7-95C754F356E2}"/>
              </a:ext>
            </a:extLst>
          </p:cNvPr>
          <p:cNvSpPr/>
          <p:nvPr/>
        </p:nvSpPr>
        <p:spPr>
          <a:xfrm>
            <a:off x="8021055" y="4332269"/>
            <a:ext cx="1730311" cy="1545036"/>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Partnership</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Align partners that count on this asset, outside of IT</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Owner, Owner Alias, Stakeholder, Power User, Executive</a:t>
            </a:r>
          </a:p>
        </p:txBody>
      </p:sp>
      <p:sp>
        <p:nvSpPr>
          <p:cNvPr id="20" name="Rectangle 19">
            <a:extLst>
              <a:ext uri="{FF2B5EF4-FFF2-40B4-BE49-F238E27FC236}">
                <a16:creationId xmlns:a16="http://schemas.microsoft.com/office/drawing/2014/main" id="{B3E24C22-DD5F-432A-B268-B9267359B54C}"/>
              </a:ext>
            </a:extLst>
          </p:cNvPr>
          <p:cNvSpPr/>
          <p:nvPr/>
        </p:nvSpPr>
        <p:spPr>
          <a:xfrm>
            <a:off x="9921646" y="4332270"/>
            <a:ext cx="1730311" cy="1870942"/>
          </a:xfrm>
          <a:prstGeom prst="rect">
            <a:avLst/>
          </a:prstGeom>
        </p:spPr>
        <p:txBody>
          <a:bodyPr wrap="square">
            <a:spAutoFit/>
          </a:bodyPr>
          <a:lstStyle/>
          <a:p>
            <a:pPr defTabSz="914236">
              <a:lnSpc>
                <a:spcPct val="90000"/>
              </a:lnSpc>
              <a:spcAft>
                <a:spcPts val="600"/>
              </a:spcAft>
              <a:defRPr/>
            </a:pPr>
            <a:r>
              <a:rPr lang="en-US" sz="1177" dirty="0">
                <a:solidFill>
                  <a:srgbClr val="000000"/>
                </a:solidFill>
                <a:latin typeface="Segoe UI Semibold"/>
              </a:rPr>
              <a:t>Purpose</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Aligning an asset to a business function can be valuable in making investment decisions</a:t>
            </a:r>
          </a:p>
          <a:p>
            <a:pPr marL="168107" indent="-168107" defTabSz="914236">
              <a:lnSpc>
                <a:spcPct val="90000"/>
              </a:lnSpc>
              <a:spcAft>
                <a:spcPts val="600"/>
              </a:spcAft>
              <a:buFont typeface="Arial" panose="020B0604020202020204" pitchFamily="34" charset="0"/>
              <a:buChar char="•"/>
              <a:defRPr/>
            </a:pPr>
            <a:r>
              <a:rPr lang="en-US" sz="1177" dirty="0">
                <a:solidFill>
                  <a:srgbClr val="000000"/>
                </a:solidFill>
                <a:latin typeface="Segoe UI"/>
              </a:rPr>
              <a:t>Example: Business Process, Business Criticality, Revenue Impact</a:t>
            </a:r>
          </a:p>
        </p:txBody>
      </p:sp>
    </p:spTree>
    <p:extLst>
      <p:ext uri="{BB962C8B-B14F-4D97-AF65-F5344CB8AC3E}">
        <p14:creationId xmlns:p14="http://schemas.microsoft.com/office/powerpoint/2010/main" val="1588038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5428E-6 0.04494 L 2.25428E-6 2.41943E-6 " pathEditMode="relative" rAng="0" ptsTypes="AA">
                                      <p:cBhvr>
                                        <p:cTn id="9" dur="600" fill="hold"/>
                                        <p:tgtEl>
                                          <p:spTgt spid="6"/>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25428E-6 0.04494 L 2.25428E-6 2.41943E-6 " pathEditMode="relative" rAng="0" ptsTypes="AA">
                                      <p:cBhvr>
                                        <p:cTn id="14" dur="600" fill="hold"/>
                                        <p:tgtEl>
                                          <p:spTgt spid="10"/>
                                        </p:tgtEl>
                                        <p:attrNameLst>
                                          <p:attrName>ppt_x</p:attrName>
                                          <p:attrName>ppt_y</p:attrName>
                                        </p:attrNameLst>
                                      </p:cBhvr>
                                      <p:rCtr x="0" y="-2247"/>
                                    </p:animMotion>
                                  </p:childTnLst>
                                </p:cTn>
                              </p:par>
                              <p:par>
                                <p:cTn id="15" presetID="22" presetClass="entr" presetSubtype="8"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grpId="1" nodeType="withEffect">
                                  <p:stCondLst>
                                    <p:cond delay="0"/>
                                  </p:stCondLst>
                                  <p:childTnLst>
                                    <p:animMotion origin="layout" path="M 2.25428E-6 0.04494 L 2.25428E-6 2.41943E-6 " pathEditMode="relative" rAng="0" ptsTypes="AA">
                                      <p:cBhvr>
                                        <p:cTn id="23" dur="600" fill="hold"/>
                                        <p:tgtEl>
                                          <p:spTgt spid="15"/>
                                        </p:tgtEl>
                                        <p:attrNameLst>
                                          <p:attrName>ppt_x</p:attrName>
                                          <p:attrName>ppt_y</p:attrName>
                                        </p:attrNameLst>
                                      </p:cBhvr>
                                      <p:rCtr x="0" y="-2247"/>
                                    </p:animMotion>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42" presetClass="path" presetSubtype="0" decel="100000" fill="hold" grpId="1" nodeType="withEffect">
                                  <p:stCondLst>
                                    <p:cond delay="0"/>
                                  </p:stCondLst>
                                  <p:childTnLst>
                                    <p:animMotion origin="layout" path="M 2.25428E-6 0.04494 L 2.25428E-6 2.41943E-6 " pathEditMode="relative" rAng="0" ptsTypes="AA">
                                      <p:cBhvr>
                                        <p:cTn id="28" dur="600" fill="hold"/>
                                        <p:tgtEl>
                                          <p:spTgt spid="16"/>
                                        </p:tgtEl>
                                        <p:attrNameLst>
                                          <p:attrName>ppt_x</p:attrName>
                                          <p:attrName>ppt_y</p:attrName>
                                        </p:attrNameLst>
                                      </p:cBhvr>
                                      <p:rCtr x="0" y="-2247"/>
                                    </p:animMotion>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42" presetClass="path" presetSubtype="0" decel="100000" fill="hold" grpId="1" nodeType="withEffect">
                                  <p:stCondLst>
                                    <p:cond delay="0"/>
                                  </p:stCondLst>
                                  <p:childTnLst>
                                    <p:animMotion origin="layout" path="M 2.25428E-6 0.04494 L 2.25428E-6 2.41943E-6 " pathEditMode="relative" rAng="0" ptsTypes="AA">
                                      <p:cBhvr>
                                        <p:cTn id="33" dur="600" fill="hold"/>
                                        <p:tgtEl>
                                          <p:spTgt spid="17"/>
                                        </p:tgtEl>
                                        <p:attrNameLst>
                                          <p:attrName>ppt_x</p:attrName>
                                          <p:attrName>ppt_y</p:attrName>
                                        </p:attrNameLst>
                                      </p:cBhvr>
                                      <p:rCtr x="0" y="-2247"/>
                                    </p:animMotion>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42" presetClass="path" presetSubtype="0" decel="100000" fill="hold" grpId="1" nodeType="withEffect">
                                  <p:stCondLst>
                                    <p:cond delay="0"/>
                                  </p:stCondLst>
                                  <p:childTnLst>
                                    <p:animMotion origin="layout" path="M 2.25428E-6 0.04494 L 2.25428E-6 2.41943E-6 " pathEditMode="relative" rAng="0" ptsTypes="AA">
                                      <p:cBhvr>
                                        <p:cTn id="38" dur="600" fill="hold"/>
                                        <p:tgtEl>
                                          <p:spTgt spid="18"/>
                                        </p:tgtEl>
                                        <p:attrNameLst>
                                          <p:attrName>ppt_x</p:attrName>
                                          <p:attrName>ppt_y</p:attrName>
                                        </p:attrNameLst>
                                      </p:cBhvr>
                                      <p:rCtr x="0" y="-2247"/>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decel="100000" fill="hold" grpId="1" nodeType="withEffect">
                                  <p:stCondLst>
                                    <p:cond delay="0"/>
                                  </p:stCondLst>
                                  <p:childTnLst>
                                    <p:animMotion origin="layout" path="M 2.25428E-6 0.04494 L 2.25428E-6 2.41943E-6 " pathEditMode="relative" rAng="0" ptsTypes="AA">
                                      <p:cBhvr>
                                        <p:cTn id="43" dur="600" fill="hold"/>
                                        <p:tgtEl>
                                          <p:spTgt spid="19"/>
                                        </p:tgtEl>
                                        <p:attrNameLst>
                                          <p:attrName>ppt_x</p:attrName>
                                          <p:attrName>ppt_y</p:attrName>
                                        </p:attrNameLst>
                                      </p:cBhvr>
                                      <p:rCtr x="0" y="-2247"/>
                                    </p:animMotion>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42" presetClass="path" presetSubtype="0" decel="100000" fill="hold" grpId="1" nodeType="withEffect">
                                  <p:stCondLst>
                                    <p:cond delay="0"/>
                                  </p:stCondLst>
                                  <p:childTnLst>
                                    <p:animMotion origin="layout" path="M 2.25428E-6 0.04494 L 2.25428E-6 2.41943E-6 " pathEditMode="relative" rAng="0" ptsTypes="AA">
                                      <p:cBhvr>
                                        <p:cTn id="48" dur="600" fill="hold"/>
                                        <p:tgtEl>
                                          <p:spTgt spid="20"/>
                                        </p:tgtEl>
                                        <p:attrNameLst>
                                          <p:attrName>ppt_x</p:attrName>
                                          <p:attrName>ppt_y</p:attrName>
                                        </p:attrNameLst>
                                      </p:cBhvr>
                                      <p:rCtr x="0" y="-2247"/>
                                    </p:animMotion>
                                  </p:childTnLst>
                                </p:cTn>
                              </p:par>
                            </p:childTnLst>
                          </p:cTn>
                        </p:par>
                        <p:par>
                          <p:cTn id="49" fill="hold">
                            <p:stCondLst>
                              <p:cond delay="16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grpId="1" nodeType="withEffect">
                                  <p:stCondLst>
                                    <p:cond delay="0"/>
                                  </p:stCondLst>
                                  <p:childTnLst>
                                    <p:animMotion origin="layout" path="M 2.25428E-6 0.04494 L 2.25428E-6 2.41943E-6 " pathEditMode="relative" rAng="0" ptsTypes="AA">
                                      <p:cBhvr>
                                        <p:cTn id="54" dur="600" fill="hold"/>
                                        <p:tgtEl>
                                          <p:spTgt spid="11"/>
                                        </p:tgtEl>
                                        <p:attrNameLst>
                                          <p:attrName>ppt_x</p:attrName>
                                          <p:attrName>ppt_y</p:attrName>
                                        </p:attrNameLst>
                                      </p:cBhvr>
                                      <p:rCtr x="0" y="-2247"/>
                                    </p:animMotion>
                                  </p:childTnLst>
                                </p:cTn>
                              </p:par>
                              <p:par>
                                <p:cTn id="55" presetID="22" presetClass="entr" presetSubtype="1"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p:bldP spid="11" grpId="1"/>
      <p:bldP spid="14" grpId="0" animBg="1"/>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59D9038B-774F-40F0-A724-C5A3F4792F5E}"/>
              </a:ext>
            </a:extLst>
          </p:cNvPr>
          <p:cNvSpPr/>
          <p:nvPr/>
        </p:nvSpPr>
        <p:spPr>
          <a:xfrm>
            <a:off x="318340" y="5861395"/>
            <a:ext cx="11410565" cy="633706"/>
          </a:xfrm>
          <a:prstGeom prst="rect">
            <a:avLst/>
          </a:prstGeom>
        </p:spPr>
        <p:txBody>
          <a:bodyPr wrap="square">
            <a:spAutoFit/>
          </a:bodyPr>
          <a:lstStyle/>
          <a:p>
            <a:pPr defTabSz="914236">
              <a:defRPr/>
            </a:pPr>
            <a:r>
              <a:rPr lang="en-US" sz="1177" kern="0" dirty="0">
                <a:solidFill>
                  <a:srgbClr val="000000"/>
                </a:solidFill>
                <a:latin typeface="Segoe UI"/>
              </a:rPr>
              <a:t>Best Practices on using Resource Tags: </a:t>
            </a:r>
            <a:r>
              <a:rPr lang="en-US" sz="1177" kern="0" dirty="0">
                <a:solidFill>
                  <a:srgbClr val="FFFFFF">
                    <a:lumMod val="95000"/>
                  </a:srgbClr>
                </a:solidFill>
                <a:latin typeface="Segoe UI"/>
                <a:hlinkClick r:id="rId3"/>
              </a:rPr>
              <a:t>https://azure.microsoft.com/documentation/articles/resource-group-using-tags/</a:t>
            </a:r>
            <a:r>
              <a:rPr lang="en-US" sz="1177" kern="0" dirty="0">
                <a:solidFill>
                  <a:srgbClr val="FFFFFF">
                    <a:lumMod val="95000"/>
                  </a:srgbClr>
                </a:solidFill>
                <a:latin typeface="Segoe UI"/>
              </a:rPr>
              <a:t> </a:t>
            </a:r>
          </a:p>
          <a:p>
            <a:pPr defTabSz="914236">
              <a:defRPr/>
            </a:pPr>
            <a:r>
              <a:rPr lang="en-US" sz="1177" kern="0" dirty="0">
                <a:solidFill>
                  <a:srgbClr val="000000"/>
                </a:solidFill>
                <a:latin typeface="Segoe UI"/>
              </a:rPr>
              <a:t>Custom RBAC Roles:</a:t>
            </a:r>
            <a:r>
              <a:rPr lang="en-US" sz="1177" kern="0" dirty="0">
                <a:solidFill>
                  <a:srgbClr val="FFFFFF">
                    <a:lumMod val="95000"/>
                  </a:srgbClr>
                </a:solidFill>
                <a:latin typeface="Segoe UI"/>
              </a:rPr>
              <a:t> </a:t>
            </a:r>
            <a:r>
              <a:rPr lang="en-US" sz="1177" kern="0" dirty="0">
                <a:solidFill>
                  <a:srgbClr val="FFFFFF">
                    <a:lumMod val="95000"/>
                  </a:srgbClr>
                </a:solidFill>
                <a:latin typeface="Segoe UI"/>
                <a:hlinkClick r:id="rId4"/>
              </a:rPr>
              <a:t>https://azure.microsoft.com/documentation/articles/role-based-access-control-custom-roles/</a:t>
            </a:r>
            <a:endParaRPr lang="en-US" sz="1177" kern="0" dirty="0">
              <a:solidFill>
                <a:srgbClr val="FFFFFF">
                  <a:lumMod val="95000"/>
                </a:srgbClr>
              </a:solidFill>
              <a:latin typeface="Segoe UI"/>
            </a:endParaRPr>
          </a:p>
          <a:p>
            <a:pPr defTabSz="914236">
              <a:defRPr/>
            </a:pPr>
            <a:r>
              <a:rPr lang="en-US" sz="1177" kern="0" dirty="0">
                <a:solidFill>
                  <a:srgbClr val="000000"/>
                </a:solidFill>
                <a:latin typeface="Segoe UI"/>
              </a:rPr>
              <a:t>Manage tag governance with Policy: </a:t>
            </a:r>
            <a:r>
              <a:rPr lang="en-US" sz="1177" kern="0" dirty="0">
                <a:solidFill>
                  <a:srgbClr val="FFFFFF">
                    <a:lumMod val="95000"/>
                  </a:srgbClr>
                </a:solidFill>
                <a:latin typeface="Segoe UI"/>
                <a:hlinkClick r:id="rId5"/>
              </a:rPr>
              <a:t>https://docs.microsoft.com/azure/governance/policy/tutorials/govern-tags</a:t>
            </a:r>
            <a:r>
              <a:rPr lang="en-US" sz="1177" kern="0" dirty="0">
                <a:solidFill>
                  <a:srgbClr val="FFFFFF">
                    <a:lumMod val="95000"/>
                  </a:srgbClr>
                </a:solidFill>
                <a:latin typeface="Segoe UI"/>
              </a:rPr>
              <a:t> </a:t>
            </a:r>
          </a:p>
        </p:txBody>
      </p:sp>
      <p:sp>
        <p:nvSpPr>
          <p:cNvPr id="9" name="Title 8">
            <a:extLst>
              <a:ext uri="{FF2B5EF4-FFF2-40B4-BE49-F238E27FC236}">
                <a16:creationId xmlns:a16="http://schemas.microsoft.com/office/drawing/2014/main" id="{A6C6C298-329B-4FBA-A97C-DAEE9A5D29E3}"/>
              </a:ext>
            </a:extLst>
          </p:cNvPr>
          <p:cNvSpPr>
            <a:spLocks noGrp="1"/>
          </p:cNvSpPr>
          <p:nvPr>
            <p:ph type="title"/>
          </p:nvPr>
        </p:nvSpPr>
        <p:spPr>
          <a:xfrm>
            <a:off x="455995" y="620428"/>
            <a:ext cx="11306469" cy="795089"/>
          </a:xfrm>
        </p:spPr>
        <p:txBody>
          <a:bodyPr/>
          <a:lstStyle/>
          <a:p>
            <a:r>
              <a:rPr lang="en-US" noProof="0" dirty="0"/>
              <a:t>Resource Groups, Tags and RBAC</a:t>
            </a:r>
            <a:br>
              <a:rPr lang="en-US" noProof="0" dirty="0"/>
            </a:br>
            <a:endParaRPr lang="en-US" dirty="0"/>
          </a:p>
        </p:txBody>
      </p:sp>
      <p:grpSp>
        <p:nvGrpSpPr>
          <p:cNvPr id="183" name="Group 182" descr="Finance/Business">
            <a:extLst>
              <a:ext uri="{FF2B5EF4-FFF2-40B4-BE49-F238E27FC236}">
                <a16:creationId xmlns:a16="http://schemas.microsoft.com/office/drawing/2014/main" id="{E40A2561-B665-49AA-8F8B-10CA2ACB7A3F}"/>
              </a:ext>
            </a:extLst>
          </p:cNvPr>
          <p:cNvGrpSpPr/>
          <p:nvPr/>
        </p:nvGrpSpPr>
        <p:grpSpPr>
          <a:xfrm>
            <a:off x="643336" y="1749637"/>
            <a:ext cx="2643975" cy="2394085"/>
            <a:chOff x="656153" y="1784443"/>
            <a:chExt cx="2696648" cy="2441780"/>
          </a:xfrm>
        </p:grpSpPr>
        <p:sp>
          <p:nvSpPr>
            <p:cNvPr id="149" name="TextBox 148">
              <a:extLst>
                <a:ext uri="{FF2B5EF4-FFF2-40B4-BE49-F238E27FC236}">
                  <a16:creationId xmlns:a16="http://schemas.microsoft.com/office/drawing/2014/main" id="{2E0C1883-5270-492F-9580-5A6509160B8D}"/>
                </a:ext>
              </a:extLst>
            </p:cNvPr>
            <p:cNvSpPr txBox="1"/>
            <p:nvPr/>
          </p:nvSpPr>
          <p:spPr>
            <a:xfrm>
              <a:off x="656153" y="3081294"/>
              <a:ext cx="2696648" cy="1144929"/>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0000"/>
                  </a:solidFill>
                  <a:latin typeface="Segoe UI "/>
                  <a:cs typeface="Segoe UI" panose="020B0502040204020203" pitchFamily="34" charset="0"/>
                </a:rPr>
                <a:t>Need to be able to break out costs by various dimensions such as Customer, Cost Center, Environment.</a:t>
              </a:r>
            </a:p>
          </p:txBody>
        </p:sp>
        <p:sp>
          <p:nvSpPr>
            <p:cNvPr id="2" name="Rectangle 1">
              <a:extLst>
                <a:ext uri="{FF2B5EF4-FFF2-40B4-BE49-F238E27FC236}">
                  <a16:creationId xmlns:a16="http://schemas.microsoft.com/office/drawing/2014/main" id="{DBC440C2-02EE-401E-91AA-8DE641837DE0}"/>
                </a:ext>
              </a:extLst>
            </p:cNvPr>
            <p:cNvSpPr/>
            <p:nvPr/>
          </p:nvSpPr>
          <p:spPr>
            <a:xfrm>
              <a:off x="753004" y="1784443"/>
              <a:ext cx="1768433" cy="313932"/>
            </a:xfrm>
            <a:prstGeom prst="rect">
              <a:avLst/>
            </a:prstGeom>
          </p:spPr>
          <p:txBody>
            <a:bodyPr wrap="none">
              <a:spAutoFit/>
            </a:bodyPr>
            <a:lstStyle/>
            <a:p>
              <a:pPr defTabSz="914236">
                <a:lnSpc>
                  <a:spcPct val="90000"/>
                </a:lnSpc>
                <a:spcAft>
                  <a:spcPts val="600"/>
                </a:spcAft>
                <a:defRPr/>
              </a:pPr>
              <a:r>
                <a:rPr lang="en-US" sz="1569" dirty="0">
                  <a:solidFill>
                    <a:srgbClr val="000000"/>
                  </a:solidFill>
                  <a:latin typeface="Segoe UI Semibold"/>
                </a:rPr>
                <a:t>Finance/Business</a:t>
              </a:r>
            </a:p>
          </p:txBody>
        </p:sp>
        <p:sp>
          <p:nvSpPr>
            <p:cNvPr id="24" name="Freeform: Shape 23">
              <a:extLst>
                <a:ext uri="{FF2B5EF4-FFF2-40B4-BE49-F238E27FC236}">
                  <a16:creationId xmlns:a16="http://schemas.microsoft.com/office/drawing/2014/main" id="{22388DE7-E210-4CDD-982A-F8FDE790BC0A}"/>
                </a:ext>
              </a:extLst>
            </p:cNvPr>
            <p:cNvSpPr/>
            <p:nvPr/>
          </p:nvSpPr>
          <p:spPr>
            <a:xfrm>
              <a:off x="1984848" y="2438651"/>
              <a:ext cx="440852" cy="220748"/>
            </a:xfrm>
            <a:custGeom>
              <a:avLst/>
              <a:gdLst>
                <a:gd name="connsiteX0" fmla="*/ 228028 w 913066"/>
                <a:gd name="connsiteY0" fmla="*/ 227838 h 457200"/>
                <a:gd name="connsiteX1" fmla="*/ 341757 w 913066"/>
                <a:gd name="connsiteY1" fmla="*/ 342710 h 457200"/>
                <a:gd name="connsiteX2" fmla="*/ 532067 w 913066"/>
                <a:gd name="connsiteY2" fmla="*/ 152019 h 457200"/>
                <a:gd name="connsiteX3" fmla="*/ 646367 w 913066"/>
                <a:gd name="connsiteY3" fmla="*/ 266700 h 457200"/>
                <a:gd name="connsiteX4" fmla="*/ 913067 w 913066"/>
                <a:gd name="connsiteY4" fmla="*/ 0 h 457200"/>
                <a:gd name="connsiteX5" fmla="*/ 913067 w 913066"/>
                <a:gd name="connsiteY5" fmla="*/ 457200 h 457200"/>
                <a:gd name="connsiteX6" fmla="*/ 0 w 913066"/>
                <a:gd name="connsiteY6"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066" h="457200">
                  <a:moveTo>
                    <a:pt x="228028" y="227838"/>
                  </a:moveTo>
                  <a:lnTo>
                    <a:pt x="341757" y="342710"/>
                  </a:lnTo>
                  <a:lnTo>
                    <a:pt x="532067" y="152019"/>
                  </a:lnTo>
                  <a:lnTo>
                    <a:pt x="646367" y="266700"/>
                  </a:lnTo>
                  <a:lnTo>
                    <a:pt x="913067" y="0"/>
                  </a:lnTo>
                  <a:lnTo>
                    <a:pt x="913067" y="457200"/>
                  </a:lnTo>
                  <a:lnTo>
                    <a:pt x="0" y="457200"/>
                  </a:lnTo>
                  <a:close/>
                </a:path>
              </a:pathLst>
            </a:custGeom>
            <a:solidFill>
              <a:srgbClr val="0075C9"/>
            </a:solidFill>
            <a:ln w="9525" cap="flat">
              <a:noFill/>
              <a:prstDash val="solid"/>
              <a:miter/>
            </a:ln>
          </p:spPr>
          <p:txBody>
            <a:bodyPr rtlCol="0" anchor="ctr"/>
            <a:lstStyle/>
            <a:p>
              <a:pPr defTabSz="914554"/>
              <a:endParaRPr lang="en-US" sz="1765">
                <a:solidFill>
                  <a:srgbClr val="000000"/>
                </a:solidFill>
                <a:latin typeface="Segoe UI"/>
              </a:endParaRPr>
            </a:p>
          </p:txBody>
        </p:sp>
        <p:grpSp>
          <p:nvGrpSpPr>
            <p:cNvPr id="73" name="Group 72">
              <a:extLst>
                <a:ext uri="{FF2B5EF4-FFF2-40B4-BE49-F238E27FC236}">
                  <a16:creationId xmlns:a16="http://schemas.microsoft.com/office/drawing/2014/main" id="{82724AEE-2EFA-4D47-B2D8-8DE6EB66641B}"/>
                </a:ext>
              </a:extLst>
            </p:cNvPr>
            <p:cNvGrpSpPr/>
            <p:nvPr/>
          </p:nvGrpSpPr>
          <p:grpSpPr>
            <a:xfrm>
              <a:off x="816391" y="2352735"/>
              <a:ext cx="300118" cy="367436"/>
              <a:chOff x="2593938" y="2719465"/>
              <a:chExt cx="390662" cy="510866"/>
            </a:xfrm>
            <a:solidFill>
              <a:schemeClr val="tx2"/>
            </a:solidFill>
          </p:grpSpPr>
          <p:sp>
            <p:nvSpPr>
              <p:cNvPr id="65" name="Freeform: Shape 64">
                <a:extLst>
                  <a:ext uri="{FF2B5EF4-FFF2-40B4-BE49-F238E27FC236}">
                    <a16:creationId xmlns:a16="http://schemas.microsoft.com/office/drawing/2014/main" id="{CA248D54-7BBE-4C47-8980-676AB7806A37}"/>
                  </a:ext>
                </a:extLst>
              </p:cNvPr>
              <p:cNvSpPr/>
              <p:nvPr/>
            </p:nvSpPr>
            <p:spPr>
              <a:xfrm>
                <a:off x="2894447" y="3019974"/>
                <a:ext cx="90153" cy="210357"/>
              </a:xfrm>
              <a:custGeom>
                <a:avLst/>
                <a:gdLst>
                  <a:gd name="connsiteX0" fmla="*/ 0 w 57150"/>
                  <a:gd name="connsiteY0" fmla="*/ 0 h 133350"/>
                  <a:gd name="connsiteX1" fmla="*/ 57150 w 57150"/>
                  <a:gd name="connsiteY1" fmla="*/ 0 h 133350"/>
                  <a:gd name="connsiteX2" fmla="*/ 57150 w 57150"/>
                  <a:gd name="connsiteY2" fmla="*/ 133350 h 133350"/>
                  <a:gd name="connsiteX3" fmla="*/ 0 w 571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57150" h="133350">
                    <a:moveTo>
                      <a:pt x="0" y="0"/>
                    </a:moveTo>
                    <a:lnTo>
                      <a:pt x="57150" y="0"/>
                    </a:lnTo>
                    <a:lnTo>
                      <a:pt x="57150" y="133350"/>
                    </a:lnTo>
                    <a:lnTo>
                      <a:pt x="0" y="133350"/>
                    </a:lnTo>
                    <a:close/>
                  </a:path>
                </a:pathLst>
              </a:custGeom>
              <a:grpFill/>
              <a:ln w="4763" cap="flat">
                <a:noFill/>
                <a:prstDash val="solid"/>
                <a:miter/>
              </a:ln>
            </p:spPr>
            <p:txBody>
              <a:bodyPr rtlCol="0" anchor="ctr"/>
              <a:lstStyle/>
              <a:p>
                <a:pPr defTabSz="914554"/>
                <a:endParaRPr lang="en-US" sz="1765">
                  <a:solidFill>
                    <a:srgbClr val="000000"/>
                  </a:solidFill>
                  <a:latin typeface="Segoe UI"/>
                </a:endParaRPr>
              </a:p>
            </p:txBody>
          </p:sp>
          <p:sp>
            <p:nvSpPr>
              <p:cNvPr id="66" name="Freeform: Shape 65">
                <a:extLst>
                  <a:ext uri="{FF2B5EF4-FFF2-40B4-BE49-F238E27FC236}">
                    <a16:creationId xmlns:a16="http://schemas.microsoft.com/office/drawing/2014/main" id="{9E28D7BA-E73F-4796-A502-D9472262BFC2}"/>
                  </a:ext>
                </a:extLst>
              </p:cNvPr>
              <p:cNvSpPr/>
              <p:nvPr/>
            </p:nvSpPr>
            <p:spPr>
              <a:xfrm>
                <a:off x="2744193" y="2869720"/>
                <a:ext cx="90153" cy="360611"/>
              </a:xfrm>
              <a:custGeom>
                <a:avLst/>
                <a:gdLst>
                  <a:gd name="connsiteX0" fmla="*/ 0 w 57150"/>
                  <a:gd name="connsiteY0" fmla="*/ 0 h 228600"/>
                  <a:gd name="connsiteX1" fmla="*/ 57150 w 57150"/>
                  <a:gd name="connsiteY1" fmla="*/ 0 h 228600"/>
                  <a:gd name="connsiteX2" fmla="*/ 57150 w 57150"/>
                  <a:gd name="connsiteY2" fmla="*/ 228600 h 228600"/>
                  <a:gd name="connsiteX3" fmla="*/ 0 w 5715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57150" h="228600">
                    <a:moveTo>
                      <a:pt x="0" y="0"/>
                    </a:moveTo>
                    <a:lnTo>
                      <a:pt x="57150" y="0"/>
                    </a:lnTo>
                    <a:lnTo>
                      <a:pt x="57150" y="228600"/>
                    </a:lnTo>
                    <a:lnTo>
                      <a:pt x="0" y="228600"/>
                    </a:lnTo>
                    <a:close/>
                  </a:path>
                </a:pathLst>
              </a:custGeom>
              <a:grpFill/>
              <a:ln w="4763" cap="flat">
                <a:noFill/>
                <a:prstDash val="solid"/>
                <a:miter/>
              </a:ln>
            </p:spPr>
            <p:txBody>
              <a:bodyPr rtlCol="0" anchor="ctr"/>
              <a:lstStyle/>
              <a:p>
                <a:pPr defTabSz="914554"/>
                <a:endParaRPr lang="en-US" sz="1765">
                  <a:solidFill>
                    <a:srgbClr val="000000"/>
                  </a:solidFill>
                  <a:latin typeface="Segoe UI"/>
                </a:endParaRPr>
              </a:p>
            </p:txBody>
          </p:sp>
          <p:sp>
            <p:nvSpPr>
              <p:cNvPr id="67" name="Freeform: Shape 66">
                <a:extLst>
                  <a:ext uri="{FF2B5EF4-FFF2-40B4-BE49-F238E27FC236}">
                    <a16:creationId xmlns:a16="http://schemas.microsoft.com/office/drawing/2014/main" id="{A5A9B051-EAC7-433C-AD88-2E738C516F08}"/>
                  </a:ext>
                </a:extLst>
              </p:cNvPr>
              <p:cNvSpPr/>
              <p:nvPr/>
            </p:nvSpPr>
            <p:spPr>
              <a:xfrm>
                <a:off x="2593938" y="2719465"/>
                <a:ext cx="90153" cy="510866"/>
              </a:xfrm>
              <a:custGeom>
                <a:avLst/>
                <a:gdLst>
                  <a:gd name="connsiteX0" fmla="*/ 0 w 57150"/>
                  <a:gd name="connsiteY0" fmla="*/ 0 h 323850"/>
                  <a:gd name="connsiteX1" fmla="*/ 57150 w 57150"/>
                  <a:gd name="connsiteY1" fmla="*/ 0 h 323850"/>
                  <a:gd name="connsiteX2" fmla="*/ 57150 w 57150"/>
                  <a:gd name="connsiteY2" fmla="*/ 323850 h 323850"/>
                  <a:gd name="connsiteX3" fmla="*/ 0 w 57150"/>
                  <a:gd name="connsiteY3" fmla="*/ 323850 h 323850"/>
                </a:gdLst>
                <a:ahLst/>
                <a:cxnLst>
                  <a:cxn ang="0">
                    <a:pos x="connsiteX0" y="connsiteY0"/>
                  </a:cxn>
                  <a:cxn ang="0">
                    <a:pos x="connsiteX1" y="connsiteY1"/>
                  </a:cxn>
                  <a:cxn ang="0">
                    <a:pos x="connsiteX2" y="connsiteY2"/>
                  </a:cxn>
                  <a:cxn ang="0">
                    <a:pos x="connsiteX3" y="connsiteY3"/>
                  </a:cxn>
                </a:cxnLst>
                <a:rect l="l" t="t" r="r" b="b"/>
                <a:pathLst>
                  <a:path w="57150" h="323850">
                    <a:moveTo>
                      <a:pt x="0" y="0"/>
                    </a:moveTo>
                    <a:lnTo>
                      <a:pt x="57150" y="0"/>
                    </a:lnTo>
                    <a:lnTo>
                      <a:pt x="57150" y="323850"/>
                    </a:lnTo>
                    <a:lnTo>
                      <a:pt x="0" y="323850"/>
                    </a:lnTo>
                    <a:close/>
                  </a:path>
                </a:pathLst>
              </a:custGeom>
              <a:solidFill>
                <a:schemeClr val="tx1"/>
              </a:solidFill>
              <a:ln w="4763" cap="flat">
                <a:noFill/>
                <a:prstDash val="solid"/>
                <a:miter/>
              </a:ln>
            </p:spPr>
            <p:txBody>
              <a:bodyPr rtlCol="0" anchor="ctr"/>
              <a:lstStyle/>
              <a:p>
                <a:pPr defTabSz="914554"/>
                <a:endParaRPr lang="en-US" sz="1765">
                  <a:solidFill>
                    <a:srgbClr val="000000"/>
                  </a:solidFill>
                  <a:latin typeface="Segoe UI"/>
                </a:endParaRPr>
              </a:p>
            </p:txBody>
          </p:sp>
        </p:grpSp>
        <p:grpSp>
          <p:nvGrpSpPr>
            <p:cNvPr id="72" name="Group 71">
              <a:extLst>
                <a:ext uri="{FF2B5EF4-FFF2-40B4-BE49-F238E27FC236}">
                  <a16:creationId xmlns:a16="http://schemas.microsoft.com/office/drawing/2014/main" id="{2C4D2965-4407-426B-AF0D-65E088210930}"/>
                </a:ext>
              </a:extLst>
            </p:cNvPr>
            <p:cNvGrpSpPr/>
            <p:nvPr/>
          </p:nvGrpSpPr>
          <p:grpSpPr>
            <a:xfrm>
              <a:off x="1330019" y="2293313"/>
              <a:ext cx="486281" cy="486281"/>
              <a:chOff x="2261911" y="1584160"/>
              <a:chExt cx="674525" cy="674525"/>
            </a:xfrm>
          </p:grpSpPr>
          <p:grpSp>
            <p:nvGrpSpPr>
              <p:cNvPr id="26" name="Graphic 4">
                <a:extLst>
                  <a:ext uri="{FF2B5EF4-FFF2-40B4-BE49-F238E27FC236}">
                    <a16:creationId xmlns:a16="http://schemas.microsoft.com/office/drawing/2014/main" id="{73FC1109-95EC-46AF-884F-CB51F6CD1333}"/>
                  </a:ext>
                </a:extLst>
              </p:cNvPr>
              <p:cNvGrpSpPr/>
              <p:nvPr/>
            </p:nvGrpSpPr>
            <p:grpSpPr>
              <a:xfrm>
                <a:off x="2261911" y="1584160"/>
                <a:ext cx="674525" cy="674525"/>
                <a:chOff x="2261911" y="1584160"/>
                <a:chExt cx="674525" cy="674525"/>
              </a:xfrm>
            </p:grpSpPr>
            <p:sp>
              <p:nvSpPr>
                <p:cNvPr id="27" name="Freeform: Shape 26">
                  <a:extLst>
                    <a:ext uri="{FF2B5EF4-FFF2-40B4-BE49-F238E27FC236}">
                      <a16:creationId xmlns:a16="http://schemas.microsoft.com/office/drawing/2014/main" id="{10BC40BF-AA1F-40F4-8347-C4C3CAA6C44D}"/>
                    </a:ext>
                  </a:extLst>
                </p:cNvPr>
                <p:cNvSpPr/>
                <p:nvPr/>
              </p:nvSpPr>
              <p:spPr>
                <a:xfrm>
                  <a:off x="2308337" y="1584160"/>
                  <a:ext cx="291521" cy="200460"/>
                </a:xfrm>
                <a:custGeom>
                  <a:avLst/>
                  <a:gdLst>
                    <a:gd name="connsiteX0" fmla="*/ 291521 w 291521"/>
                    <a:gd name="connsiteY0" fmla="*/ 63500 h 200460"/>
                    <a:gd name="connsiteX1" fmla="*/ 291521 w 291521"/>
                    <a:gd name="connsiteY1" fmla="*/ 0 h 200460"/>
                    <a:gd name="connsiteX2" fmla="*/ 0 w 291521"/>
                    <a:gd name="connsiteY2" fmla="*/ 168631 h 200460"/>
                    <a:gd name="connsiteX3" fmla="*/ 55016 w 291521"/>
                    <a:gd name="connsiteY3" fmla="*/ 200460 h 200460"/>
                    <a:gd name="connsiteX4" fmla="*/ 291521 w 291521"/>
                    <a:gd name="connsiteY4" fmla="*/ 63500 h 20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460">
                      <a:moveTo>
                        <a:pt x="291521" y="63500"/>
                      </a:moveTo>
                      <a:lnTo>
                        <a:pt x="291521" y="0"/>
                      </a:lnTo>
                      <a:cubicBezTo>
                        <a:pt x="167683" y="0"/>
                        <a:pt x="61919" y="61182"/>
                        <a:pt x="0" y="168631"/>
                      </a:cubicBezTo>
                      <a:lnTo>
                        <a:pt x="55016" y="200460"/>
                      </a:lnTo>
                      <a:cubicBezTo>
                        <a:pt x="102075" y="118622"/>
                        <a:pt x="190343" y="63500"/>
                        <a:pt x="291521" y="63500"/>
                      </a:cubicBezTo>
                      <a:close/>
                    </a:path>
                  </a:pathLst>
                </a:custGeom>
                <a:solidFill>
                  <a:srgbClr val="54C8E8"/>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28" name="Freeform: Shape 27">
                  <a:extLst>
                    <a:ext uri="{FF2B5EF4-FFF2-40B4-BE49-F238E27FC236}">
                      <a16:creationId xmlns:a16="http://schemas.microsoft.com/office/drawing/2014/main" id="{6077D94D-FDA9-4350-BAD8-C04620FE63CD}"/>
                    </a:ext>
                  </a:extLst>
                </p:cNvPr>
                <p:cNvSpPr/>
                <p:nvPr/>
              </p:nvSpPr>
              <p:spPr>
                <a:xfrm>
                  <a:off x="2261897" y="1752791"/>
                  <a:ext cx="102351" cy="337262"/>
                </a:xfrm>
                <a:custGeom>
                  <a:avLst/>
                  <a:gdLst>
                    <a:gd name="connsiteX0" fmla="*/ 65252 w 102351"/>
                    <a:gd name="connsiteY0" fmla="*/ 167577 h 337262"/>
                    <a:gd name="connsiteX1" fmla="*/ 101455 w 102351"/>
                    <a:gd name="connsiteY1" fmla="*/ 31829 h 337262"/>
                    <a:gd name="connsiteX2" fmla="*/ 46439 w 102351"/>
                    <a:gd name="connsiteY2" fmla="*/ 0 h 337262"/>
                    <a:gd name="connsiteX3" fmla="*/ 46439 w 102351"/>
                    <a:gd name="connsiteY3" fmla="*/ 337263 h 337262"/>
                    <a:gd name="connsiteX4" fmla="*/ 102351 w 102351"/>
                    <a:gd name="connsiteY4" fmla="*/ 304906 h 337262"/>
                    <a:gd name="connsiteX5" fmla="*/ 65252 w 102351"/>
                    <a:gd name="connsiteY5" fmla="*/ 167577 h 3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51" h="337262">
                      <a:moveTo>
                        <a:pt x="65252" y="167577"/>
                      </a:moveTo>
                      <a:cubicBezTo>
                        <a:pt x="65252" y="118147"/>
                        <a:pt x="78479" y="71826"/>
                        <a:pt x="101455" y="31829"/>
                      </a:cubicBezTo>
                      <a:lnTo>
                        <a:pt x="46439" y="0"/>
                      </a:lnTo>
                      <a:cubicBezTo>
                        <a:pt x="-15480" y="107450"/>
                        <a:pt x="-15480" y="229813"/>
                        <a:pt x="46439" y="337263"/>
                      </a:cubicBezTo>
                      <a:lnTo>
                        <a:pt x="102351" y="304906"/>
                      </a:lnTo>
                      <a:cubicBezTo>
                        <a:pt x="78796" y="264540"/>
                        <a:pt x="65252" y="217640"/>
                        <a:pt x="65252" y="167577"/>
                      </a:cubicBezTo>
                      <a:close/>
                    </a:path>
                  </a:pathLst>
                </a:custGeom>
                <a:solidFill>
                  <a:schemeClr val="tx1"/>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29" name="Freeform: Shape 28">
                  <a:extLst>
                    <a:ext uri="{FF2B5EF4-FFF2-40B4-BE49-F238E27FC236}">
                      <a16:creationId xmlns:a16="http://schemas.microsoft.com/office/drawing/2014/main" id="{C0DE1BBF-564C-419B-B76D-5C776E37A9AA}"/>
                    </a:ext>
                  </a:extLst>
                </p:cNvPr>
                <p:cNvSpPr/>
                <p:nvPr/>
              </p:nvSpPr>
              <p:spPr>
                <a:xfrm>
                  <a:off x="2308337" y="2057697"/>
                  <a:ext cx="291521" cy="200987"/>
                </a:xfrm>
                <a:custGeom>
                  <a:avLst/>
                  <a:gdLst>
                    <a:gd name="connsiteX0" fmla="*/ 55964 w 291521"/>
                    <a:gd name="connsiteY0" fmla="*/ 0 h 200987"/>
                    <a:gd name="connsiteX1" fmla="*/ 0 w 291521"/>
                    <a:gd name="connsiteY1" fmla="*/ 32356 h 200987"/>
                    <a:gd name="connsiteX2" fmla="*/ 291521 w 291521"/>
                    <a:gd name="connsiteY2" fmla="*/ 200987 h 200987"/>
                    <a:gd name="connsiteX3" fmla="*/ 291521 w 291521"/>
                    <a:gd name="connsiteY3" fmla="*/ 135379 h 200987"/>
                    <a:gd name="connsiteX4" fmla="*/ 55964 w 291521"/>
                    <a:gd name="connsiteY4" fmla="*/ 0 h 200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21" h="200987">
                      <a:moveTo>
                        <a:pt x="55964" y="0"/>
                      </a:moveTo>
                      <a:lnTo>
                        <a:pt x="0" y="32356"/>
                      </a:lnTo>
                      <a:cubicBezTo>
                        <a:pt x="61919" y="139806"/>
                        <a:pt x="167683" y="200987"/>
                        <a:pt x="291521" y="200987"/>
                      </a:cubicBezTo>
                      <a:lnTo>
                        <a:pt x="291521" y="135379"/>
                      </a:lnTo>
                      <a:cubicBezTo>
                        <a:pt x="190975" y="135379"/>
                        <a:pt x="103234" y="80943"/>
                        <a:pt x="55964" y="0"/>
                      </a:cubicBezTo>
                      <a:close/>
                    </a:path>
                  </a:pathLst>
                </a:custGeom>
                <a:solidFill>
                  <a:schemeClr val="tx2"/>
                </a:solidFill>
                <a:ln w="5209" cap="flat">
                  <a:noFill/>
                  <a:prstDash val="solid"/>
                  <a:miter/>
                </a:ln>
              </p:spPr>
              <p:txBody>
                <a:bodyPr rtlCol="0" anchor="ctr"/>
                <a:lstStyle/>
                <a:p>
                  <a:pPr defTabSz="914554"/>
                  <a:endParaRPr lang="en-US" sz="1765">
                    <a:solidFill>
                      <a:srgbClr val="000000"/>
                    </a:solidFill>
                    <a:latin typeface="Segoe UI"/>
                  </a:endParaRPr>
                </a:p>
              </p:txBody>
            </p:sp>
            <p:sp>
              <p:nvSpPr>
                <p:cNvPr id="30" name="Freeform: Shape 29">
                  <a:extLst>
                    <a:ext uri="{FF2B5EF4-FFF2-40B4-BE49-F238E27FC236}">
                      <a16:creationId xmlns:a16="http://schemas.microsoft.com/office/drawing/2014/main" id="{C2DB685D-0F76-4483-8345-E32B737E2876}"/>
                    </a:ext>
                  </a:extLst>
                </p:cNvPr>
                <p:cNvSpPr/>
                <p:nvPr/>
              </p:nvSpPr>
              <p:spPr>
                <a:xfrm>
                  <a:off x="2599858" y="1584160"/>
                  <a:ext cx="336577" cy="674525"/>
                </a:xfrm>
                <a:custGeom>
                  <a:avLst/>
                  <a:gdLst>
                    <a:gd name="connsiteX0" fmla="*/ 0 w 336577"/>
                    <a:gd name="connsiteY0" fmla="*/ 0 h 674525"/>
                    <a:gd name="connsiteX1" fmla="*/ 0 w 336577"/>
                    <a:gd name="connsiteY1" fmla="*/ 63500 h 674525"/>
                    <a:gd name="connsiteX2" fmla="*/ 272708 w 336577"/>
                    <a:gd name="connsiteY2" fmla="*/ 336209 h 674525"/>
                    <a:gd name="connsiteX3" fmla="*/ 0 w 336577"/>
                    <a:gd name="connsiteY3" fmla="*/ 608917 h 674525"/>
                    <a:gd name="connsiteX4" fmla="*/ 0 w 336577"/>
                    <a:gd name="connsiteY4" fmla="*/ 674525 h 674525"/>
                    <a:gd name="connsiteX5" fmla="*/ 336577 w 336577"/>
                    <a:gd name="connsiteY5" fmla="*/ 337263 h 674525"/>
                    <a:gd name="connsiteX6" fmla="*/ 0 w 336577"/>
                    <a:gd name="connsiteY6" fmla="*/ 0 h 6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577" h="674525">
                      <a:moveTo>
                        <a:pt x="0" y="0"/>
                      </a:moveTo>
                      <a:lnTo>
                        <a:pt x="0" y="63500"/>
                      </a:lnTo>
                      <a:cubicBezTo>
                        <a:pt x="150609" y="63500"/>
                        <a:pt x="272708" y="185600"/>
                        <a:pt x="272708" y="336209"/>
                      </a:cubicBezTo>
                      <a:cubicBezTo>
                        <a:pt x="272708" y="486817"/>
                        <a:pt x="150609" y="608917"/>
                        <a:pt x="0" y="608917"/>
                      </a:cubicBezTo>
                      <a:lnTo>
                        <a:pt x="0" y="674525"/>
                      </a:lnTo>
                      <a:cubicBezTo>
                        <a:pt x="185863" y="674525"/>
                        <a:pt x="336577" y="523547"/>
                        <a:pt x="336577" y="337263"/>
                      </a:cubicBezTo>
                      <a:cubicBezTo>
                        <a:pt x="336577" y="150978"/>
                        <a:pt x="185863" y="0"/>
                        <a:pt x="0" y="0"/>
                      </a:cubicBezTo>
                      <a:close/>
                    </a:path>
                  </a:pathLst>
                </a:custGeom>
                <a:solidFill>
                  <a:schemeClr val="tx2"/>
                </a:solidFill>
                <a:ln w="5209" cap="flat">
                  <a:noFill/>
                  <a:prstDash val="solid"/>
                  <a:miter/>
                </a:ln>
              </p:spPr>
              <p:txBody>
                <a:bodyPr rtlCol="0" anchor="ctr"/>
                <a:lstStyle/>
                <a:p>
                  <a:pPr defTabSz="914554"/>
                  <a:endParaRPr lang="en-US" sz="1765">
                    <a:solidFill>
                      <a:srgbClr val="000000"/>
                    </a:solidFill>
                    <a:latin typeface="Segoe UI"/>
                  </a:endParaRPr>
                </a:p>
              </p:txBody>
            </p:sp>
          </p:grpSp>
          <p:sp>
            <p:nvSpPr>
              <p:cNvPr id="71" name="Freeform: Shape 70">
                <a:extLst>
                  <a:ext uri="{FF2B5EF4-FFF2-40B4-BE49-F238E27FC236}">
                    <a16:creationId xmlns:a16="http://schemas.microsoft.com/office/drawing/2014/main" id="{36E30560-4321-43BB-9BEF-48D35CB37566}"/>
                  </a:ext>
                </a:extLst>
              </p:cNvPr>
              <p:cNvSpPr/>
              <p:nvPr/>
            </p:nvSpPr>
            <p:spPr>
              <a:xfrm>
                <a:off x="2510313" y="1748064"/>
                <a:ext cx="177720" cy="346717"/>
              </a:xfrm>
              <a:custGeom>
                <a:avLst/>
                <a:gdLst>
                  <a:gd name="connsiteX0" fmla="*/ 151352 w 151352"/>
                  <a:gd name="connsiteY0" fmla="*/ 196167 h 295275"/>
                  <a:gd name="connsiteX1" fmla="*/ 134874 w 151352"/>
                  <a:gd name="connsiteY1" fmla="*/ 238268 h 295275"/>
                  <a:gd name="connsiteX2" fmla="*/ 86868 w 151352"/>
                  <a:gd name="connsiteY2" fmla="*/ 257794 h 295275"/>
                  <a:gd name="connsiteX3" fmla="*/ 86868 w 151352"/>
                  <a:gd name="connsiteY3" fmla="*/ 295275 h 295275"/>
                  <a:gd name="connsiteX4" fmla="*/ 63865 w 151352"/>
                  <a:gd name="connsiteY4" fmla="*/ 295275 h 295275"/>
                  <a:gd name="connsiteX5" fmla="*/ 63865 w 151352"/>
                  <a:gd name="connsiteY5" fmla="*/ 258747 h 295275"/>
                  <a:gd name="connsiteX6" fmla="*/ 4286 w 151352"/>
                  <a:gd name="connsiteY6" fmla="*/ 244221 h 295275"/>
                  <a:gd name="connsiteX7" fmla="*/ 4286 w 151352"/>
                  <a:gd name="connsiteY7" fmla="*/ 200549 h 295275"/>
                  <a:gd name="connsiteX8" fmla="*/ 31480 w 151352"/>
                  <a:gd name="connsiteY8" fmla="*/ 214027 h 295275"/>
                  <a:gd name="connsiteX9" fmla="*/ 63865 w 151352"/>
                  <a:gd name="connsiteY9" fmla="*/ 221504 h 295275"/>
                  <a:gd name="connsiteX10" fmla="*/ 63865 w 151352"/>
                  <a:gd name="connsiteY10" fmla="*/ 164116 h 295275"/>
                  <a:gd name="connsiteX11" fmla="*/ 14526 w 151352"/>
                  <a:gd name="connsiteY11" fmla="*/ 135827 h 295275"/>
                  <a:gd name="connsiteX12" fmla="*/ 0 w 151352"/>
                  <a:gd name="connsiteY12" fmla="*/ 95393 h 295275"/>
                  <a:gd name="connsiteX13" fmla="*/ 17812 w 151352"/>
                  <a:gd name="connsiteY13" fmla="*/ 53054 h 295275"/>
                  <a:gd name="connsiteX14" fmla="*/ 63865 w 151352"/>
                  <a:gd name="connsiteY14" fmla="*/ 32957 h 295275"/>
                  <a:gd name="connsiteX15" fmla="*/ 63865 w 151352"/>
                  <a:gd name="connsiteY15" fmla="*/ 0 h 295275"/>
                  <a:gd name="connsiteX16" fmla="*/ 86868 w 151352"/>
                  <a:gd name="connsiteY16" fmla="*/ 0 h 295275"/>
                  <a:gd name="connsiteX17" fmla="*/ 86868 w 151352"/>
                  <a:gd name="connsiteY17" fmla="*/ 32337 h 295275"/>
                  <a:gd name="connsiteX18" fmla="*/ 136541 w 151352"/>
                  <a:gd name="connsiteY18" fmla="*/ 43053 h 295275"/>
                  <a:gd name="connsiteX19" fmla="*/ 136541 w 151352"/>
                  <a:gd name="connsiteY19" fmla="*/ 85630 h 295275"/>
                  <a:gd name="connsiteX20" fmla="*/ 86868 w 151352"/>
                  <a:gd name="connsiteY20" fmla="*/ 69247 h 295275"/>
                  <a:gd name="connsiteX21" fmla="*/ 86868 w 151352"/>
                  <a:gd name="connsiteY21" fmla="*/ 129016 h 295275"/>
                  <a:gd name="connsiteX22" fmla="*/ 136541 w 151352"/>
                  <a:gd name="connsiteY22" fmla="*/ 157401 h 295275"/>
                  <a:gd name="connsiteX23" fmla="*/ 151352 w 151352"/>
                  <a:gd name="connsiteY23" fmla="*/ 196167 h 295275"/>
                  <a:gd name="connsiteX24" fmla="*/ 63865 w 151352"/>
                  <a:gd name="connsiteY24" fmla="*/ 119825 h 295275"/>
                  <a:gd name="connsiteX25" fmla="*/ 63865 w 151352"/>
                  <a:gd name="connsiteY25" fmla="*/ 69866 h 295275"/>
                  <a:gd name="connsiteX26" fmla="*/ 41958 w 151352"/>
                  <a:gd name="connsiteY26" fmla="*/ 92726 h 295275"/>
                  <a:gd name="connsiteX27" fmla="*/ 63865 w 151352"/>
                  <a:gd name="connsiteY27" fmla="*/ 119825 h 295275"/>
                  <a:gd name="connsiteX28" fmla="*/ 109442 w 151352"/>
                  <a:gd name="connsiteY28" fmla="*/ 198358 h 295275"/>
                  <a:gd name="connsiteX29" fmla="*/ 86916 w 151352"/>
                  <a:gd name="connsiteY29" fmla="*/ 173117 h 295275"/>
                  <a:gd name="connsiteX30" fmla="*/ 86916 w 151352"/>
                  <a:gd name="connsiteY30" fmla="*/ 220885 h 295275"/>
                  <a:gd name="connsiteX31" fmla="*/ 109442 w 151352"/>
                  <a:gd name="connsiteY31" fmla="*/ 19835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352" h="295275">
                    <a:moveTo>
                      <a:pt x="151352" y="196167"/>
                    </a:moveTo>
                    <a:cubicBezTo>
                      <a:pt x="151352" y="213598"/>
                      <a:pt x="145875" y="227648"/>
                      <a:pt x="134874" y="238268"/>
                    </a:cubicBezTo>
                    <a:cubicBezTo>
                      <a:pt x="123873" y="248888"/>
                      <a:pt x="107871" y="255413"/>
                      <a:pt x="86868" y="257794"/>
                    </a:cubicBezTo>
                    <a:lnTo>
                      <a:pt x="86868" y="295275"/>
                    </a:lnTo>
                    <a:lnTo>
                      <a:pt x="63865" y="295275"/>
                    </a:lnTo>
                    <a:lnTo>
                      <a:pt x="63865" y="258747"/>
                    </a:lnTo>
                    <a:cubicBezTo>
                      <a:pt x="42196" y="258556"/>
                      <a:pt x="22336" y="253698"/>
                      <a:pt x="4286" y="244221"/>
                    </a:cubicBezTo>
                    <a:lnTo>
                      <a:pt x="4286" y="200549"/>
                    </a:lnTo>
                    <a:cubicBezTo>
                      <a:pt x="9954" y="205169"/>
                      <a:pt x="19050" y="209693"/>
                      <a:pt x="31480" y="214027"/>
                    </a:cubicBezTo>
                    <a:cubicBezTo>
                      <a:pt x="43958" y="218408"/>
                      <a:pt x="54721" y="220885"/>
                      <a:pt x="63865" y="221504"/>
                    </a:cubicBezTo>
                    <a:lnTo>
                      <a:pt x="63865" y="164116"/>
                    </a:lnTo>
                    <a:cubicBezTo>
                      <a:pt x="40624" y="155496"/>
                      <a:pt x="24193" y="146066"/>
                      <a:pt x="14526" y="135827"/>
                    </a:cubicBezTo>
                    <a:cubicBezTo>
                      <a:pt x="4858" y="125587"/>
                      <a:pt x="0" y="112109"/>
                      <a:pt x="0" y="95393"/>
                    </a:cubicBezTo>
                    <a:cubicBezTo>
                      <a:pt x="0" y="78677"/>
                      <a:pt x="5953" y="64580"/>
                      <a:pt x="17812" y="53054"/>
                    </a:cubicBezTo>
                    <a:cubicBezTo>
                      <a:pt x="29670" y="41529"/>
                      <a:pt x="45053" y="34862"/>
                      <a:pt x="63865" y="32957"/>
                    </a:cubicBezTo>
                    <a:lnTo>
                      <a:pt x="63865" y="0"/>
                    </a:lnTo>
                    <a:lnTo>
                      <a:pt x="86868" y="0"/>
                    </a:lnTo>
                    <a:lnTo>
                      <a:pt x="86868" y="32337"/>
                    </a:lnTo>
                    <a:cubicBezTo>
                      <a:pt x="109061" y="33385"/>
                      <a:pt x="125587" y="36957"/>
                      <a:pt x="136541" y="43053"/>
                    </a:cubicBezTo>
                    <a:lnTo>
                      <a:pt x="136541" y="85630"/>
                    </a:lnTo>
                    <a:cubicBezTo>
                      <a:pt x="121920" y="76819"/>
                      <a:pt x="105394" y="71342"/>
                      <a:pt x="86868" y="69247"/>
                    </a:cubicBezTo>
                    <a:lnTo>
                      <a:pt x="86868" y="129016"/>
                    </a:lnTo>
                    <a:cubicBezTo>
                      <a:pt x="110109" y="137446"/>
                      <a:pt x="126635" y="146876"/>
                      <a:pt x="136541" y="157401"/>
                    </a:cubicBezTo>
                    <a:cubicBezTo>
                      <a:pt x="146447" y="167878"/>
                      <a:pt x="151352" y="180785"/>
                      <a:pt x="151352" y="196167"/>
                    </a:cubicBezTo>
                    <a:close/>
                    <a:moveTo>
                      <a:pt x="63865" y="119825"/>
                    </a:moveTo>
                    <a:lnTo>
                      <a:pt x="63865" y="69866"/>
                    </a:lnTo>
                    <a:cubicBezTo>
                      <a:pt x="49244" y="72485"/>
                      <a:pt x="41958" y="80105"/>
                      <a:pt x="41958" y="92726"/>
                    </a:cubicBezTo>
                    <a:cubicBezTo>
                      <a:pt x="41958" y="103775"/>
                      <a:pt x="49244" y="112776"/>
                      <a:pt x="63865" y="119825"/>
                    </a:cubicBezTo>
                    <a:close/>
                    <a:moveTo>
                      <a:pt x="109442" y="198358"/>
                    </a:moveTo>
                    <a:cubicBezTo>
                      <a:pt x="109442" y="188166"/>
                      <a:pt x="101917" y="179737"/>
                      <a:pt x="86916" y="173117"/>
                    </a:cubicBezTo>
                    <a:lnTo>
                      <a:pt x="86916" y="220885"/>
                    </a:lnTo>
                    <a:cubicBezTo>
                      <a:pt x="101917" y="218504"/>
                      <a:pt x="109442" y="210979"/>
                      <a:pt x="109442" y="198358"/>
                    </a:cubicBezTo>
                    <a:close/>
                  </a:path>
                </a:pathLst>
              </a:custGeom>
              <a:solidFill>
                <a:srgbClr val="0075C9"/>
              </a:solidFill>
              <a:ln w="4763" cap="flat">
                <a:noFill/>
                <a:prstDash val="solid"/>
                <a:miter/>
              </a:ln>
            </p:spPr>
            <p:txBody>
              <a:bodyPr rtlCol="0" anchor="ctr"/>
              <a:lstStyle/>
              <a:p>
                <a:pPr defTabSz="914554"/>
                <a:endParaRPr lang="en-US" sz="1765">
                  <a:solidFill>
                    <a:srgbClr val="000000"/>
                  </a:solidFill>
                  <a:latin typeface="Segoe UI"/>
                </a:endParaRPr>
              </a:p>
            </p:txBody>
          </p:sp>
        </p:grpSp>
      </p:grpSp>
      <p:grpSp>
        <p:nvGrpSpPr>
          <p:cNvPr id="152" name="Group 151">
            <a:extLst>
              <a:ext uri="{FF2B5EF4-FFF2-40B4-BE49-F238E27FC236}">
                <a16:creationId xmlns:a16="http://schemas.microsoft.com/office/drawing/2014/main" id="{38E15D3E-B1B4-416E-9BDD-19FEF91ED70C}"/>
              </a:ext>
              <a:ext uri="{C183D7F6-B498-43B3-948B-1728B52AA6E4}">
                <adec:decorative xmlns:adec="http://schemas.microsoft.com/office/drawing/2017/decorative" xmlns="" val="1"/>
              </a:ext>
            </a:extLst>
          </p:cNvPr>
          <p:cNvGrpSpPr/>
          <p:nvPr/>
        </p:nvGrpSpPr>
        <p:grpSpPr>
          <a:xfrm>
            <a:off x="3012196" y="2370325"/>
            <a:ext cx="1029084" cy="229092"/>
            <a:chOff x="7023510" y="1326539"/>
            <a:chExt cx="1049585" cy="233656"/>
          </a:xfrm>
        </p:grpSpPr>
        <p:cxnSp>
          <p:nvCxnSpPr>
            <p:cNvPr id="153" name="Straight Connector 152">
              <a:extLst>
                <a:ext uri="{FF2B5EF4-FFF2-40B4-BE49-F238E27FC236}">
                  <a16:creationId xmlns:a16="http://schemas.microsoft.com/office/drawing/2014/main" id="{78F99001-E454-4035-BE8E-17B3F70D12C7}"/>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Rectangle 34">
              <a:extLst>
                <a:ext uri="{FF2B5EF4-FFF2-40B4-BE49-F238E27FC236}">
                  <a16:creationId xmlns:a16="http://schemas.microsoft.com/office/drawing/2014/main" id="{3F91941F-6F80-4A77-A0E3-9DD891EF000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defTabSz="914113" fontAlgn="base">
                <a:spcBef>
                  <a:spcPct val="0"/>
                </a:spcBef>
                <a:spcAft>
                  <a:spcPct val="0"/>
                </a:spcAft>
                <a:defRPr/>
              </a:pPr>
              <a:endParaRPr lang="en-US" sz="1961" dirty="0">
                <a:solidFill>
                  <a:srgbClr val="FFFFFF"/>
                </a:solidFill>
                <a:latin typeface="Segoe UI"/>
                <a:ea typeface="Segoe UI" pitchFamily="34" charset="0"/>
                <a:cs typeface="Segoe UI" pitchFamily="34" charset="0"/>
              </a:endParaRPr>
            </a:p>
          </p:txBody>
        </p:sp>
      </p:grpSp>
      <p:grpSp>
        <p:nvGrpSpPr>
          <p:cNvPr id="184" name="Group 183" descr="create roles with appropriate permissions">
            <a:extLst>
              <a:ext uri="{FF2B5EF4-FFF2-40B4-BE49-F238E27FC236}">
                <a16:creationId xmlns:a16="http://schemas.microsoft.com/office/drawing/2014/main" id="{C87ADE19-7668-4F13-BD9D-5DBCA82FFF3B}"/>
              </a:ext>
            </a:extLst>
          </p:cNvPr>
          <p:cNvGrpSpPr/>
          <p:nvPr/>
        </p:nvGrpSpPr>
        <p:grpSpPr>
          <a:xfrm>
            <a:off x="4016337" y="2106557"/>
            <a:ext cx="2320526" cy="1656941"/>
            <a:chOff x="4096350" y="2148474"/>
            <a:chExt cx="2366755" cy="1689950"/>
          </a:xfrm>
        </p:grpSpPr>
        <p:sp>
          <p:nvSpPr>
            <p:cNvPr id="85" name="TextBox 84">
              <a:extLst>
                <a:ext uri="{FF2B5EF4-FFF2-40B4-BE49-F238E27FC236}">
                  <a16:creationId xmlns:a16="http://schemas.microsoft.com/office/drawing/2014/main" id="{B2598387-8AB1-4575-8E96-2A874A330BAF}"/>
                </a:ext>
              </a:extLst>
            </p:cNvPr>
            <p:cNvSpPr txBox="1"/>
            <p:nvPr/>
          </p:nvSpPr>
          <p:spPr>
            <a:xfrm>
              <a:off x="4096350" y="3081294"/>
              <a:ext cx="2366755" cy="757130"/>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0000"/>
                  </a:solidFill>
                  <a:latin typeface="Segoe UI "/>
                  <a:cs typeface="Segoe UI" panose="020B0502040204020203" pitchFamily="34" charset="0"/>
                </a:rPr>
                <a:t>Create roles with appropriate permissions.</a:t>
              </a:r>
            </a:p>
          </p:txBody>
        </p:sp>
        <p:grpSp>
          <p:nvGrpSpPr>
            <p:cNvPr id="162" name="Group 161">
              <a:extLst>
                <a:ext uri="{FF2B5EF4-FFF2-40B4-BE49-F238E27FC236}">
                  <a16:creationId xmlns:a16="http://schemas.microsoft.com/office/drawing/2014/main" id="{592AF096-0775-409E-9DC0-A8253C71AC50}"/>
                </a:ext>
              </a:extLst>
            </p:cNvPr>
            <p:cNvGrpSpPr/>
            <p:nvPr/>
          </p:nvGrpSpPr>
          <p:grpSpPr>
            <a:xfrm>
              <a:off x="4706597" y="2148474"/>
              <a:ext cx="691674" cy="797339"/>
              <a:chOff x="5056281" y="2403475"/>
              <a:chExt cx="691674" cy="797339"/>
            </a:xfrm>
          </p:grpSpPr>
          <p:grpSp>
            <p:nvGrpSpPr>
              <p:cNvPr id="157" name="Group 156">
                <a:extLst>
                  <a:ext uri="{FF2B5EF4-FFF2-40B4-BE49-F238E27FC236}">
                    <a16:creationId xmlns:a16="http://schemas.microsoft.com/office/drawing/2014/main" id="{885C4450-AFE4-4BAD-9F71-442DACF73805}"/>
                  </a:ext>
                </a:extLst>
              </p:cNvPr>
              <p:cNvGrpSpPr/>
              <p:nvPr/>
            </p:nvGrpSpPr>
            <p:grpSpPr>
              <a:xfrm>
                <a:off x="5056281" y="2403475"/>
                <a:ext cx="566026" cy="613195"/>
                <a:chOff x="4386313" y="3827187"/>
                <a:chExt cx="457200" cy="495300"/>
              </a:xfrm>
            </p:grpSpPr>
            <p:sp>
              <p:nvSpPr>
                <p:cNvPr id="155" name="Freeform: Shape 154">
                  <a:extLst>
                    <a:ext uri="{FF2B5EF4-FFF2-40B4-BE49-F238E27FC236}">
                      <a16:creationId xmlns:a16="http://schemas.microsoft.com/office/drawing/2014/main" id="{0909D01B-9A98-4245-BE23-705D507D2F2B}"/>
                    </a:ext>
                  </a:extLst>
                </p:cNvPr>
                <p:cNvSpPr/>
                <p:nvPr/>
              </p:nvSpPr>
              <p:spPr>
                <a:xfrm>
                  <a:off x="4500613" y="382718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6" name="Freeform: Shape 155">
                  <a:extLst>
                    <a:ext uri="{FF2B5EF4-FFF2-40B4-BE49-F238E27FC236}">
                      <a16:creationId xmlns:a16="http://schemas.microsoft.com/office/drawing/2014/main" id="{61DF88EC-5BD1-4B09-9D83-717521D0BC28}"/>
                    </a:ext>
                  </a:extLst>
                </p:cNvPr>
                <p:cNvSpPr/>
                <p:nvPr/>
              </p:nvSpPr>
              <p:spPr>
                <a:xfrm>
                  <a:off x="4386313" y="4093887"/>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chemeClr val="tx2"/>
                </a:solid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61" name="Group 160">
                <a:extLst>
                  <a:ext uri="{FF2B5EF4-FFF2-40B4-BE49-F238E27FC236}">
                    <a16:creationId xmlns:a16="http://schemas.microsoft.com/office/drawing/2014/main" id="{F9E4070C-3EA5-4222-837E-169608D1FACB}"/>
                  </a:ext>
                </a:extLst>
              </p:cNvPr>
              <p:cNvGrpSpPr/>
              <p:nvPr/>
            </p:nvGrpSpPr>
            <p:grpSpPr>
              <a:xfrm>
                <a:off x="5333109" y="2785968"/>
                <a:ext cx="414846" cy="414846"/>
                <a:chOff x="6354763" y="2063224"/>
                <a:chExt cx="652582" cy="652582"/>
              </a:xfrm>
            </p:grpSpPr>
            <p:sp>
              <p:nvSpPr>
                <p:cNvPr id="160" name="Oval 159">
                  <a:extLst>
                    <a:ext uri="{FF2B5EF4-FFF2-40B4-BE49-F238E27FC236}">
                      <a16:creationId xmlns:a16="http://schemas.microsoft.com/office/drawing/2014/main" id="{0E2F8540-8CF5-41A7-A3D4-7D301714A572}"/>
                    </a:ext>
                  </a:extLst>
                </p:cNvPr>
                <p:cNvSpPr/>
                <p:nvPr/>
              </p:nvSpPr>
              <p:spPr bwMode="auto">
                <a:xfrm>
                  <a:off x="6354763" y="2063224"/>
                  <a:ext cx="652582" cy="652582"/>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9" name="Graphic 158">
                  <a:extLst>
                    <a:ext uri="{FF2B5EF4-FFF2-40B4-BE49-F238E27FC236}">
                      <a16:creationId xmlns:a16="http://schemas.microsoft.com/office/drawing/2014/main" id="{4F9EDAC5-57D9-4CC6-A3A0-20DBF096460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550492" y="2158813"/>
                  <a:ext cx="261125" cy="461405"/>
                </a:xfrm>
                <a:prstGeom prst="rect">
                  <a:avLst/>
                </a:prstGeom>
              </p:spPr>
            </p:pic>
          </p:grpSp>
        </p:grpSp>
      </p:grpSp>
      <p:grpSp>
        <p:nvGrpSpPr>
          <p:cNvPr id="164" name="Group 163">
            <a:extLst>
              <a:ext uri="{FF2B5EF4-FFF2-40B4-BE49-F238E27FC236}">
                <a16:creationId xmlns:a16="http://schemas.microsoft.com/office/drawing/2014/main" id="{D671D93C-32A2-4C0A-8B38-BE425958618F}"/>
              </a:ext>
              <a:ext uri="{C183D7F6-B498-43B3-948B-1728B52AA6E4}">
                <adec:decorative xmlns:adec="http://schemas.microsoft.com/office/drawing/2017/decorative" xmlns="" val="1"/>
              </a:ext>
            </a:extLst>
          </p:cNvPr>
          <p:cNvGrpSpPr/>
          <p:nvPr/>
        </p:nvGrpSpPr>
        <p:grpSpPr>
          <a:xfrm>
            <a:off x="5796671" y="2370325"/>
            <a:ext cx="1029084" cy="229092"/>
            <a:chOff x="7023510" y="1326539"/>
            <a:chExt cx="1049585" cy="233656"/>
          </a:xfrm>
        </p:grpSpPr>
        <p:cxnSp>
          <p:nvCxnSpPr>
            <p:cNvPr id="165" name="Straight Connector 164">
              <a:extLst>
                <a:ext uri="{FF2B5EF4-FFF2-40B4-BE49-F238E27FC236}">
                  <a16:creationId xmlns:a16="http://schemas.microsoft.com/office/drawing/2014/main" id="{F42DA4F0-E31B-4A9C-A5E5-9601D736E4C1}"/>
                </a:ext>
              </a:extLst>
            </p:cNvPr>
            <p:cNvCxnSpPr>
              <a:cxnSpLocks/>
            </p:cNvCxnSpPr>
            <p:nvPr/>
          </p:nvCxnSpPr>
          <p:spPr>
            <a:xfrm>
              <a:off x="7023510" y="1440010"/>
              <a:ext cx="10495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34CDFC0D-4200-4E90-9C9E-8FE88964491D}"/>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defTabSz="914113" fontAlgn="base">
                <a:spcBef>
                  <a:spcPct val="0"/>
                </a:spcBef>
                <a:spcAft>
                  <a:spcPct val="0"/>
                </a:spcAft>
                <a:defRPr/>
              </a:pPr>
              <a:endParaRPr lang="en-US" sz="1961" dirty="0">
                <a:solidFill>
                  <a:srgbClr val="FFFFFF"/>
                </a:solidFill>
                <a:latin typeface="Segoe UI"/>
                <a:ea typeface="Segoe UI" pitchFamily="34" charset="0"/>
                <a:cs typeface="Segoe UI" pitchFamily="34" charset="0"/>
              </a:endParaRPr>
            </a:p>
          </p:txBody>
        </p:sp>
      </p:grpSp>
      <p:grpSp>
        <p:nvGrpSpPr>
          <p:cNvPr id="186" name="Group 185" descr="tags">
            <a:extLst>
              <a:ext uri="{FF2B5EF4-FFF2-40B4-BE49-F238E27FC236}">
                <a16:creationId xmlns:a16="http://schemas.microsoft.com/office/drawing/2014/main" id="{00235BE6-1C1D-4934-A025-E51995384F38}"/>
              </a:ext>
            </a:extLst>
          </p:cNvPr>
          <p:cNvGrpSpPr/>
          <p:nvPr/>
        </p:nvGrpSpPr>
        <p:grpSpPr>
          <a:xfrm>
            <a:off x="9187635" y="1676664"/>
            <a:ext cx="1975524" cy="2964970"/>
            <a:chOff x="9370670" y="1710016"/>
            <a:chExt cx="2014880" cy="3024038"/>
          </a:xfrm>
        </p:grpSpPr>
        <p:sp>
          <p:nvSpPr>
            <p:cNvPr id="146" name="Freeform 45">
              <a:extLst>
                <a:ext uri="{FF2B5EF4-FFF2-40B4-BE49-F238E27FC236}">
                  <a16:creationId xmlns:a16="http://schemas.microsoft.com/office/drawing/2014/main" id="{ACECD9AC-D1E5-432A-9FB6-E401174BB3F9}"/>
                </a:ext>
              </a:extLst>
            </p:cNvPr>
            <p:cNvSpPr>
              <a:spLocks noEditPoints="1"/>
            </p:cNvSpPr>
            <p:nvPr/>
          </p:nvSpPr>
          <p:spPr bwMode="auto">
            <a:xfrm>
              <a:off x="9569883" y="2563040"/>
              <a:ext cx="58466" cy="65424"/>
            </a:xfrm>
            <a:custGeom>
              <a:avLst/>
              <a:gdLst>
                <a:gd name="T0" fmla="*/ 30 w 30"/>
                <a:gd name="T1" fmla="*/ 16 h 33"/>
                <a:gd name="T2" fmla="*/ 15 w 30"/>
                <a:gd name="T3" fmla="*/ 33 h 33"/>
                <a:gd name="T4" fmla="*/ 0 w 30"/>
                <a:gd name="T5" fmla="*/ 17 h 33"/>
                <a:gd name="T6" fmla="*/ 15 w 30"/>
                <a:gd name="T7" fmla="*/ 0 h 33"/>
                <a:gd name="T8" fmla="*/ 30 w 30"/>
                <a:gd name="T9" fmla="*/ 16 h 33"/>
                <a:gd name="T10" fmla="*/ 5 w 30"/>
                <a:gd name="T11" fmla="*/ 17 h 33"/>
                <a:gd name="T12" fmla="*/ 15 w 30"/>
                <a:gd name="T13" fmla="*/ 30 h 33"/>
                <a:gd name="T14" fmla="*/ 25 w 30"/>
                <a:gd name="T15" fmla="*/ 16 h 33"/>
                <a:gd name="T16" fmla="*/ 15 w 30"/>
                <a:gd name="T17" fmla="*/ 3 h 33"/>
                <a:gd name="T18" fmla="*/ 5 w 30"/>
                <a:gd name="T1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30" y="16"/>
                  </a:moveTo>
                  <a:cubicBezTo>
                    <a:pt x="30" y="27"/>
                    <a:pt x="23" y="33"/>
                    <a:pt x="15" y="33"/>
                  </a:cubicBezTo>
                  <a:cubicBezTo>
                    <a:pt x="6" y="33"/>
                    <a:pt x="0" y="27"/>
                    <a:pt x="0" y="17"/>
                  </a:cubicBezTo>
                  <a:cubicBezTo>
                    <a:pt x="0" y="7"/>
                    <a:pt x="6" y="0"/>
                    <a:pt x="15" y="0"/>
                  </a:cubicBezTo>
                  <a:cubicBezTo>
                    <a:pt x="24" y="0"/>
                    <a:pt x="30" y="7"/>
                    <a:pt x="30" y="16"/>
                  </a:cubicBezTo>
                  <a:close/>
                  <a:moveTo>
                    <a:pt x="5" y="17"/>
                  </a:moveTo>
                  <a:cubicBezTo>
                    <a:pt x="5" y="24"/>
                    <a:pt x="8" y="30"/>
                    <a:pt x="15" y="30"/>
                  </a:cubicBezTo>
                  <a:cubicBezTo>
                    <a:pt x="21" y="30"/>
                    <a:pt x="25" y="24"/>
                    <a:pt x="25" y="16"/>
                  </a:cubicBezTo>
                  <a:cubicBezTo>
                    <a:pt x="25" y="10"/>
                    <a:pt x="22" y="3"/>
                    <a:pt x="15" y="3"/>
                  </a:cubicBezTo>
                  <a:cubicBezTo>
                    <a:pt x="8" y="3"/>
                    <a:pt x="5" y="10"/>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pic>
          <p:nvPicPr>
            <p:cNvPr id="88" name="Picture 87">
              <a:extLst>
                <a:ext uri="{FF2B5EF4-FFF2-40B4-BE49-F238E27FC236}">
                  <a16:creationId xmlns:a16="http://schemas.microsoft.com/office/drawing/2014/main" id="{02AFB3AE-E8B7-4BF1-8C23-3A35FE6959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9746" y="2330812"/>
              <a:ext cx="528720" cy="523381"/>
            </a:xfrm>
            <a:prstGeom prst="rect">
              <a:avLst/>
            </a:prstGeom>
          </p:spPr>
        </p:pic>
        <p:pic>
          <p:nvPicPr>
            <p:cNvPr id="89" name="Picture 88">
              <a:extLst>
                <a:ext uri="{FF2B5EF4-FFF2-40B4-BE49-F238E27FC236}">
                  <a16:creationId xmlns:a16="http://schemas.microsoft.com/office/drawing/2014/main" id="{F0B63AF9-7326-4A33-9BEF-2A0C2C0938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4299" y="3015359"/>
              <a:ext cx="528720" cy="523381"/>
            </a:xfrm>
            <a:prstGeom prst="rect">
              <a:avLst/>
            </a:prstGeom>
          </p:spPr>
        </p:pic>
        <p:pic>
          <p:nvPicPr>
            <p:cNvPr id="90" name="Picture 89">
              <a:extLst>
                <a:ext uri="{FF2B5EF4-FFF2-40B4-BE49-F238E27FC236}">
                  <a16:creationId xmlns:a16="http://schemas.microsoft.com/office/drawing/2014/main" id="{4F7AA540-0360-4CBE-B53F-F1AA1D6709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4435" y="1710016"/>
              <a:ext cx="528720" cy="523381"/>
            </a:xfrm>
            <a:prstGeom prst="rect">
              <a:avLst/>
            </a:prstGeom>
          </p:spPr>
        </p:pic>
        <p:sp>
          <p:nvSpPr>
            <p:cNvPr id="94" name="TextBox 93">
              <a:extLst>
                <a:ext uri="{FF2B5EF4-FFF2-40B4-BE49-F238E27FC236}">
                  <a16:creationId xmlns:a16="http://schemas.microsoft.com/office/drawing/2014/main" id="{FB5A375C-3048-41E4-B2FC-706D5E02DCA6}"/>
                </a:ext>
              </a:extLst>
            </p:cNvPr>
            <p:cNvSpPr txBox="1"/>
            <p:nvPr/>
          </p:nvSpPr>
          <p:spPr>
            <a:xfrm>
              <a:off x="9462751" y="3718391"/>
              <a:ext cx="1922799" cy="1015663"/>
            </a:xfrm>
            <a:prstGeom prst="rect">
              <a:avLst/>
            </a:prstGeom>
            <a:noFill/>
          </p:spPr>
          <p:txBody>
            <a:bodyPr wrap="square" lIns="179308" tIns="179308" rIns="179308" bIns="179308" rtlCol="0">
              <a:spAutoFit/>
            </a:bodyPr>
            <a:lstStyle/>
            <a:p>
              <a:pPr defTabSz="914236">
                <a:defRPr/>
              </a:pPr>
              <a:r>
                <a:rPr lang="en-US" sz="1373" kern="0" dirty="0">
                  <a:solidFill>
                    <a:srgbClr val="000000"/>
                  </a:solidFill>
                  <a:latin typeface="Segoe UI "/>
                  <a:cs typeface="Segoe UI Semibold" panose="020B0702040204020203" pitchFamily="34" charset="0"/>
                </a:rPr>
                <a:t>Resources in an RG should be tagged as needed.</a:t>
              </a:r>
            </a:p>
          </p:txBody>
        </p:sp>
        <p:grpSp>
          <p:nvGrpSpPr>
            <p:cNvPr id="176" name="Group 175">
              <a:extLst>
                <a:ext uri="{FF2B5EF4-FFF2-40B4-BE49-F238E27FC236}">
                  <a16:creationId xmlns:a16="http://schemas.microsoft.com/office/drawing/2014/main" id="{4A0DB8B0-E7F0-4BAB-B6EF-0775474D01BA}"/>
                </a:ext>
              </a:extLst>
            </p:cNvPr>
            <p:cNvGrpSpPr/>
            <p:nvPr/>
          </p:nvGrpSpPr>
          <p:grpSpPr>
            <a:xfrm>
              <a:off x="10380168" y="2403475"/>
              <a:ext cx="719137" cy="348192"/>
              <a:chOff x="6739253" y="-1100453"/>
              <a:chExt cx="1133133" cy="548640"/>
            </a:xfrm>
          </p:grpSpPr>
          <p:sp>
            <p:nvSpPr>
              <p:cNvPr id="173" name="Freeform: Shape 172">
                <a:extLst>
                  <a:ext uri="{FF2B5EF4-FFF2-40B4-BE49-F238E27FC236}">
                    <a16:creationId xmlns:a16="http://schemas.microsoft.com/office/drawing/2014/main" id="{6D8AB694-C5E7-436B-B6F6-476995B2DCA9}"/>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37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TextBox 174">
                <a:extLst>
                  <a:ext uri="{FF2B5EF4-FFF2-40B4-BE49-F238E27FC236}">
                    <a16:creationId xmlns:a16="http://schemas.microsoft.com/office/drawing/2014/main" id="{97905493-BB44-49F9-8A6E-509BC78F9892}"/>
                  </a:ext>
                </a:extLst>
              </p:cNvPr>
              <p:cNvSpPr txBox="1"/>
              <p:nvPr/>
            </p:nvSpPr>
            <p:spPr>
              <a:xfrm>
                <a:off x="6989431" y="-995410"/>
                <a:ext cx="882955" cy="403115"/>
              </a:xfrm>
              <a:prstGeom prst="rect">
                <a:avLst/>
              </a:prstGeom>
              <a:noFill/>
            </p:spPr>
            <p:txBody>
              <a:bodyPr wrap="square">
                <a:spAutoFit/>
              </a:bodyPr>
              <a:lstStyle/>
              <a:p>
                <a:pPr defTabSz="914554"/>
                <a:r>
                  <a:rPr lang="en-US" sz="1030" kern="0" dirty="0">
                    <a:solidFill>
                      <a:srgbClr val="FFFFFF"/>
                    </a:solidFill>
                    <a:latin typeface="Segoe UI "/>
                    <a:cs typeface="Segoe UI" panose="020B0502040204020203" pitchFamily="34" charset="0"/>
                  </a:rPr>
                  <a:t>TAGS</a:t>
                </a:r>
                <a:endParaRPr lang="en-US" sz="1030" dirty="0">
                  <a:solidFill>
                    <a:srgbClr val="FFFFFF"/>
                  </a:solidFill>
                  <a:latin typeface="Segoe UI"/>
                </a:endParaRPr>
              </a:p>
            </p:txBody>
          </p:sp>
        </p:grpSp>
        <p:sp>
          <p:nvSpPr>
            <p:cNvPr id="180" name="Left Bracket 179">
              <a:extLst>
                <a:ext uri="{FF2B5EF4-FFF2-40B4-BE49-F238E27FC236}">
                  <a16:creationId xmlns:a16="http://schemas.microsoft.com/office/drawing/2014/main" id="{161C3498-DAE2-44AA-A420-97E4C7AFAD36}"/>
                </a:ext>
              </a:extLst>
            </p:cNvPr>
            <p:cNvSpPr/>
            <p:nvPr/>
          </p:nvSpPr>
          <p:spPr>
            <a:xfrm>
              <a:off x="9370670" y="1946862"/>
              <a:ext cx="176492" cy="1366837"/>
            </a:xfrm>
            <a:prstGeom prst="leftBracket">
              <a:avLst>
                <a:gd name="adj" fmla="val 0"/>
              </a:avLst>
            </a:prstGeom>
            <a:ln w="381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1765">
                <a:solidFill>
                  <a:srgbClr val="000000"/>
                </a:solidFill>
                <a:latin typeface="Segoe UI"/>
              </a:endParaRPr>
            </a:p>
          </p:txBody>
        </p:sp>
      </p:grpSp>
      <p:grpSp>
        <p:nvGrpSpPr>
          <p:cNvPr id="185" name="Group 184" descr="Always tag">
            <a:extLst>
              <a:ext uri="{FF2B5EF4-FFF2-40B4-BE49-F238E27FC236}">
                <a16:creationId xmlns:a16="http://schemas.microsoft.com/office/drawing/2014/main" id="{1769692F-ADBD-409B-840F-6F852162E0FF}"/>
              </a:ext>
            </a:extLst>
          </p:cNvPr>
          <p:cNvGrpSpPr/>
          <p:nvPr/>
        </p:nvGrpSpPr>
        <p:grpSpPr>
          <a:xfrm>
            <a:off x="7065888" y="2133186"/>
            <a:ext cx="1955538" cy="2667378"/>
            <a:chOff x="7206654" y="2175633"/>
            <a:chExt cx="1994496" cy="2720517"/>
          </a:xfrm>
        </p:grpSpPr>
        <p:sp>
          <p:nvSpPr>
            <p:cNvPr id="138" name="Freeform 17">
              <a:extLst>
                <a:ext uri="{FF2B5EF4-FFF2-40B4-BE49-F238E27FC236}">
                  <a16:creationId xmlns:a16="http://schemas.microsoft.com/office/drawing/2014/main" id="{F74165A0-BE55-4AED-AFD8-B5BEB7D76945}"/>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39" name="Freeform 18">
              <a:extLst>
                <a:ext uri="{FF2B5EF4-FFF2-40B4-BE49-F238E27FC236}">
                  <a16:creationId xmlns:a16="http://schemas.microsoft.com/office/drawing/2014/main" id="{DAAC11FB-A1D4-4B78-AC1F-A42151464893}"/>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0" name="Freeform 19">
              <a:extLst>
                <a:ext uri="{FF2B5EF4-FFF2-40B4-BE49-F238E27FC236}">
                  <a16:creationId xmlns:a16="http://schemas.microsoft.com/office/drawing/2014/main" id="{BA6377FD-497B-45AB-BCF5-97303A5599B5}"/>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1" name="Freeform 20">
              <a:extLst>
                <a:ext uri="{FF2B5EF4-FFF2-40B4-BE49-F238E27FC236}">
                  <a16:creationId xmlns:a16="http://schemas.microsoft.com/office/drawing/2014/main" id="{670F160C-9D14-4F60-975A-D962981B4B62}"/>
                </a:ext>
              </a:extLst>
            </p:cNvPr>
            <p:cNvSpPr>
              <a:spLocks/>
            </p:cNvSpPr>
            <p:nvPr/>
          </p:nvSpPr>
          <p:spPr bwMode="auto">
            <a:xfrm>
              <a:off x="7644300" y="2262056"/>
              <a:ext cx="484142" cy="282838"/>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2" name="Freeform 21">
              <a:extLst>
                <a:ext uri="{FF2B5EF4-FFF2-40B4-BE49-F238E27FC236}">
                  <a16:creationId xmlns:a16="http://schemas.microsoft.com/office/drawing/2014/main" id="{C7639DA5-2F4E-46E2-9A93-EB4516C308BD}"/>
                </a:ext>
              </a:extLst>
            </p:cNvPr>
            <p:cNvSpPr>
              <a:spLocks/>
            </p:cNvSpPr>
            <p:nvPr/>
          </p:nvSpPr>
          <p:spPr bwMode="auto">
            <a:xfrm>
              <a:off x="7610965" y="2455329"/>
              <a:ext cx="249215" cy="417187"/>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3" name="Freeform 22">
              <a:extLst>
                <a:ext uri="{FF2B5EF4-FFF2-40B4-BE49-F238E27FC236}">
                  <a16:creationId xmlns:a16="http://schemas.microsoft.com/office/drawing/2014/main" id="{0965510A-821B-4FAB-91B3-FF2A530459E0}"/>
                </a:ext>
              </a:extLst>
            </p:cNvPr>
            <p:cNvSpPr>
              <a:spLocks/>
            </p:cNvSpPr>
            <p:nvPr/>
          </p:nvSpPr>
          <p:spPr bwMode="auto">
            <a:xfrm>
              <a:off x="7912562" y="2456114"/>
              <a:ext cx="249215" cy="416401"/>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4" name="Freeform 23">
              <a:extLst>
                <a:ext uri="{FF2B5EF4-FFF2-40B4-BE49-F238E27FC236}">
                  <a16:creationId xmlns:a16="http://schemas.microsoft.com/office/drawing/2014/main" id="{D2D74BCD-36BC-41E4-AB4F-647FAA9E802B}"/>
                </a:ext>
              </a:extLst>
            </p:cNvPr>
            <p:cNvSpPr>
              <a:spLocks/>
            </p:cNvSpPr>
            <p:nvPr/>
          </p:nvSpPr>
          <p:spPr bwMode="auto">
            <a:xfrm>
              <a:off x="8132411" y="2175633"/>
              <a:ext cx="228579" cy="784091"/>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145" name="Freeform 24">
              <a:extLst>
                <a:ext uri="{FF2B5EF4-FFF2-40B4-BE49-F238E27FC236}">
                  <a16:creationId xmlns:a16="http://schemas.microsoft.com/office/drawing/2014/main" id="{D68D6A73-CA53-4349-BDF0-71DBD5622BDF}"/>
                </a:ext>
              </a:extLst>
            </p:cNvPr>
            <p:cNvSpPr>
              <a:spLocks/>
            </p:cNvSpPr>
            <p:nvPr/>
          </p:nvSpPr>
          <p:spPr bwMode="auto">
            <a:xfrm>
              <a:off x="7412546" y="2175633"/>
              <a:ext cx="227785" cy="784091"/>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chemeClr val="accent2"/>
            </a:solidFill>
            <a:ln>
              <a:noFill/>
            </a:ln>
          </p:spPr>
          <p:txBody>
            <a:bodyPr vert="horz" wrap="square" lIns="91426" tIns="45712" rIns="91426" bIns="45712" numCol="1" anchor="t" anchorCtr="0" compatLnSpc="1">
              <a:prstTxWarp prst="textNoShape">
                <a:avLst/>
              </a:prstTxWarp>
            </a:bodyPr>
            <a:lstStyle/>
            <a:p>
              <a:pPr defTabSz="914236">
                <a:defRPr/>
              </a:pPr>
              <a:endParaRPr lang="en-US" sz="1765" kern="0">
                <a:solidFill>
                  <a:srgbClr val="000000"/>
                </a:solidFill>
                <a:latin typeface="Segoe UI "/>
                <a:cs typeface="Segoe UI Semibold" panose="020B0702040204020203" pitchFamily="34" charset="0"/>
              </a:endParaRPr>
            </a:p>
          </p:txBody>
        </p:sp>
        <p:sp>
          <p:nvSpPr>
            <p:cNvPr id="92" name="TextBox 91">
              <a:extLst>
                <a:ext uri="{FF2B5EF4-FFF2-40B4-BE49-F238E27FC236}">
                  <a16:creationId xmlns:a16="http://schemas.microsoft.com/office/drawing/2014/main" id="{68436A83-BA94-45B8-A95F-CDBBA0309FA0}"/>
                </a:ext>
              </a:extLst>
            </p:cNvPr>
            <p:cNvSpPr txBox="1"/>
            <p:nvPr/>
          </p:nvSpPr>
          <p:spPr>
            <a:xfrm>
              <a:off x="7206654" y="3081294"/>
              <a:ext cx="1994496" cy="1814856"/>
            </a:xfrm>
            <a:prstGeom prst="rect">
              <a:avLst/>
            </a:prstGeom>
            <a:noFill/>
          </p:spPr>
          <p:txBody>
            <a:bodyPr wrap="square" lIns="179308" tIns="179308" rIns="179308" bIns="179308" rtlCol="0">
              <a:spAutoFit/>
            </a:bodyPr>
            <a:lstStyle/>
            <a:p>
              <a:pPr defTabSz="914236">
                <a:lnSpc>
                  <a:spcPct val="90000"/>
                </a:lnSpc>
                <a:spcAft>
                  <a:spcPts val="600"/>
                </a:spcAft>
                <a:defRPr/>
              </a:pPr>
              <a:r>
                <a:rPr lang="en-US" sz="1373" kern="0" dirty="0">
                  <a:solidFill>
                    <a:srgbClr val="0078D3"/>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xmlns="" val="tx"/>
                      </a:ext>
                    </a:extLst>
                  </a:hlinkClick>
                </a:rPr>
                <a:t>Always Tag</a:t>
              </a:r>
              <a:r>
                <a:rPr lang="en-US" sz="1373" kern="0" dirty="0">
                  <a:solidFill>
                    <a:srgbClr val="0078D3"/>
                  </a:solidFill>
                  <a:latin typeface="Segoe UI Semibold" panose="020B0702040204020203" pitchFamily="34" charset="0"/>
                  <a:cs typeface="Segoe UI Semibold" panose="020B0702040204020203" pitchFamily="34" charset="0"/>
                </a:rPr>
                <a: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Owner</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Dept.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Environment</a:t>
              </a:r>
            </a:p>
            <a:p>
              <a:pPr indent="-285698" defTabSz="914236">
                <a:lnSpc>
                  <a:spcPct val="90000"/>
                </a:lnSpc>
                <a:spcAft>
                  <a:spcPts val="392"/>
                </a:spcAft>
                <a:buFont typeface="Arial" panose="020B0604020202020204" pitchFamily="34" charset="0"/>
                <a:buChar char="•"/>
                <a:defRPr/>
              </a:pPr>
              <a:r>
                <a:rPr lang="en-US" sz="1373" kern="0" dirty="0">
                  <a:solidFill>
                    <a:srgbClr val="000000"/>
                  </a:solidFill>
                  <a:latin typeface="Segoe UI "/>
                  <a:cs typeface="Segoe UI" panose="020B0502040204020203" pitchFamily="34" charset="0"/>
                </a:rPr>
                <a:t>Application</a:t>
              </a:r>
            </a:p>
            <a:p>
              <a:pPr indent="-285698" defTabSz="914236">
                <a:lnSpc>
                  <a:spcPct val="90000"/>
                </a:lnSpc>
                <a:spcAft>
                  <a:spcPts val="392"/>
                </a:spcAft>
                <a:buFont typeface="Arial" panose="020B0604020202020204" pitchFamily="34" charset="0"/>
                <a:buChar char="•"/>
                <a:defRPr/>
              </a:pPr>
              <a:r>
                <a:rPr lang="da-DK" sz="1373" kern="0" dirty="0">
                  <a:solidFill>
                    <a:srgbClr val="000000"/>
                  </a:solidFill>
                  <a:latin typeface="Segoe UI "/>
                  <a:cs typeface="Segoe UI" panose="020B0502040204020203" pitchFamily="34" charset="0"/>
                </a:rPr>
                <a:t>(</a:t>
              </a:r>
              <a:r>
                <a:rPr lang="en-US" sz="1373" kern="0" dirty="0">
                  <a:solidFill>
                    <a:srgbClr val="000000"/>
                  </a:solidFill>
                  <a:latin typeface="Segoe UI "/>
                  <a:cs typeface="Segoe UI" panose="020B0502040204020203" pitchFamily="34" charset="0"/>
                </a:rPr>
                <a:t>Cost Center)</a:t>
              </a:r>
              <a:endParaRPr lang="en-US" sz="1569" kern="0" dirty="0">
                <a:solidFill>
                  <a:srgbClr val="000000"/>
                </a:solidFill>
                <a:latin typeface="Segoe UI "/>
                <a:cs typeface="Segoe UI" panose="020B0502040204020203" pitchFamily="34" charset="0"/>
              </a:endParaRPr>
            </a:p>
          </p:txBody>
        </p:sp>
        <p:grpSp>
          <p:nvGrpSpPr>
            <p:cNvPr id="182" name="Group 181">
              <a:extLst>
                <a:ext uri="{FF2B5EF4-FFF2-40B4-BE49-F238E27FC236}">
                  <a16:creationId xmlns:a16="http://schemas.microsoft.com/office/drawing/2014/main" id="{D82310F7-9644-41BB-BCE7-706501282CF2}"/>
                </a:ext>
              </a:extLst>
            </p:cNvPr>
            <p:cNvGrpSpPr/>
            <p:nvPr/>
          </p:nvGrpSpPr>
          <p:grpSpPr>
            <a:xfrm>
              <a:off x="8219848" y="2411475"/>
              <a:ext cx="719137" cy="348192"/>
              <a:chOff x="8013402" y="803291"/>
              <a:chExt cx="719137" cy="348192"/>
            </a:xfrm>
          </p:grpSpPr>
          <p:sp>
            <p:nvSpPr>
              <p:cNvPr id="181" name="Oval 180">
                <a:extLst>
                  <a:ext uri="{FF2B5EF4-FFF2-40B4-BE49-F238E27FC236}">
                    <a16:creationId xmlns:a16="http://schemas.microsoft.com/office/drawing/2014/main" id="{F9847BDF-EF91-4B9B-B799-B24307F7A526}"/>
                  </a:ext>
                </a:extLst>
              </p:cNvPr>
              <p:cNvSpPr/>
              <p:nvPr/>
            </p:nvSpPr>
            <p:spPr bwMode="auto">
              <a:xfrm>
                <a:off x="8069263" y="869956"/>
                <a:ext cx="240651" cy="2406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7" name="Group 176">
                <a:extLst>
                  <a:ext uri="{FF2B5EF4-FFF2-40B4-BE49-F238E27FC236}">
                    <a16:creationId xmlns:a16="http://schemas.microsoft.com/office/drawing/2014/main" id="{6923D3A4-BA69-49C2-BB0A-787F7A82083D}"/>
                  </a:ext>
                </a:extLst>
              </p:cNvPr>
              <p:cNvGrpSpPr/>
              <p:nvPr/>
            </p:nvGrpSpPr>
            <p:grpSpPr>
              <a:xfrm>
                <a:off x="8013402" y="803291"/>
                <a:ext cx="719137" cy="348192"/>
                <a:chOff x="6739253" y="-1100453"/>
                <a:chExt cx="1133133" cy="548640"/>
              </a:xfrm>
            </p:grpSpPr>
            <p:sp>
              <p:nvSpPr>
                <p:cNvPr id="178" name="Freeform: Shape 177">
                  <a:extLst>
                    <a:ext uri="{FF2B5EF4-FFF2-40B4-BE49-F238E27FC236}">
                      <a16:creationId xmlns:a16="http://schemas.microsoft.com/office/drawing/2014/main" id="{88A4B5A7-F3C8-42E0-834D-7E5A41A7CDB3}"/>
                    </a:ext>
                  </a:extLst>
                </p:cNvPr>
                <p:cNvSpPr/>
                <p:nvPr/>
              </p:nvSpPr>
              <p:spPr bwMode="auto">
                <a:xfrm rot="16200000">
                  <a:off x="6953250" y="-1314450"/>
                  <a:ext cx="548640" cy="976634"/>
                </a:xfrm>
                <a:custGeom>
                  <a:avLst/>
                  <a:gdLst>
                    <a:gd name="connsiteX0" fmla="*/ 266141 w 548640"/>
                    <a:gd name="connsiteY0" fmla="*/ 108196 h 976634"/>
                    <a:gd name="connsiteX1" fmla="*/ 169133 w 548640"/>
                    <a:gd name="connsiteY1" fmla="*/ 205204 h 976634"/>
                    <a:gd name="connsiteX2" fmla="*/ 266141 w 548640"/>
                    <a:gd name="connsiteY2" fmla="*/ 302212 h 976634"/>
                    <a:gd name="connsiteX3" fmla="*/ 363149 w 548640"/>
                    <a:gd name="connsiteY3" fmla="*/ 205204 h 976634"/>
                    <a:gd name="connsiteX4" fmla="*/ 266141 w 548640"/>
                    <a:gd name="connsiteY4" fmla="*/ 108196 h 976634"/>
                    <a:gd name="connsiteX5" fmla="*/ 176530 w 548640"/>
                    <a:gd name="connsiteY5" fmla="*/ 0 h 976634"/>
                    <a:gd name="connsiteX6" fmla="*/ 372110 w 548640"/>
                    <a:gd name="connsiteY6" fmla="*/ 0 h 976634"/>
                    <a:gd name="connsiteX7" fmla="*/ 548640 w 548640"/>
                    <a:gd name="connsiteY7" fmla="*/ 176530 h 976634"/>
                    <a:gd name="connsiteX8" fmla="*/ 548640 w 548640"/>
                    <a:gd name="connsiteY8" fmla="*/ 976634 h 976634"/>
                    <a:gd name="connsiteX9" fmla="*/ 0 w 548640"/>
                    <a:gd name="connsiteY9" fmla="*/ 976634 h 976634"/>
                    <a:gd name="connsiteX10" fmla="*/ 0 w 548640"/>
                    <a:gd name="connsiteY10" fmla="*/ 176530 h 97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640" h="976634">
                      <a:moveTo>
                        <a:pt x="266141" y="108196"/>
                      </a:moveTo>
                      <a:cubicBezTo>
                        <a:pt x="212565" y="108196"/>
                        <a:pt x="169133" y="151628"/>
                        <a:pt x="169133" y="205204"/>
                      </a:cubicBezTo>
                      <a:cubicBezTo>
                        <a:pt x="169133" y="258780"/>
                        <a:pt x="212565" y="302212"/>
                        <a:pt x="266141" y="302212"/>
                      </a:cubicBezTo>
                      <a:cubicBezTo>
                        <a:pt x="319717" y="302212"/>
                        <a:pt x="363149" y="258780"/>
                        <a:pt x="363149" y="205204"/>
                      </a:cubicBezTo>
                      <a:cubicBezTo>
                        <a:pt x="363149" y="151628"/>
                        <a:pt x="319717" y="108196"/>
                        <a:pt x="266141" y="108196"/>
                      </a:cubicBezTo>
                      <a:close/>
                      <a:moveTo>
                        <a:pt x="176530" y="0"/>
                      </a:moveTo>
                      <a:lnTo>
                        <a:pt x="372110" y="0"/>
                      </a:lnTo>
                      <a:lnTo>
                        <a:pt x="548640" y="176530"/>
                      </a:lnTo>
                      <a:lnTo>
                        <a:pt x="548640" y="976634"/>
                      </a:lnTo>
                      <a:lnTo>
                        <a:pt x="0" y="976634"/>
                      </a:lnTo>
                      <a:lnTo>
                        <a:pt x="0" y="17653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37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TextBox 178">
                  <a:extLst>
                    <a:ext uri="{FF2B5EF4-FFF2-40B4-BE49-F238E27FC236}">
                      <a16:creationId xmlns:a16="http://schemas.microsoft.com/office/drawing/2014/main" id="{606E11A4-C81F-4A71-98E2-9EF05058DA82}"/>
                    </a:ext>
                  </a:extLst>
                </p:cNvPr>
                <p:cNvSpPr txBox="1"/>
                <p:nvPr/>
              </p:nvSpPr>
              <p:spPr>
                <a:xfrm>
                  <a:off x="6989431" y="-995410"/>
                  <a:ext cx="882955" cy="403115"/>
                </a:xfrm>
                <a:prstGeom prst="rect">
                  <a:avLst/>
                </a:prstGeom>
                <a:noFill/>
              </p:spPr>
              <p:txBody>
                <a:bodyPr wrap="square">
                  <a:spAutoFit/>
                </a:bodyPr>
                <a:lstStyle/>
                <a:p>
                  <a:pPr defTabSz="914554"/>
                  <a:r>
                    <a:rPr lang="en-US" sz="1030" kern="0" dirty="0">
                      <a:solidFill>
                        <a:srgbClr val="FFFFFF"/>
                      </a:solidFill>
                      <a:latin typeface="Segoe UI "/>
                      <a:cs typeface="Segoe UI" panose="020B0502040204020203" pitchFamily="34" charset="0"/>
                    </a:rPr>
                    <a:t>TAGS</a:t>
                  </a:r>
                  <a:endParaRPr lang="en-US" sz="1030" dirty="0">
                    <a:solidFill>
                      <a:srgbClr val="FFFFFF"/>
                    </a:solidFill>
                    <a:latin typeface="Segoe UI"/>
                  </a:endParaRPr>
                </a:p>
              </p:txBody>
            </p:sp>
          </p:grpSp>
        </p:grpSp>
      </p:grpSp>
    </p:spTree>
    <p:extLst>
      <p:ext uri="{BB962C8B-B14F-4D97-AF65-F5344CB8AC3E}">
        <p14:creationId xmlns:p14="http://schemas.microsoft.com/office/powerpoint/2010/main" val="4020977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183"/>
                                        </p:tgtEl>
                                        <p:attrNameLst>
                                          <p:attrName>ppt_x</p:attrName>
                                          <p:attrName>ppt_y</p:attrName>
                                        </p:attrNameLst>
                                      </p:cBhvr>
                                      <p:rCtr x="0" y="-2247"/>
                                    </p:animMotion>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left)">
                                      <p:cBhvr>
                                        <p:cTn id="13" dur="500"/>
                                        <p:tgtEl>
                                          <p:spTgt spid="152"/>
                                        </p:tgtEl>
                                      </p:cBhvr>
                                    </p:animEffect>
                                  </p:childTnLst>
                                </p:cTn>
                              </p:par>
                            </p:childTnLst>
                          </p:cTn>
                        </p:par>
                        <p:par>
                          <p:cTn id="14" fill="hold">
                            <p:stCondLst>
                              <p:cond delay="1100"/>
                            </p:stCondLst>
                            <p:childTnLst>
                              <p:par>
                                <p:cTn id="15" presetID="10" presetClass="entr" presetSubtype="0" fill="hold" nodeType="after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500"/>
                                        <p:tgtEl>
                                          <p:spTgt spid="184"/>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184"/>
                                        </p:tgtEl>
                                        <p:attrNameLst>
                                          <p:attrName>ppt_x</p:attrName>
                                          <p:attrName>ppt_y</p:attrName>
                                        </p:attrNameLst>
                                      </p:cBhvr>
                                      <p:rCtr x="0" y="-2247"/>
                                    </p:animMotion>
                                  </p:childTnLst>
                                </p:cTn>
                              </p:par>
                            </p:childTnLst>
                          </p:cTn>
                        </p:par>
                        <p:par>
                          <p:cTn id="20" fill="hold">
                            <p:stCondLst>
                              <p:cond delay="1700"/>
                            </p:stCondLst>
                            <p:childTnLst>
                              <p:par>
                                <p:cTn id="21" presetID="22" presetClass="entr" presetSubtype="8" fill="hold" nodeType="after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wipe(left)">
                                      <p:cBhvr>
                                        <p:cTn id="23" dur="500"/>
                                        <p:tgtEl>
                                          <p:spTgt spid="164"/>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42" presetClass="path" presetSubtype="0" decel="100000" fill="hold" nodeType="withEffect">
                                  <p:stCondLst>
                                    <p:cond delay="0"/>
                                  </p:stCondLst>
                                  <p:childTnLst>
                                    <p:animMotion origin="layout" path="M 2.25428E-6 0.04494 L 2.25428E-6 2.41943E-6 " pathEditMode="relative" rAng="0" ptsTypes="AA">
                                      <p:cBhvr>
                                        <p:cTn id="29" dur="600" fill="hold"/>
                                        <p:tgtEl>
                                          <p:spTgt spid="185"/>
                                        </p:tgtEl>
                                        <p:attrNameLst>
                                          <p:attrName>ppt_x</p:attrName>
                                          <p:attrName>ppt_y</p:attrName>
                                        </p:attrNameLst>
                                      </p:cBhvr>
                                      <p:rCtr x="0" y="-2247"/>
                                    </p:animMotion>
                                  </p:childTnLst>
                                </p:cTn>
                              </p:par>
                            </p:childTnLst>
                          </p:cTn>
                        </p:par>
                        <p:par>
                          <p:cTn id="30" fill="hold">
                            <p:stCondLst>
                              <p:cond delay="2800"/>
                            </p:stCondLst>
                            <p:childTnLst>
                              <p:par>
                                <p:cTn id="31" presetID="10" presetClass="entr" presetSubtype="0" fill="hold" nodeType="afterEffect">
                                  <p:stCondLst>
                                    <p:cond delay="0"/>
                                  </p:stCondLst>
                                  <p:childTnLst>
                                    <p:set>
                                      <p:cBhvr>
                                        <p:cTn id="32" dur="1" fill="hold">
                                          <p:stCondLst>
                                            <p:cond delay="0"/>
                                          </p:stCondLst>
                                        </p:cTn>
                                        <p:tgtEl>
                                          <p:spTgt spid="186"/>
                                        </p:tgtEl>
                                        <p:attrNameLst>
                                          <p:attrName>style.visibility</p:attrName>
                                        </p:attrNameLst>
                                      </p:cBhvr>
                                      <p:to>
                                        <p:strVal val="visible"/>
                                      </p:to>
                                    </p:set>
                                    <p:animEffect transition="in" filter="fade">
                                      <p:cBhvr>
                                        <p:cTn id="33" dur="500"/>
                                        <p:tgtEl>
                                          <p:spTgt spid="186"/>
                                        </p:tgtEl>
                                      </p:cBhvr>
                                    </p:animEffect>
                                  </p:childTnLst>
                                </p:cTn>
                              </p:par>
                              <p:par>
                                <p:cTn id="34" presetID="42" presetClass="path" presetSubtype="0" decel="100000" fill="hold" nodeType="withEffect">
                                  <p:stCondLst>
                                    <p:cond delay="0"/>
                                  </p:stCondLst>
                                  <p:childTnLst>
                                    <p:animMotion origin="layout" path="M 3.8491E-6 0.04494 L 3.8491E-6 1.60236E-6 " pathEditMode="relative" rAng="0" ptsTypes="AA">
                                      <p:cBhvr>
                                        <p:cTn id="35" dur="600" fill="hold"/>
                                        <p:tgtEl>
                                          <p:spTgt spid="18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56291-A6E0-429F-AE95-63CD678CBF0A}"/>
              </a:ext>
            </a:extLst>
          </p:cNvPr>
          <p:cNvSpPr>
            <a:spLocks noGrp="1"/>
          </p:cNvSpPr>
          <p:nvPr>
            <p:ph type="title"/>
          </p:nvPr>
        </p:nvSpPr>
        <p:spPr/>
        <p:txBody>
          <a:bodyPr/>
          <a:lstStyle/>
          <a:p>
            <a:r>
              <a:rPr lang="en-US" dirty="0"/>
              <a:t>Do you need more?</a:t>
            </a:r>
          </a:p>
        </p:txBody>
      </p:sp>
      <p:sp>
        <p:nvSpPr>
          <p:cNvPr id="2" name="Text Placeholder 1">
            <a:extLst>
              <a:ext uri="{FF2B5EF4-FFF2-40B4-BE49-F238E27FC236}">
                <a16:creationId xmlns:a16="http://schemas.microsoft.com/office/drawing/2014/main" id="{60C6228C-1036-4898-BF80-D3CBD42519E0}"/>
              </a:ext>
            </a:extLst>
          </p:cNvPr>
          <p:cNvSpPr>
            <a:spLocks noGrp="1"/>
          </p:cNvSpPr>
          <p:nvPr>
            <p:ph type="body" sz="quarter" idx="10"/>
          </p:nvPr>
        </p:nvSpPr>
        <p:spPr>
          <a:xfrm>
            <a:off x="455995" y="1922586"/>
            <a:ext cx="5037493" cy="3708964"/>
          </a:xfrm>
        </p:spPr>
        <p:txBody>
          <a:bodyPr/>
          <a:lstStyle/>
          <a:p>
            <a:pPr marL="0" indent="0">
              <a:lnSpc>
                <a:spcPct val="100000"/>
              </a:lnSpc>
              <a:spcAft>
                <a:spcPts val="600"/>
              </a:spcAft>
              <a:buNone/>
            </a:pPr>
            <a:r>
              <a:rPr lang="en-US" dirty="0"/>
              <a:t>To migrate you absolutely need:</a:t>
            </a:r>
          </a:p>
          <a:p>
            <a:pPr marL="457200" indent="-457200">
              <a:lnSpc>
                <a:spcPct val="100000"/>
              </a:lnSpc>
              <a:spcAft>
                <a:spcPts val="600"/>
              </a:spcAft>
              <a:buClr>
                <a:schemeClr val="accent2"/>
              </a:buClr>
              <a:buBlip>
                <a:blip r:embed="rId3"/>
              </a:buBlip>
            </a:pPr>
            <a:r>
              <a:rPr lang="en-US" sz="1960" dirty="0"/>
              <a:t>RBAC</a:t>
            </a:r>
          </a:p>
          <a:p>
            <a:pPr marL="457200" indent="-457200">
              <a:lnSpc>
                <a:spcPct val="100000"/>
              </a:lnSpc>
              <a:spcAft>
                <a:spcPts val="600"/>
              </a:spcAft>
              <a:buClr>
                <a:schemeClr val="accent2"/>
              </a:buClr>
              <a:buBlip>
                <a:blip r:embed="rId3"/>
              </a:buBlip>
            </a:pPr>
            <a:r>
              <a:rPr lang="en-US" sz="1960" dirty="0"/>
              <a:t>Network</a:t>
            </a:r>
          </a:p>
          <a:p>
            <a:pPr marL="457200" indent="-457200">
              <a:lnSpc>
                <a:spcPct val="100000"/>
              </a:lnSpc>
              <a:spcAft>
                <a:spcPts val="600"/>
              </a:spcAft>
              <a:buClr>
                <a:schemeClr val="accent2"/>
              </a:buClr>
              <a:buBlip>
                <a:blip r:embed="rId3"/>
              </a:buBlip>
            </a:pPr>
            <a:r>
              <a:rPr lang="en-US" sz="1960" dirty="0"/>
              <a:t>Naming &amp; Tagging</a:t>
            </a:r>
          </a:p>
          <a:p>
            <a:pPr marL="0" indent="0">
              <a:lnSpc>
                <a:spcPct val="100000"/>
              </a:lnSpc>
              <a:spcAft>
                <a:spcPts val="600"/>
              </a:spcAft>
              <a:buNone/>
            </a:pPr>
            <a:endParaRPr lang="en-US" sz="1960" dirty="0"/>
          </a:p>
          <a:p>
            <a:pPr marL="0" indent="0">
              <a:lnSpc>
                <a:spcPct val="100000"/>
              </a:lnSpc>
              <a:spcAft>
                <a:spcPts val="600"/>
              </a:spcAft>
              <a:buNone/>
            </a:pPr>
            <a:r>
              <a:rPr lang="en-US" sz="1960" dirty="0"/>
              <a:t>But you may need a mature landing zone configuration to ad</a:t>
            </a:r>
            <a:r>
              <a:rPr lang="en-US" dirty="0"/>
              <a:t>dress:</a:t>
            </a:r>
          </a:p>
          <a:p>
            <a:pPr marL="457200" indent="-457200">
              <a:lnSpc>
                <a:spcPct val="100000"/>
              </a:lnSpc>
              <a:spcAft>
                <a:spcPts val="600"/>
              </a:spcAft>
              <a:buClr>
                <a:schemeClr val="accent2"/>
              </a:buClr>
              <a:buBlip>
                <a:blip r:embed="rId3"/>
              </a:buBlip>
            </a:pPr>
            <a:r>
              <a:rPr lang="en-US" sz="1960" dirty="0"/>
              <a:t>Governance</a:t>
            </a:r>
          </a:p>
          <a:p>
            <a:pPr marL="457200" indent="-457200">
              <a:lnSpc>
                <a:spcPct val="100000"/>
              </a:lnSpc>
              <a:spcAft>
                <a:spcPts val="600"/>
              </a:spcAft>
              <a:buClr>
                <a:schemeClr val="accent2"/>
              </a:buClr>
              <a:buBlip>
                <a:blip r:embed="rId3"/>
              </a:buBlip>
            </a:pPr>
            <a:r>
              <a:rPr lang="en-US" sz="1960" dirty="0"/>
              <a:t>Security</a:t>
            </a:r>
          </a:p>
          <a:p>
            <a:pPr marL="457200" indent="-457200">
              <a:lnSpc>
                <a:spcPct val="100000"/>
              </a:lnSpc>
              <a:spcAft>
                <a:spcPts val="600"/>
              </a:spcAft>
              <a:buClr>
                <a:schemeClr val="accent2"/>
              </a:buClr>
              <a:buBlip>
                <a:blip r:embed="rId3"/>
              </a:buBlip>
            </a:pPr>
            <a:r>
              <a:rPr lang="en-US" sz="1960" dirty="0"/>
              <a:t>Operations</a:t>
            </a:r>
          </a:p>
          <a:p>
            <a:pPr marL="457200" indent="-457200">
              <a:lnSpc>
                <a:spcPct val="100000"/>
              </a:lnSpc>
              <a:spcAft>
                <a:spcPts val="600"/>
              </a:spcAft>
              <a:buClr>
                <a:schemeClr val="accent2"/>
              </a:buClr>
              <a:buBlip>
                <a:blip r:embed="rId3"/>
              </a:buBlip>
            </a:pPr>
            <a:r>
              <a:rPr lang="en-US" sz="1960" dirty="0"/>
              <a:t>Shared foundational utilities</a:t>
            </a:r>
          </a:p>
        </p:txBody>
      </p:sp>
      <p:grpSp>
        <p:nvGrpSpPr>
          <p:cNvPr id="170" name="Group 169" descr="migrate options">
            <a:extLst>
              <a:ext uri="{FF2B5EF4-FFF2-40B4-BE49-F238E27FC236}">
                <a16:creationId xmlns:a16="http://schemas.microsoft.com/office/drawing/2014/main" id="{9C0C4ECA-50BA-4B6C-95E7-9C50BFCDDC93}"/>
              </a:ext>
            </a:extLst>
          </p:cNvPr>
          <p:cNvGrpSpPr/>
          <p:nvPr/>
        </p:nvGrpSpPr>
        <p:grpSpPr>
          <a:xfrm>
            <a:off x="5515236" y="1992282"/>
            <a:ext cx="6411498" cy="3345261"/>
            <a:chOff x="5769934" y="1992283"/>
            <a:chExt cx="6156800" cy="3212370"/>
          </a:xfrm>
        </p:grpSpPr>
        <p:sp>
          <p:nvSpPr>
            <p:cNvPr id="150" name="Freeform: Shape 149">
              <a:extLst>
                <a:ext uri="{FF2B5EF4-FFF2-40B4-BE49-F238E27FC236}">
                  <a16:creationId xmlns:a16="http://schemas.microsoft.com/office/drawing/2014/main" id="{F22839C1-DB90-4203-B39E-5D5C944FF0DB}"/>
                </a:ext>
              </a:extLst>
            </p:cNvPr>
            <p:cNvSpPr/>
            <p:nvPr/>
          </p:nvSpPr>
          <p:spPr>
            <a:xfrm>
              <a:off x="9718735" y="2858826"/>
              <a:ext cx="2207999"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Governance Disciplines</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grpSp>
          <p:nvGrpSpPr>
            <p:cNvPr id="10" name="Graphic 5">
              <a:extLst>
                <a:ext uri="{FF2B5EF4-FFF2-40B4-BE49-F238E27FC236}">
                  <a16:creationId xmlns:a16="http://schemas.microsoft.com/office/drawing/2014/main" id="{B95B856E-394A-4DCB-9C07-26F9AC1AC29F}"/>
                </a:ext>
              </a:extLst>
            </p:cNvPr>
            <p:cNvGrpSpPr/>
            <p:nvPr/>
          </p:nvGrpSpPr>
          <p:grpSpPr>
            <a:xfrm>
              <a:off x="5769934" y="4537370"/>
              <a:ext cx="667283" cy="667283"/>
              <a:chOff x="9025811" y="16948"/>
              <a:chExt cx="1108509" cy="1108509"/>
            </a:xfrm>
          </p:grpSpPr>
          <p:sp>
            <p:nvSpPr>
              <p:cNvPr id="11" name="Freeform: Shape 10">
                <a:extLst>
                  <a:ext uri="{FF2B5EF4-FFF2-40B4-BE49-F238E27FC236}">
                    <a16:creationId xmlns:a16="http://schemas.microsoft.com/office/drawing/2014/main" id="{6553E2B3-892C-4DCC-8232-CEDC98BB42FB}"/>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aphic 5">
                <a:extLst>
                  <a:ext uri="{FF2B5EF4-FFF2-40B4-BE49-F238E27FC236}">
                    <a16:creationId xmlns:a16="http://schemas.microsoft.com/office/drawing/2014/main" id="{820BA280-885E-4025-80D8-CDAA82599103}"/>
                  </a:ext>
                </a:extLst>
              </p:cNvPr>
              <p:cNvGrpSpPr/>
              <p:nvPr/>
            </p:nvGrpSpPr>
            <p:grpSpPr>
              <a:xfrm>
                <a:off x="9211900" y="210256"/>
                <a:ext cx="730717" cy="730717"/>
                <a:chOff x="9211900" y="210256"/>
                <a:chExt cx="730717" cy="730717"/>
              </a:xfrm>
            </p:grpSpPr>
            <p:sp>
              <p:nvSpPr>
                <p:cNvPr id="13" name="Freeform: Shape 12">
                  <a:extLst>
                    <a:ext uri="{FF2B5EF4-FFF2-40B4-BE49-F238E27FC236}">
                      <a16:creationId xmlns:a16="http://schemas.microsoft.com/office/drawing/2014/main" id="{402BD982-0232-4ECE-8A72-60E5D2864171}"/>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0579A3F-6DFE-45C3-95B6-5509DFAB6223}"/>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40BF6CF-706D-4326-AEC0-21F13AD8DD36}"/>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D3BF3A9-73B0-4724-B1CA-5E455D49C49E}"/>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5482318-B581-4C22-8EE0-5C7B1CD66ACB}"/>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029301A-BFE5-4456-B364-FBD90A78D67D}"/>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40C3F4-C7E6-4E02-BD80-D674ABB713CD}"/>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4BD3F89-32C4-498A-8E73-800AAF919E1D}"/>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11F70D6-E26B-4BFC-A63C-2E0190D1E0CC}"/>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09C08CE-5712-4B15-8799-374816CCE1DF}"/>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B400588-A190-4276-87DC-0F76CD8F861B}"/>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374AB09-302B-4886-96C1-1AFBAC5CF67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32F0D1B-D854-4B64-908C-BB46A281A55F}"/>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aphic 5">
              <a:extLst>
                <a:ext uri="{FF2B5EF4-FFF2-40B4-BE49-F238E27FC236}">
                  <a16:creationId xmlns:a16="http://schemas.microsoft.com/office/drawing/2014/main" id="{17BBF246-C725-437E-B4E0-C9D3171CF0B3}"/>
                </a:ext>
              </a:extLst>
            </p:cNvPr>
            <p:cNvGrpSpPr/>
            <p:nvPr/>
          </p:nvGrpSpPr>
          <p:grpSpPr>
            <a:xfrm>
              <a:off x="5769934" y="3689007"/>
              <a:ext cx="667283" cy="667283"/>
              <a:chOff x="11096050" y="-737030"/>
              <a:chExt cx="1108509" cy="1108509"/>
            </a:xfrm>
            <a:solidFill>
              <a:schemeClr val="bg2">
                <a:lumMod val="50000"/>
              </a:schemeClr>
            </a:solidFill>
          </p:grpSpPr>
          <p:sp>
            <p:nvSpPr>
              <p:cNvPr id="27" name="Freeform: Shape 26">
                <a:extLst>
                  <a:ext uri="{FF2B5EF4-FFF2-40B4-BE49-F238E27FC236}">
                    <a16:creationId xmlns:a16="http://schemas.microsoft.com/office/drawing/2014/main" id="{E4B62825-F579-4A2A-A353-EFEACF513E41}"/>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8" name="Graphic 5">
                <a:extLst>
                  <a:ext uri="{FF2B5EF4-FFF2-40B4-BE49-F238E27FC236}">
                    <a16:creationId xmlns:a16="http://schemas.microsoft.com/office/drawing/2014/main" id="{987A8E68-952F-4BC1-8259-28824D433C3A}"/>
                  </a:ext>
                </a:extLst>
              </p:cNvPr>
              <p:cNvGrpSpPr/>
              <p:nvPr/>
            </p:nvGrpSpPr>
            <p:grpSpPr>
              <a:xfrm>
                <a:off x="11346302" y="-518857"/>
                <a:ext cx="617621" cy="638475"/>
                <a:chOff x="11346302" y="-518857"/>
                <a:chExt cx="617621" cy="638475"/>
              </a:xfrm>
              <a:grpFill/>
            </p:grpSpPr>
            <p:sp>
              <p:nvSpPr>
                <p:cNvPr id="29" name="Freeform: Shape 28">
                  <a:extLst>
                    <a:ext uri="{FF2B5EF4-FFF2-40B4-BE49-F238E27FC236}">
                      <a16:creationId xmlns:a16="http://schemas.microsoft.com/office/drawing/2014/main" id="{AB9B950C-E9BA-4C36-8D6B-C4FECD34E620}"/>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5A03353-9D11-4B41-B79F-35CB210BAE1D}"/>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7BE065E-FFBD-4412-B7EC-C6C9D1D21216}"/>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D1A67B0-F72B-4E62-A542-2E0D2D2BEC84}"/>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F32C8DA-C606-4D46-84B1-99371EE4A16E}"/>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E210E15-9F59-433C-B8EB-16D5EDC69D8E}"/>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aphic 5">
                  <a:extLst>
                    <a:ext uri="{FF2B5EF4-FFF2-40B4-BE49-F238E27FC236}">
                      <a16:creationId xmlns:a16="http://schemas.microsoft.com/office/drawing/2014/main" id="{4B09344D-1058-4D2F-AB40-DAEC2BE19928}"/>
                    </a:ext>
                  </a:extLst>
                </p:cNvPr>
                <p:cNvGrpSpPr/>
                <p:nvPr/>
              </p:nvGrpSpPr>
              <p:grpSpPr>
                <a:xfrm>
                  <a:off x="11843607" y="-11124"/>
                  <a:ext cx="82616" cy="104273"/>
                  <a:chOff x="11843607" y="-11124"/>
                  <a:chExt cx="82616" cy="104273"/>
                </a:xfrm>
                <a:grpFill/>
              </p:grpSpPr>
              <p:sp>
                <p:nvSpPr>
                  <p:cNvPr id="45" name="Freeform: Shape 44">
                    <a:extLst>
                      <a:ext uri="{FF2B5EF4-FFF2-40B4-BE49-F238E27FC236}">
                        <a16:creationId xmlns:a16="http://schemas.microsoft.com/office/drawing/2014/main" id="{D9BB3397-7B57-4075-A32D-953C6BEB6F56}"/>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828A47C-5EE5-4B20-A557-053F7148D254}"/>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aphic 5">
                  <a:extLst>
                    <a:ext uri="{FF2B5EF4-FFF2-40B4-BE49-F238E27FC236}">
                      <a16:creationId xmlns:a16="http://schemas.microsoft.com/office/drawing/2014/main" id="{8248D2E9-5BAD-40A8-9D08-F381D2BCB31E}"/>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2DC29BA4-02E3-450C-91E7-86FB02FFC767}"/>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27ADED8-80BA-411A-BF60-E7AF409900F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7" name="Graphic 5">
                  <a:extLst>
                    <a:ext uri="{FF2B5EF4-FFF2-40B4-BE49-F238E27FC236}">
                      <a16:creationId xmlns:a16="http://schemas.microsoft.com/office/drawing/2014/main" id="{24E711F7-8596-4B9B-A381-80E2BB459B58}"/>
                    </a:ext>
                  </a:extLst>
                </p:cNvPr>
                <p:cNvGrpSpPr/>
                <p:nvPr/>
              </p:nvGrpSpPr>
              <p:grpSpPr>
                <a:xfrm>
                  <a:off x="11382397" y="-11124"/>
                  <a:ext cx="82616" cy="104273"/>
                  <a:chOff x="11382397" y="-11124"/>
                  <a:chExt cx="82616" cy="104273"/>
                </a:xfrm>
                <a:grpFill/>
              </p:grpSpPr>
              <p:sp>
                <p:nvSpPr>
                  <p:cNvPr id="41" name="Freeform: Shape 40">
                    <a:extLst>
                      <a:ext uri="{FF2B5EF4-FFF2-40B4-BE49-F238E27FC236}">
                        <a16:creationId xmlns:a16="http://schemas.microsoft.com/office/drawing/2014/main" id="{BC7DBCB4-CD36-431F-B51A-7750FB7559BF}"/>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B4979E51-1A9E-4C02-A5B7-FE44D9CA4E42}"/>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 name="Graphic 5">
                  <a:extLst>
                    <a:ext uri="{FF2B5EF4-FFF2-40B4-BE49-F238E27FC236}">
                      <a16:creationId xmlns:a16="http://schemas.microsoft.com/office/drawing/2014/main" id="{99CB28FA-47F6-4EEE-A348-3C5D97A34BC3}"/>
                    </a:ext>
                  </a:extLst>
                </p:cNvPr>
                <p:cNvGrpSpPr/>
                <p:nvPr/>
              </p:nvGrpSpPr>
              <p:grpSpPr>
                <a:xfrm>
                  <a:off x="11612601" y="-493190"/>
                  <a:ext cx="82616" cy="105075"/>
                  <a:chOff x="11612601" y="-493190"/>
                  <a:chExt cx="82616" cy="105075"/>
                </a:xfrm>
                <a:grpFill/>
              </p:grpSpPr>
              <p:sp>
                <p:nvSpPr>
                  <p:cNvPr id="39" name="Freeform: Shape 38">
                    <a:extLst>
                      <a:ext uri="{FF2B5EF4-FFF2-40B4-BE49-F238E27FC236}">
                        <a16:creationId xmlns:a16="http://schemas.microsoft.com/office/drawing/2014/main" id="{13D0546B-9DED-4BBE-B56C-9C2A230CD5FF}"/>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FC8228C-AB23-42BB-A075-16B848C31CF0}"/>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47" name="Graphic 5">
              <a:extLst>
                <a:ext uri="{FF2B5EF4-FFF2-40B4-BE49-F238E27FC236}">
                  <a16:creationId xmlns:a16="http://schemas.microsoft.com/office/drawing/2014/main" id="{D84CEBAF-9375-4BB8-8E8C-14C553F94298}"/>
                </a:ext>
              </a:extLst>
            </p:cNvPr>
            <p:cNvGrpSpPr/>
            <p:nvPr/>
          </p:nvGrpSpPr>
          <p:grpSpPr>
            <a:xfrm>
              <a:off x="8882564" y="2840645"/>
              <a:ext cx="667283" cy="667283"/>
              <a:chOff x="13148632" y="16948"/>
              <a:chExt cx="1108509" cy="1108509"/>
            </a:xfrm>
          </p:grpSpPr>
          <p:sp>
            <p:nvSpPr>
              <p:cNvPr id="48" name="Freeform: Shape 47">
                <a:extLst>
                  <a:ext uri="{FF2B5EF4-FFF2-40B4-BE49-F238E27FC236}">
                    <a16:creationId xmlns:a16="http://schemas.microsoft.com/office/drawing/2014/main" id="{F660807A-D199-40C7-A149-CEE561DEC844}"/>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aphic 5">
                <a:extLst>
                  <a:ext uri="{FF2B5EF4-FFF2-40B4-BE49-F238E27FC236}">
                    <a16:creationId xmlns:a16="http://schemas.microsoft.com/office/drawing/2014/main" id="{9C5F3C64-AC64-47AE-91A8-74ED2D0EF077}"/>
                  </a:ext>
                </a:extLst>
              </p:cNvPr>
              <p:cNvGrpSpPr/>
              <p:nvPr/>
            </p:nvGrpSpPr>
            <p:grpSpPr>
              <a:xfrm>
                <a:off x="13422952" y="219079"/>
                <a:ext cx="564682" cy="573505"/>
                <a:chOff x="13422952" y="219079"/>
                <a:chExt cx="564682" cy="573505"/>
              </a:xfrm>
            </p:grpSpPr>
            <p:sp>
              <p:nvSpPr>
                <p:cNvPr id="50" name="Freeform: Shape 49">
                  <a:extLst>
                    <a:ext uri="{FF2B5EF4-FFF2-40B4-BE49-F238E27FC236}">
                      <a16:creationId xmlns:a16="http://schemas.microsoft.com/office/drawing/2014/main" id="{CF6803B3-F9A8-4E09-B8E2-69F039016F3C}"/>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357C1EF-9875-4678-B5ED-A496B64B99E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25953C9-5EC9-4533-B73E-596B513E2090}"/>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1499388B-FD5D-4C29-88B6-927EE78B205D}"/>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667DD9-A337-4350-9D87-C5F2E1413075}"/>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EE578B1-D04C-4B09-B0DE-9C7F279A6F83}"/>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3558CEB-95C4-4AC1-919C-0C9A3A8EA363}"/>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1221702-68E1-4235-BB4B-7A8A410FE710}"/>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8B1BD80-28D8-4ED9-A643-825FE14C8D26}"/>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992352C-87AF-45CC-9E6D-909AC2098C69}"/>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AB4F043-A380-4A80-8D5B-8C5DF651ED7D}"/>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 name="Graphic 5">
              <a:extLst>
                <a:ext uri="{FF2B5EF4-FFF2-40B4-BE49-F238E27FC236}">
                  <a16:creationId xmlns:a16="http://schemas.microsoft.com/office/drawing/2014/main" id="{E51DFDB9-3DC4-4F79-BE72-A06CAA32F168}"/>
                </a:ext>
              </a:extLst>
            </p:cNvPr>
            <p:cNvGrpSpPr/>
            <p:nvPr/>
          </p:nvGrpSpPr>
          <p:grpSpPr>
            <a:xfrm>
              <a:off x="5769934" y="1992283"/>
              <a:ext cx="667283" cy="667283"/>
              <a:chOff x="13954748" y="2124079"/>
              <a:chExt cx="1108509" cy="1108509"/>
            </a:xfrm>
          </p:grpSpPr>
          <p:sp>
            <p:nvSpPr>
              <p:cNvPr id="62" name="Freeform: Shape 61">
                <a:extLst>
                  <a:ext uri="{FF2B5EF4-FFF2-40B4-BE49-F238E27FC236}">
                    <a16:creationId xmlns:a16="http://schemas.microsoft.com/office/drawing/2014/main" id="{F1F5D6DF-C28D-44E8-9B58-75624D8CDCCA}"/>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aphic 5">
                <a:extLst>
                  <a:ext uri="{FF2B5EF4-FFF2-40B4-BE49-F238E27FC236}">
                    <a16:creationId xmlns:a16="http://schemas.microsoft.com/office/drawing/2014/main" id="{F04F0746-7693-43B2-833D-37B924B385DF}"/>
                  </a:ext>
                </a:extLst>
              </p:cNvPr>
              <p:cNvGrpSpPr/>
              <p:nvPr/>
            </p:nvGrpSpPr>
            <p:grpSpPr>
              <a:xfrm>
                <a:off x="14211422" y="2428879"/>
                <a:ext cx="611204" cy="413084"/>
                <a:chOff x="14211422" y="2428879"/>
                <a:chExt cx="611204" cy="413084"/>
              </a:xfrm>
            </p:grpSpPr>
            <p:grpSp>
              <p:nvGrpSpPr>
                <p:cNvPr id="64" name="Graphic 5">
                  <a:extLst>
                    <a:ext uri="{FF2B5EF4-FFF2-40B4-BE49-F238E27FC236}">
                      <a16:creationId xmlns:a16="http://schemas.microsoft.com/office/drawing/2014/main" id="{95A83B33-A393-41CA-9151-33881FA00FA3}"/>
                    </a:ext>
                  </a:extLst>
                </p:cNvPr>
                <p:cNvGrpSpPr/>
                <p:nvPr/>
              </p:nvGrpSpPr>
              <p:grpSpPr>
                <a:xfrm>
                  <a:off x="14386280" y="2428879"/>
                  <a:ext cx="266299" cy="412282"/>
                  <a:chOff x="14386280" y="2428879"/>
                  <a:chExt cx="266299" cy="412282"/>
                </a:xfrm>
                <a:solidFill>
                  <a:srgbClr val="0078D4"/>
                </a:solidFill>
              </p:grpSpPr>
              <p:sp>
                <p:nvSpPr>
                  <p:cNvPr id="71" name="Freeform: Shape 70">
                    <a:extLst>
                      <a:ext uri="{FF2B5EF4-FFF2-40B4-BE49-F238E27FC236}">
                        <a16:creationId xmlns:a16="http://schemas.microsoft.com/office/drawing/2014/main" id="{8D0F8DB8-F738-4C63-99A5-6ED8879E547A}"/>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BA27C13-3911-4A23-863B-2149A813DC7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aphic 5">
                  <a:extLst>
                    <a:ext uri="{FF2B5EF4-FFF2-40B4-BE49-F238E27FC236}">
                      <a16:creationId xmlns:a16="http://schemas.microsoft.com/office/drawing/2014/main" id="{C9BE12E6-041C-4D9D-A06C-CE5F9868D87D}"/>
                    </a:ext>
                  </a:extLst>
                </p:cNvPr>
                <p:cNvGrpSpPr/>
                <p:nvPr/>
              </p:nvGrpSpPr>
              <p:grpSpPr>
                <a:xfrm>
                  <a:off x="14556327" y="2509089"/>
                  <a:ext cx="266299" cy="332873"/>
                  <a:chOff x="14556327" y="2509089"/>
                  <a:chExt cx="266299" cy="332873"/>
                </a:xfrm>
                <a:solidFill>
                  <a:srgbClr val="50E6FF"/>
                </a:solidFill>
              </p:grpSpPr>
              <p:sp>
                <p:nvSpPr>
                  <p:cNvPr id="69" name="Freeform: Shape 68">
                    <a:extLst>
                      <a:ext uri="{FF2B5EF4-FFF2-40B4-BE49-F238E27FC236}">
                        <a16:creationId xmlns:a16="http://schemas.microsoft.com/office/drawing/2014/main" id="{015A0467-D8E8-451C-A602-50F7EF45D6EA}"/>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E805AA5-5EF3-4F5F-A460-CE14185946B9}"/>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aphic 5">
                  <a:extLst>
                    <a:ext uri="{FF2B5EF4-FFF2-40B4-BE49-F238E27FC236}">
                      <a16:creationId xmlns:a16="http://schemas.microsoft.com/office/drawing/2014/main" id="{22578DFC-B2F7-4207-90EB-2D1838740DE8}"/>
                    </a:ext>
                  </a:extLst>
                </p:cNvPr>
                <p:cNvGrpSpPr/>
                <p:nvPr/>
              </p:nvGrpSpPr>
              <p:grpSpPr>
                <a:xfrm>
                  <a:off x="14211422" y="2509089"/>
                  <a:ext cx="266299" cy="332873"/>
                  <a:chOff x="14211422" y="2509089"/>
                  <a:chExt cx="266299" cy="332873"/>
                </a:xfrm>
                <a:solidFill>
                  <a:srgbClr val="50E6FF"/>
                </a:solidFill>
              </p:grpSpPr>
              <p:sp>
                <p:nvSpPr>
                  <p:cNvPr id="67" name="Freeform: Shape 66">
                    <a:extLst>
                      <a:ext uri="{FF2B5EF4-FFF2-40B4-BE49-F238E27FC236}">
                        <a16:creationId xmlns:a16="http://schemas.microsoft.com/office/drawing/2014/main" id="{970ADAB8-4A3B-4F5F-A435-1384FB749B8D}"/>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7EED3BE-7DC5-404F-9DDA-19399AB60B5C}"/>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3" name="Graphic 5">
              <a:extLst>
                <a:ext uri="{FF2B5EF4-FFF2-40B4-BE49-F238E27FC236}">
                  <a16:creationId xmlns:a16="http://schemas.microsoft.com/office/drawing/2014/main" id="{1E4A8671-D55B-4831-8EB5-EA5A5AFD9CA4}"/>
                </a:ext>
              </a:extLst>
            </p:cNvPr>
            <p:cNvGrpSpPr/>
            <p:nvPr/>
          </p:nvGrpSpPr>
          <p:grpSpPr>
            <a:xfrm>
              <a:off x="8877721" y="1992283"/>
              <a:ext cx="667283" cy="667283"/>
              <a:chOff x="13148632" y="4139769"/>
              <a:chExt cx="1108509" cy="1108509"/>
            </a:xfrm>
          </p:grpSpPr>
          <p:sp>
            <p:nvSpPr>
              <p:cNvPr id="74" name="Freeform: Shape 73">
                <a:extLst>
                  <a:ext uri="{FF2B5EF4-FFF2-40B4-BE49-F238E27FC236}">
                    <a16:creationId xmlns:a16="http://schemas.microsoft.com/office/drawing/2014/main" id="{FD6316BF-3DDA-4CB3-A308-B48A81984ABC}"/>
                  </a:ext>
                </a:extLst>
              </p:cNvPr>
              <p:cNvSpPr/>
              <p:nvPr/>
            </p:nvSpPr>
            <p:spPr>
              <a:xfrm>
                <a:off x="13148632"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 name="Graphic 5">
                <a:extLst>
                  <a:ext uri="{FF2B5EF4-FFF2-40B4-BE49-F238E27FC236}">
                    <a16:creationId xmlns:a16="http://schemas.microsoft.com/office/drawing/2014/main" id="{83C32B39-771D-4CA0-9B4D-79E16CA28E56}"/>
                  </a:ext>
                </a:extLst>
              </p:cNvPr>
              <p:cNvGrpSpPr/>
              <p:nvPr/>
            </p:nvGrpSpPr>
            <p:grpSpPr>
              <a:xfrm>
                <a:off x="13391670" y="4382005"/>
                <a:ext cx="625642" cy="633663"/>
                <a:chOff x="13391670" y="4382005"/>
                <a:chExt cx="625642" cy="633663"/>
              </a:xfrm>
            </p:grpSpPr>
            <p:grpSp>
              <p:nvGrpSpPr>
                <p:cNvPr id="76" name="Graphic 5">
                  <a:extLst>
                    <a:ext uri="{FF2B5EF4-FFF2-40B4-BE49-F238E27FC236}">
                      <a16:creationId xmlns:a16="http://schemas.microsoft.com/office/drawing/2014/main" id="{769BEFA6-022C-4CF7-BA7A-90E71DC366E5}"/>
                    </a:ext>
                  </a:extLst>
                </p:cNvPr>
                <p:cNvGrpSpPr/>
                <p:nvPr/>
              </p:nvGrpSpPr>
              <p:grpSpPr>
                <a:xfrm>
                  <a:off x="13516799" y="4756588"/>
                  <a:ext cx="258277" cy="259079"/>
                  <a:chOff x="13516799" y="4756588"/>
                  <a:chExt cx="258277" cy="259079"/>
                </a:xfrm>
                <a:solidFill>
                  <a:srgbClr val="50E6FF"/>
                </a:solidFill>
              </p:grpSpPr>
              <p:sp>
                <p:nvSpPr>
                  <p:cNvPr id="84" name="Freeform: Shape 83">
                    <a:extLst>
                      <a:ext uri="{FF2B5EF4-FFF2-40B4-BE49-F238E27FC236}">
                        <a16:creationId xmlns:a16="http://schemas.microsoft.com/office/drawing/2014/main" id="{AAF8B418-0D8A-4B4C-94A9-0809711F816A}"/>
                      </a:ext>
                    </a:extLst>
                  </p:cNvPr>
                  <p:cNvSpPr/>
                  <p:nvPr/>
                </p:nvSpPr>
                <p:spPr>
                  <a:xfrm>
                    <a:off x="13547279" y="4756588"/>
                    <a:ext cx="227798" cy="155608"/>
                  </a:xfrm>
                  <a:custGeom>
                    <a:avLst/>
                    <a:gdLst>
                      <a:gd name="connsiteX0" fmla="*/ 0 w 227798"/>
                      <a:gd name="connsiteY0" fmla="*/ 155608 h 155608"/>
                      <a:gd name="connsiteX1" fmla="*/ 72991 w 227798"/>
                      <a:gd name="connsiteY1" fmla="*/ 155608 h 155608"/>
                      <a:gd name="connsiteX2" fmla="*/ 227798 w 227798"/>
                      <a:gd name="connsiteY2" fmla="*/ 802 h 155608"/>
                      <a:gd name="connsiteX3" fmla="*/ 154806 w 227798"/>
                      <a:gd name="connsiteY3" fmla="*/ 0 h 155608"/>
                      <a:gd name="connsiteX4" fmla="*/ 0 w 227798"/>
                      <a:gd name="connsiteY4" fmla="*/ 155608 h 1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8" h="155608">
                        <a:moveTo>
                          <a:pt x="0" y="155608"/>
                        </a:moveTo>
                        <a:lnTo>
                          <a:pt x="72991" y="155608"/>
                        </a:lnTo>
                        <a:lnTo>
                          <a:pt x="227798" y="802"/>
                        </a:lnTo>
                        <a:lnTo>
                          <a:pt x="154806" y="0"/>
                        </a:lnTo>
                        <a:lnTo>
                          <a:pt x="0" y="155608"/>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BF672DD-711A-41A5-8EA3-D29509055022}"/>
                      </a:ext>
                    </a:extLst>
                  </p:cNvPr>
                  <p:cNvSpPr/>
                  <p:nvPr/>
                </p:nvSpPr>
                <p:spPr>
                  <a:xfrm>
                    <a:off x="13516799" y="4860862"/>
                    <a:ext cx="227797" cy="154806"/>
                  </a:xfrm>
                  <a:custGeom>
                    <a:avLst/>
                    <a:gdLst>
                      <a:gd name="connsiteX0" fmla="*/ 0 w 227797"/>
                      <a:gd name="connsiteY0" fmla="*/ 154806 h 154806"/>
                      <a:gd name="connsiteX1" fmla="*/ 72991 w 227797"/>
                      <a:gd name="connsiteY1" fmla="*/ 154806 h 154806"/>
                      <a:gd name="connsiteX2" fmla="*/ 227798 w 227797"/>
                      <a:gd name="connsiteY2" fmla="*/ 0 h 154806"/>
                      <a:gd name="connsiteX3" fmla="*/ 154806 w 227797"/>
                      <a:gd name="connsiteY3" fmla="*/ 0 h 154806"/>
                      <a:gd name="connsiteX4" fmla="*/ 0 w 227797"/>
                      <a:gd name="connsiteY4" fmla="*/ 154806 h 15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97" h="154806">
                        <a:moveTo>
                          <a:pt x="0" y="154806"/>
                        </a:moveTo>
                        <a:lnTo>
                          <a:pt x="72991" y="154806"/>
                        </a:lnTo>
                        <a:lnTo>
                          <a:pt x="227798" y="0"/>
                        </a:lnTo>
                        <a:lnTo>
                          <a:pt x="154806" y="0"/>
                        </a:lnTo>
                        <a:lnTo>
                          <a:pt x="0" y="154806"/>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7" name="Graphic 5">
                  <a:extLst>
                    <a:ext uri="{FF2B5EF4-FFF2-40B4-BE49-F238E27FC236}">
                      <a16:creationId xmlns:a16="http://schemas.microsoft.com/office/drawing/2014/main" id="{D495F63E-263B-4EF0-B197-8D4D9CDA1C66}"/>
                    </a:ext>
                  </a:extLst>
                </p:cNvPr>
                <p:cNvGrpSpPr/>
                <p:nvPr/>
              </p:nvGrpSpPr>
              <p:grpSpPr>
                <a:xfrm>
                  <a:off x="13463058" y="4733327"/>
                  <a:ext cx="137159" cy="137962"/>
                  <a:chOff x="13463058" y="4733327"/>
                  <a:chExt cx="137159" cy="137962"/>
                </a:xfrm>
                <a:solidFill>
                  <a:srgbClr val="0078D4"/>
                </a:solidFill>
              </p:grpSpPr>
              <p:sp>
                <p:nvSpPr>
                  <p:cNvPr id="82" name="Freeform: Shape 81">
                    <a:extLst>
                      <a:ext uri="{FF2B5EF4-FFF2-40B4-BE49-F238E27FC236}">
                        <a16:creationId xmlns:a16="http://schemas.microsoft.com/office/drawing/2014/main" id="{DFA1CF79-8205-4322-80B5-A9B9E677C71F}"/>
                      </a:ext>
                    </a:extLst>
                  </p:cNvPr>
                  <p:cNvSpPr/>
                  <p:nvPr/>
                </p:nvSpPr>
                <p:spPr>
                  <a:xfrm>
                    <a:off x="13479100"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91DAD8F-DD16-4A20-99FF-080CD79BA28F}"/>
                      </a:ext>
                    </a:extLst>
                  </p:cNvPr>
                  <p:cNvSpPr/>
                  <p:nvPr/>
                </p:nvSpPr>
                <p:spPr>
                  <a:xfrm>
                    <a:off x="13463058"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aphic 5">
                  <a:extLst>
                    <a:ext uri="{FF2B5EF4-FFF2-40B4-BE49-F238E27FC236}">
                      <a16:creationId xmlns:a16="http://schemas.microsoft.com/office/drawing/2014/main" id="{A6A8512E-2ADC-42F4-A7FA-D6D94B9B366C}"/>
                    </a:ext>
                  </a:extLst>
                </p:cNvPr>
                <p:cNvGrpSpPr/>
                <p:nvPr/>
              </p:nvGrpSpPr>
              <p:grpSpPr>
                <a:xfrm>
                  <a:off x="13775879" y="4733327"/>
                  <a:ext cx="137159" cy="137962"/>
                  <a:chOff x="13775879" y="4733327"/>
                  <a:chExt cx="137159" cy="137962"/>
                </a:xfrm>
                <a:solidFill>
                  <a:srgbClr val="0078D4"/>
                </a:solidFill>
              </p:grpSpPr>
              <p:sp>
                <p:nvSpPr>
                  <p:cNvPr id="80" name="Freeform: Shape 79">
                    <a:extLst>
                      <a:ext uri="{FF2B5EF4-FFF2-40B4-BE49-F238E27FC236}">
                        <a16:creationId xmlns:a16="http://schemas.microsoft.com/office/drawing/2014/main" id="{ACBADAAD-177C-4621-B2CA-3FEE6A837975}"/>
                      </a:ext>
                    </a:extLst>
                  </p:cNvPr>
                  <p:cNvSpPr/>
                  <p:nvPr/>
                </p:nvSpPr>
                <p:spPr>
                  <a:xfrm>
                    <a:off x="13791921" y="4733327"/>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310ACC4-8D20-413C-BEEC-CF12D4EA257E}"/>
                      </a:ext>
                    </a:extLst>
                  </p:cNvPr>
                  <p:cNvSpPr/>
                  <p:nvPr/>
                </p:nvSpPr>
                <p:spPr>
                  <a:xfrm>
                    <a:off x="13775879" y="4788673"/>
                    <a:ext cx="121117" cy="82616"/>
                  </a:xfrm>
                  <a:custGeom>
                    <a:avLst/>
                    <a:gdLst>
                      <a:gd name="connsiteX0" fmla="*/ 0 w 121117"/>
                      <a:gd name="connsiteY0" fmla="*/ 82617 h 82616"/>
                      <a:gd name="connsiteX1" fmla="*/ 38501 w 121117"/>
                      <a:gd name="connsiteY1" fmla="*/ 82617 h 82616"/>
                      <a:gd name="connsiteX2" fmla="*/ 121118 w 121117"/>
                      <a:gd name="connsiteY2" fmla="*/ 0 h 82616"/>
                      <a:gd name="connsiteX3" fmla="*/ 82617 w 121117"/>
                      <a:gd name="connsiteY3" fmla="*/ 0 h 82616"/>
                      <a:gd name="connsiteX4" fmla="*/ 0 w 121117"/>
                      <a:gd name="connsiteY4" fmla="*/ 82617 h 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17" h="82616">
                        <a:moveTo>
                          <a:pt x="0" y="82617"/>
                        </a:moveTo>
                        <a:lnTo>
                          <a:pt x="38501" y="82617"/>
                        </a:lnTo>
                        <a:lnTo>
                          <a:pt x="121118" y="0"/>
                        </a:lnTo>
                        <a:lnTo>
                          <a:pt x="82617" y="0"/>
                        </a:lnTo>
                        <a:lnTo>
                          <a:pt x="0" y="82617"/>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9" name="Freeform: Shape 78">
                  <a:extLst>
                    <a:ext uri="{FF2B5EF4-FFF2-40B4-BE49-F238E27FC236}">
                      <a16:creationId xmlns:a16="http://schemas.microsoft.com/office/drawing/2014/main" id="{5E59AD1D-0E4F-4064-A3A5-4FFADD0299F6}"/>
                    </a:ext>
                  </a:extLst>
                </p:cNvPr>
                <p:cNvSpPr/>
                <p:nvPr/>
              </p:nvSpPr>
              <p:spPr>
                <a:xfrm>
                  <a:off x="13391670" y="4382005"/>
                  <a:ext cx="625642" cy="385010"/>
                </a:xfrm>
                <a:custGeom>
                  <a:avLst/>
                  <a:gdLst>
                    <a:gd name="connsiteX0" fmla="*/ 554255 w 625642"/>
                    <a:gd name="connsiteY0" fmla="*/ 240632 h 385010"/>
                    <a:gd name="connsiteX1" fmla="*/ 553453 w 625642"/>
                    <a:gd name="connsiteY1" fmla="*/ 240632 h 385010"/>
                    <a:gd name="connsiteX2" fmla="*/ 562276 w 625642"/>
                    <a:gd name="connsiteY2" fmla="*/ 192505 h 385010"/>
                    <a:gd name="connsiteX3" fmla="*/ 437147 w 625642"/>
                    <a:gd name="connsiteY3" fmla="*/ 64168 h 385010"/>
                    <a:gd name="connsiteX4" fmla="*/ 395438 w 625642"/>
                    <a:gd name="connsiteY4" fmla="*/ 71388 h 385010"/>
                    <a:gd name="connsiteX5" fmla="*/ 249455 w 625642"/>
                    <a:gd name="connsiteY5" fmla="*/ 0 h 385010"/>
                    <a:gd name="connsiteX6" fmla="*/ 61762 w 625642"/>
                    <a:gd name="connsiteY6" fmla="*/ 192505 h 385010"/>
                    <a:gd name="connsiteX7" fmla="*/ 68179 w 625642"/>
                    <a:gd name="connsiteY7" fmla="*/ 240632 h 385010"/>
                    <a:gd name="connsiteX8" fmla="*/ 0 w 625642"/>
                    <a:gd name="connsiteY8" fmla="*/ 312821 h 385010"/>
                    <a:gd name="connsiteX9" fmla="*/ 70586 w 625642"/>
                    <a:gd name="connsiteY9" fmla="*/ 385011 h 385010"/>
                    <a:gd name="connsiteX10" fmla="*/ 555057 w 625642"/>
                    <a:gd name="connsiteY10" fmla="*/ 385011 h 385010"/>
                    <a:gd name="connsiteX11" fmla="*/ 625642 w 625642"/>
                    <a:gd name="connsiteY11" fmla="*/ 312821 h 385010"/>
                    <a:gd name="connsiteX12" fmla="*/ 554255 w 625642"/>
                    <a:gd name="connsiteY12" fmla="*/ 240632 h 38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2" h="385010">
                      <a:moveTo>
                        <a:pt x="554255" y="240632"/>
                      </a:moveTo>
                      <a:lnTo>
                        <a:pt x="553453" y="240632"/>
                      </a:lnTo>
                      <a:cubicBezTo>
                        <a:pt x="559067" y="225391"/>
                        <a:pt x="562276" y="209349"/>
                        <a:pt x="562276" y="192505"/>
                      </a:cubicBezTo>
                      <a:cubicBezTo>
                        <a:pt x="562276" y="121920"/>
                        <a:pt x="506129" y="64168"/>
                        <a:pt x="437147" y="64168"/>
                      </a:cubicBezTo>
                      <a:cubicBezTo>
                        <a:pt x="422710" y="64168"/>
                        <a:pt x="408272" y="67377"/>
                        <a:pt x="395438" y="71388"/>
                      </a:cubicBezTo>
                      <a:cubicBezTo>
                        <a:pt x="360947" y="27272"/>
                        <a:pt x="308009" y="0"/>
                        <a:pt x="249455" y="0"/>
                      </a:cubicBezTo>
                      <a:cubicBezTo>
                        <a:pt x="145983" y="0"/>
                        <a:pt x="61762" y="85825"/>
                        <a:pt x="61762" y="192505"/>
                      </a:cubicBezTo>
                      <a:cubicBezTo>
                        <a:pt x="61762" y="209349"/>
                        <a:pt x="64168" y="225391"/>
                        <a:pt x="68179" y="240632"/>
                      </a:cubicBezTo>
                      <a:cubicBezTo>
                        <a:pt x="30480" y="241433"/>
                        <a:pt x="0" y="272716"/>
                        <a:pt x="0" y="312821"/>
                      </a:cubicBezTo>
                      <a:cubicBezTo>
                        <a:pt x="0" y="352926"/>
                        <a:pt x="31282" y="385011"/>
                        <a:pt x="70586" y="385011"/>
                      </a:cubicBezTo>
                      <a:lnTo>
                        <a:pt x="555057" y="385011"/>
                      </a:lnTo>
                      <a:cubicBezTo>
                        <a:pt x="594360" y="385011"/>
                        <a:pt x="625642" y="352926"/>
                        <a:pt x="625642" y="312821"/>
                      </a:cubicBezTo>
                      <a:cubicBezTo>
                        <a:pt x="625642" y="272716"/>
                        <a:pt x="593558" y="240632"/>
                        <a:pt x="554255" y="240632"/>
                      </a:cubicBezTo>
                      <a:close/>
                    </a:path>
                  </a:pathLst>
                </a:custGeom>
                <a:solidFill>
                  <a:schemeClr val="bg1"/>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6" name="Graphic 5">
              <a:extLst>
                <a:ext uri="{FF2B5EF4-FFF2-40B4-BE49-F238E27FC236}">
                  <a16:creationId xmlns:a16="http://schemas.microsoft.com/office/drawing/2014/main" id="{36D53B1E-E435-4BAC-80B1-DFBA8A174BCB}"/>
                </a:ext>
              </a:extLst>
            </p:cNvPr>
            <p:cNvGrpSpPr/>
            <p:nvPr/>
          </p:nvGrpSpPr>
          <p:grpSpPr>
            <a:xfrm>
              <a:off x="8877721" y="3689007"/>
              <a:ext cx="667283" cy="667283"/>
              <a:chOff x="11107275" y="4998022"/>
              <a:chExt cx="1108509" cy="1108509"/>
            </a:xfrm>
          </p:grpSpPr>
          <p:sp>
            <p:nvSpPr>
              <p:cNvPr id="87" name="Freeform: Shape 86">
                <a:extLst>
                  <a:ext uri="{FF2B5EF4-FFF2-40B4-BE49-F238E27FC236}">
                    <a16:creationId xmlns:a16="http://schemas.microsoft.com/office/drawing/2014/main" id="{C83DD684-C70C-477D-9870-524C4BAB9DED}"/>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8" name="Graphic 5">
                <a:extLst>
                  <a:ext uri="{FF2B5EF4-FFF2-40B4-BE49-F238E27FC236}">
                    <a16:creationId xmlns:a16="http://schemas.microsoft.com/office/drawing/2014/main" id="{7C28E0AC-3FEE-4CDC-B171-2A7FF12EB556}"/>
                  </a:ext>
                </a:extLst>
              </p:cNvPr>
              <p:cNvGrpSpPr/>
              <p:nvPr/>
            </p:nvGrpSpPr>
            <p:grpSpPr>
              <a:xfrm>
                <a:off x="11364750" y="5253894"/>
                <a:ext cx="599974" cy="599974"/>
                <a:chOff x="11364750" y="5253894"/>
                <a:chExt cx="599974" cy="599974"/>
              </a:xfrm>
            </p:grpSpPr>
            <p:grpSp>
              <p:nvGrpSpPr>
                <p:cNvPr id="89" name="Graphic 5">
                  <a:extLst>
                    <a:ext uri="{FF2B5EF4-FFF2-40B4-BE49-F238E27FC236}">
                      <a16:creationId xmlns:a16="http://schemas.microsoft.com/office/drawing/2014/main" id="{91ABD86A-C170-40DC-9487-2345D2BE508C}"/>
                    </a:ext>
                  </a:extLst>
                </p:cNvPr>
                <p:cNvGrpSpPr/>
                <p:nvPr/>
              </p:nvGrpSpPr>
              <p:grpSpPr>
                <a:xfrm>
                  <a:off x="11533192" y="5253894"/>
                  <a:ext cx="431532" cy="431532"/>
                  <a:chOff x="11533192" y="5253894"/>
                  <a:chExt cx="431532" cy="431532"/>
                </a:xfrm>
                <a:solidFill>
                  <a:srgbClr val="0078D4"/>
                </a:solidFill>
              </p:grpSpPr>
              <p:sp>
                <p:nvSpPr>
                  <p:cNvPr id="100" name="Freeform: Shape 99">
                    <a:extLst>
                      <a:ext uri="{FF2B5EF4-FFF2-40B4-BE49-F238E27FC236}">
                        <a16:creationId xmlns:a16="http://schemas.microsoft.com/office/drawing/2014/main" id="{5CFD5AC7-6CCA-476F-9512-9D5EC9BDA1DF}"/>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0FF79FC-F0E9-4733-890E-5743782E5C05}"/>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9E7EBA58-34D8-4E08-A6C0-ECFB55BF0181}"/>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CE349A7-4C27-4AE2-B231-BCCA680A280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4E2ACC-83B0-44C9-B170-51FA135AC8B3}"/>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A134A2C-A614-47F0-9C76-EADE2839DFD8}"/>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4A915A0-3772-4F93-93F5-416E165760DF}"/>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10CCF1E-1487-454E-982A-C420AFDAC846}"/>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0E1CFC3-D5CF-49D6-A0C2-F5CE7FF31FAF}"/>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aphic 5">
                  <a:extLst>
                    <a:ext uri="{FF2B5EF4-FFF2-40B4-BE49-F238E27FC236}">
                      <a16:creationId xmlns:a16="http://schemas.microsoft.com/office/drawing/2014/main" id="{01857B5D-D6C4-4614-B8F4-5F8CCCE4A741}"/>
                    </a:ext>
                  </a:extLst>
                </p:cNvPr>
                <p:cNvGrpSpPr/>
                <p:nvPr/>
              </p:nvGrpSpPr>
              <p:grpSpPr>
                <a:xfrm>
                  <a:off x="11364750" y="5590778"/>
                  <a:ext cx="262288" cy="263090"/>
                  <a:chOff x="11364750" y="5590778"/>
                  <a:chExt cx="262288" cy="263090"/>
                </a:xfrm>
                <a:solidFill>
                  <a:srgbClr val="50E6FF"/>
                </a:solidFill>
              </p:grpSpPr>
              <p:sp>
                <p:nvSpPr>
                  <p:cNvPr id="91" name="Freeform: Shape 90">
                    <a:extLst>
                      <a:ext uri="{FF2B5EF4-FFF2-40B4-BE49-F238E27FC236}">
                        <a16:creationId xmlns:a16="http://schemas.microsoft.com/office/drawing/2014/main" id="{3E6B37B4-DECB-4741-A0BE-1B627FD64C4E}"/>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1F48661-A8F5-43A4-BF87-20A5AF683F46}"/>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BB6286-A199-4F3D-A0B1-27CB1B0334EB}"/>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C6DFBF6-64BA-4EFD-89B2-F45B325C1C4F}"/>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E8F6295-7B7B-4083-95BC-C3530A979FA0}"/>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55323B2-7C63-43CB-81D6-2DC66DDF5C93}"/>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BAEE47E-B6B4-4198-9E47-FAAFE63CB9C4}"/>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ACEE43C-CDCE-4F3D-B533-E0BC71A7EDB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45D7466-C09D-43F8-A7B6-D890B02F1EB3}"/>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aphic 5">
              <a:extLst>
                <a:ext uri="{FF2B5EF4-FFF2-40B4-BE49-F238E27FC236}">
                  <a16:creationId xmlns:a16="http://schemas.microsoft.com/office/drawing/2014/main" id="{8B3FE2FC-864F-4CDB-8363-F650E0926909}"/>
                </a:ext>
              </a:extLst>
            </p:cNvPr>
            <p:cNvGrpSpPr/>
            <p:nvPr/>
          </p:nvGrpSpPr>
          <p:grpSpPr>
            <a:xfrm>
              <a:off x="8882564" y="4537370"/>
              <a:ext cx="667283" cy="667283"/>
              <a:chOff x="9025811" y="4139769"/>
              <a:chExt cx="1108509" cy="1108509"/>
            </a:xfrm>
          </p:grpSpPr>
          <p:sp>
            <p:nvSpPr>
              <p:cNvPr id="110" name="Freeform: Shape 109">
                <a:extLst>
                  <a:ext uri="{FF2B5EF4-FFF2-40B4-BE49-F238E27FC236}">
                    <a16:creationId xmlns:a16="http://schemas.microsoft.com/office/drawing/2014/main" id="{AABA107B-3D60-45D5-BA6E-0F0789C336E0}"/>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1" name="Graphic 5">
                <a:extLst>
                  <a:ext uri="{FF2B5EF4-FFF2-40B4-BE49-F238E27FC236}">
                    <a16:creationId xmlns:a16="http://schemas.microsoft.com/office/drawing/2014/main" id="{56C47E3C-1052-4E37-B7F4-EC48D0B5E269}"/>
                  </a:ext>
                </a:extLst>
              </p:cNvPr>
              <p:cNvGrpSpPr/>
              <p:nvPr/>
            </p:nvGrpSpPr>
            <p:grpSpPr>
              <a:xfrm>
                <a:off x="9388363" y="4423715"/>
                <a:ext cx="358541" cy="521368"/>
                <a:chOff x="9388363" y="4423715"/>
                <a:chExt cx="358541" cy="521368"/>
              </a:xfrm>
            </p:grpSpPr>
            <p:sp>
              <p:nvSpPr>
                <p:cNvPr id="112" name="Freeform: Shape 111">
                  <a:extLst>
                    <a:ext uri="{FF2B5EF4-FFF2-40B4-BE49-F238E27FC236}">
                      <a16:creationId xmlns:a16="http://schemas.microsoft.com/office/drawing/2014/main" id="{E6E869E3-412A-468E-BF30-83F758DB967C}"/>
                    </a:ext>
                  </a:extLst>
                </p:cNvPr>
                <p:cNvSpPr/>
                <p:nvPr/>
              </p:nvSpPr>
              <p:spPr>
                <a:xfrm>
                  <a:off x="9388363" y="4423715"/>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CDD92DC-854C-45FB-BBAF-9EF8CC30C99A}"/>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F9E9DC7-B2DD-4ECB-AF2D-DB5EE3F3E10D}"/>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90DD518-B3BC-452F-B10A-171F8A8D7BCC}"/>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EED1F10-3CA0-4D1A-8896-6B281DF1A84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6122DF00-B54C-47E1-87AC-1BBB568A8713}"/>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8" name="Graphic 5">
                  <a:extLst>
                    <a:ext uri="{FF2B5EF4-FFF2-40B4-BE49-F238E27FC236}">
                      <a16:creationId xmlns:a16="http://schemas.microsoft.com/office/drawing/2014/main" id="{8C734E08-94DC-441B-A349-9786A0AEA179}"/>
                    </a:ext>
                  </a:extLst>
                </p:cNvPr>
                <p:cNvGrpSpPr/>
                <p:nvPr/>
              </p:nvGrpSpPr>
              <p:grpSpPr>
                <a:xfrm>
                  <a:off x="9436489" y="4480664"/>
                  <a:ext cx="84221" cy="63366"/>
                  <a:chOff x="9436489" y="4480664"/>
                  <a:chExt cx="84221" cy="63366"/>
                </a:xfrm>
                <a:solidFill>
                  <a:srgbClr val="FFFFFF"/>
                </a:solidFill>
              </p:grpSpPr>
              <p:sp>
                <p:nvSpPr>
                  <p:cNvPr id="131" name="Freeform: Shape 130">
                    <a:extLst>
                      <a:ext uri="{FF2B5EF4-FFF2-40B4-BE49-F238E27FC236}">
                        <a16:creationId xmlns:a16="http://schemas.microsoft.com/office/drawing/2014/main" id="{2B2D5858-6D3E-43E7-94B5-AC35A076ECE6}"/>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A254A92-A26B-4941-9C61-687B17E332AC}"/>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aphic 5">
                  <a:extLst>
                    <a:ext uri="{FF2B5EF4-FFF2-40B4-BE49-F238E27FC236}">
                      <a16:creationId xmlns:a16="http://schemas.microsoft.com/office/drawing/2014/main" id="{A41F5DBC-823A-4A7C-8597-B05BAD6581D2}"/>
                    </a:ext>
                  </a:extLst>
                </p:cNvPr>
                <p:cNvGrpSpPr/>
                <p:nvPr/>
              </p:nvGrpSpPr>
              <p:grpSpPr>
                <a:xfrm>
                  <a:off x="9436489" y="4564083"/>
                  <a:ext cx="84221" cy="63366"/>
                  <a:chOff x="9436489" y="4564083"/>
                  <a:chExt cx="84221" cy="63366"/>
                </a:xfrm>
                <a:solidFill>
                  <a:srgbClr val="FFFFFF"/>
                </a:solidFill>
              </p:grpSpPr>
              <p:sp>
                <p:nvSpPr>
                  <p:cNvPr id="129" name="Freeform: Shape 128">
                    <a:extLst>
                      <a:ext uri="{FF2B5EF4-FFF2-40B4-BE49-F238E27FC236}">
                        <a16:creationId xmlns:a16="http://schemas.microsoft.com/office/drawing/2014/main" id="{1171E886-D01E-40F3-87F5-3182825DAD44}"/>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1E05C7C4-6AF0-4976-8EE5-2097672AE3DA}"/>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5">
                  <a:extLst>
                    <a:ext uri="{FF2B5EF4-FFF2-40B4-BE49-F238E27FC236}">
                      <a16:creationId xmlns:a16="http://schemas.microsoft.com/office/drawing/2014/main" id="{00172E1F-6AA7-42EB-9EF8-FB53283086B6}"/>
                    </a:ext>
                  </a:extLst>
                </p:cNvPr>
                <p:cNvGrpSpPr/>
                <p:nvPr/>
              </p:nvGrpSpPr>
              <p:grpSpPr>
                <a:xfrm>
                  <a:off x="9436489" y="4647502"/>
                  <a:ext cx="84221" cy="63366"/>
                  <a:chOff x="9436489" y="4647502"/>
                  <a:chExt cx="84221" cy="63366"/>
                </a:xfrm>
                <a:solidFill>
                  <a:srgbClr val="FFFFFF"/>
                </a:solidFill>
              </p:grpSpPr>
              <p:sp>
                <p:nvSpPr>
                  <p:cNvPr id="127" name="Freeform: Shape 126">
                    <a:extLst>
                      <a:ext uri="{FF2B5EF4-FFF2-40B4-BE49-F238E27FC236}">
                        <a16:creationId xmlns:a16="http://schemas.microsoft.com/office/drawing/2014/main" id="{D73D5A39-E8BA-4618-9F7A-2D4F2CA85B62}"/>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5A3831F-704C-47BA-853F-E35042C699E8}"/>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aphic 5">
                  <a:extLst>
                    <a:ext uri="{FF2B5EF4-FFF2-40B4-BE49-F238E27FC236}">
                      <a16:creationId xmlns:a16="http://schemas.microsoft.com/office/drawing/2014/main" id="{8421A9EC-6130-4DD0-AA0B-1EC209E742BA}"/>
                    </a:ext>
                  </a:extLst>
                </p:cNvPr>
                <p:cNvGrpSpPr/>
                <p:nvPr/>
              </p:nvGrpSpPr>
              <p:grpSpPr>
                <a:xfrm>
                  <a:off x="9436489" y="4730921"/>
                  <a:ext cx="84221" cy="63366"/>
                  <a:chOff x="9436489" y="4730921"/>
                  <a:chExt cx="84221" cy="63366"/>
                </a:xfrm>
                <a:solidFill>
                  <a:srgbClr val="FFFFFF"/>
                </a:solidFill>
              </p:grpSpPr>
              <p:sp>
                <p:nvSpPr>
                  <p:cNvPr id="125" name="Freeform: Shape 124">
                    <a:extLst>
                      <a:ext uri="{FF2B5EF4-FFF2-40B4-BE49-F238E27FC236}">
                        <a16:creationId xmlns:a16="http://schemas.microsoft.com/office/drawing/2014/main" id="{240735F4-7805-49A4-9159-4E232AE61BB8}"/>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CAC300F-4F26-4CE2-AEA4-F4232161EE18}"/>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aphic 5">
                  <a:extLst>
                    <a:ext uri="{FF2B5EF4-FFF2-40B4-BE49-F238E27FC236}">
                      <a16:creationId xmlns:a16="http://schemas.microsoft.com/office/drawing/2014/main" id="{6BE45CFA-FAF2-4E04-BF5E-E4E0173882E3}"/>
                    </a:ext>
                  </a:extLst>
                </p:cNvPr>
                <p:cNvGrpSpPr/>
                <p:nvPr/>
              </p:nvGrpSpPr>
              <p:grpSpPr>
                <a:xfrm>
                  <a:off x="9436489" y="4814340"/>
                  <a:ext cx="84221" cy="63366"/>
                  <a:chOff x="9436489" y="4814340"/>
                  <a:chExt cx="84221" cy="63366"/>
                </a:xfrm>
                <a:solidFill>
                  <a:srgbClr val="FFFFFF"/>
                </a:solidFill>
              </p:grpSpPr>
              <p:sp>
                <p:nvSpPr>
                  <p:cNvPr id="123" name="Freeform: Shape 122">
                    <a:extLst>
                      <a:ext uri="{FF2B5EF4-FFF2-40B4-BE49-F238E27FC236}">
                        <a16:creationId xmlns:a16="http://schemas.microsoft.com/office/drawing/2014/main" id="{E99EF017-9314-449E-9E6C-18AD369F6F30}"/>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E2956441-6214-4074-B0A1-67323E296C7D}"/>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3" name="Graphic 5">
              <a:extLst>
                <a:ext uri="{FF2B5EF4-FFF2-40B4-BE49-F238E27FC236}">
                  <a16:creationId xmlns:a16="http://schemas.microsoft.com/office/drawing/2014/main" id="{DD53516F-4435-423B-8DB2-32E62D23C94A}"/>
                </a:ext>
              </a:extLst>
            </p:cNvPr>
            <p:cNvGrpSpPr/>
            <p:nvPr/>
          </p:nvGrpSpPr>
          <p:grpSpPr>
            <a:xfrm>
              <a:off x="5769934" y="2840645"/>
              <a:ext cx="667283" cy="667283"/>
              <a:chOff x="8163548" y="2124079"/>
              <a:chExt cx="1108509" cy="1108509"/>
            </a:xfrm>
          </p:grpSpPr>
          <p:sp>
            <p:nvSpPr>
              <p:cNvPr id="134" name="Freeform: Shape 133">
                <a:extLst>
                  <a:ext uri="{FF2B5EF4-FFF2-40B4-BE49-F238E27FC236}">
                    <a16:creationId xmlns:a16="http://schemas.microsoft.com/office/drawing/2014/main" id="{AEBDD2F6-26A4-4ACA-BDB5-C98E62EEA6D1}"/>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5" name="Graphic 5">
                <a:extLst>
                  <a:ext uri="{FF2B5EF4-FFF2-40B4-BE49-F238E27FC236}">
                    <a16:creationId xmlns:a16="http://schemas.microsoft.com/office/drawing/2014/main" id="{3CEEA4F6-5377-48FB-A68E-DDF86CFB8019}"/>
                  </a:ext>
                </a:extLst>
              </p:cNvPr>
              <p:cNvGrpSpPr/>
              <p:nvPr/>
            </p:nvGrpSpPr>
            <p:grpSpPr>
              <a:xfrm>
                <a:off x="8421826" y="2454547"/>
                <a:ext cx="591151" cy="443563"/>
                <a:chOff x="8421826" y="2454547"/>
                <a:chExt cx="591151" cy="443563"/>
              </a:xfrm>
            </p:grpSpPr>
            <p:sp>
              <p:nvSpPr>
                <p:cNvPr id="136" name="Freeform: Shape 135">
                  <a:extLst>
                    <a:ext uri="{FF2B5EF4-FFF2-40B4-BE49-F238E27FC236}">
                      <a16:creationId xmlns:a16="http://schemas.microsoft.com/office/drawing/2014/main" id="{FDD4EAD4-A150-409D-A279-8CCE6DCEB944}"/>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8AA27AB-D0A3-4527-948B-4C7777F5E90D}"/>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aphic 5">
                  <a:extLst>
                    <a:ext uri="{FF2B5EF4-FFF2-40B4-BE49-F238E27FC236}">
                      <a16:creationId xmlns:a16="http://schemas.microsoft.com/office/drawing/2014/main" id="{255D3EB7-6AD1-4E79-8F94-981D2B0EFD29}"/>
                    </a:ext>
                  </a:extLst>
                </p:cNvPr>
                <p:cNvGrpSpPr/>
                <p:nvPr/>
              </p:nvGrpSpPr>
              <p:grpSpPr>
                <a:xfrm>
                  <a:off x="8472359" y="2606946"/>
                  <a:ext cx="218172" cy="245444"/>
                  <a:chOff x="8472359" y="2606946"/>
                  <a:chExt cx="218172" cy="245444"/>
                </a:xfrm>
                <a:solidFill>
                  <a:srgbClr val="0078D4"/>
                </a:solidFill>
              </p:grpSpPr>
              <p:sp>
                <p:nvSpPr>
                  <p:cNvPr id="142" name="Freeform: Shape 141">
                    <a:extLst>
                      <a:ext uri="{FF2B5EF4-FFF2-40B4-BE49-F238E27FC236}">
                        <a16:creationId xmlns:a16="http://schemas.microsoft.com/office/drawing/2014/main" id="{7201037F-3554-4C32-9C7E-01B305F23E40}"/>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283A9E1-855B-4F70-A323-C355C4A87A9A}"/>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6A39A102-BB41-4D71-B6D7-B58AABDD0349}"/>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2F21F96-3155-48A0-87BF-6DF5B54A3A6B}"/>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2E03A03-660E-40F6-9C76-2048039DD45D}"/>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4" name="Freeform: Shape 143">
              <a:extLst>
                <a:ext uri="{FF2B5EF4-FFF2-40B4-BE49-F238E27FC236}">
                  <a16:creationId xmlns:a16="http://schemas.microsoft.com/office/drawing/2014/main" id="{DB6E2199-A0E5-4228-AC36-6898C953315D}"/>
                </a:ext>
              </a:extLst>
            </p:cNvPr>
            <p:cNvSpPr/>
            <p:nvPr/>
          </p:nvSpPr>
          <p:spPr>
            <a:xfrm>
              <a:off x="6595806" y="2010464"/>
              <a:ext cx="172511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dirty="0">
                  <a:ln>
                    <a:noFill/>
                  </a:ln>
                  <a:solidFill>
                    <a:schemeClr val="tx1"/>
                  </a:solidFill>
                  <a:effectLst/>
                  <a:uLnTx/>
                  <a:uFillTx/>
                  <a:latin typeface="Segoe UI"/>
                  <a:ea typeface="+mn-ea"/>
                  <a:cs typeface="+mn-cs"/>
                </a:rPr>
                <a:t>Enterprise </a:t>
              </a:r>
              <a:r>
                <a:rPr kumimoji="0" lang="en-US" sz="1300" b="0" i="0" u="none" strike="noStrike" kern="1200" cap="none" spc="0" normalizeH="0" baseline="0" noProof="0" dirty="0">
                  <a:ln>
                    <a:noFill/>
                  </a:ln>
                  <a:solidFill>
                    <a:schemeClr val="tx1"/>
                  </a:solidFill>
                  <a:effectLst/>
                  <a:uLnTx/>
                  <a:uFillTx/>
                  <a:latin typeface="Segoe UI"/>
                  <a:ea typeface="+mn-ea"/>
                  <a:cs typeface="+mn-cs"/>
                </a:rPr>
                <a:t>Enrollment</a:t>
              </a:r>
            </a:p>
          </p:txBody>
        </p:sp>
        <p:sp>
          <p:nvSpPr>
            <p:cNvPr id="145" name="Freeform: Shape 144">
              <a:extLst>
                <a:ext uri="{FF2B5EF4-FFF2-40B4-BE49-F238E27FC236}">
                  <a16:creationId xmlns:a16="http://schemas.microsoft.com/office/drawing/2014/main" id="{B4751959-5749-41F2-A115-683CFB2CF5C3}"/>
                </a:ext>
              </a:extLst>
            </p:cNvPr>
            <p:cNvSpPr/>
            <p:nvPr/>
          </p:nvSpPr>
          <p:spPr>
            <a:xfrm>
              <a:off x="6595806" y="2844415"/>
              <a:ext cx="1257825" cy="674155"/>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Identity</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285E2D9-301A-47E4-B2E7-EEFBC040CEF0}"/>
                </a:ext>
              </a:extLst>
            </p:cNvPr>
            <p:cNvSpPr/>
            <p:nvPr/>
          </p:nvSpPr>
          <p:spPr>
            <a:xfrm>
              <a:off x="9718735" y="4555551"/>
              <a:ext cx="1696985"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Operations Baseline</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3ECC707-7F76-49CA-8118-CD100558896F}"/>
                </a:ext>
              </a:extLst>
            </p:cNvPr>
            <p:cNvSpPr/>
            <p:nvPr/>
          </p:nvSpPr>
          <p:spPr>
            <a:xfrm>
              <a:off x="9718735" y="3707188"/>
              <a:ext cx="1910923"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Deployment Options</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555DEB3-BC4D-4894-BB32-2309323DF91B}"/>
                </a:ext>
              </a:extLst>
            </p:cNvPr>
            <p:cNvSpPr/>
            <p:nvPr/>
          </p:nvSpPr>
          <p:spPr>
            <a:xfrm>
              <a:off x="6595806" y="3721599"/>
              <a:ext cx="1801732"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Resource Organization</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4C0A3FF-E02D-4F3B-9BC1-DA55D36EAD17}"/>
                </a:ext>
              </a:extLst>
            </p:cNvPr>
            <p:cNvSpPr/>
            <p:nvPr/>
          </p:nvSpPr>
          <p:spPr>
            <a:xfrm>
              <a:off x="9718735" y="2010464"/>
              <a:ext cx="1696986"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mn-ea"/>
                  <a:cs typeface="+mn-cs"/>
                </a:rPr>
                <a:t>Business Continuity </a:t>
              </a:r>
              <a:br>
                <a:rPr kumimoji="0" lang="en-US" sz="1300" b="0" i="0" u="none" strike="noStrike" kern="1200" cap="none" spc="0" normalizeH="0" baseline="0" noProof="0">
                  <a:ln>
                    <a:noFill/>
                  </a:ln>
                  <a:solidFill>
                    <a:schemeClr val="tx1"/>
                  </a:solidFill>
                  <a:effectLst/>
                  <a:uLnTx/>
                  <a:uFillTx/>
                  <a:latin typeface="Segoe UI"/>
                  <a:ea typeface="+mn-ea"/>
                  <a:cs typeface="+mn-cs"/>
                </a:rPr>
              </a:br>
              <a:r>
                <a:rPr kumimoji="0" lang="en-US" sz="1300" b="0" i="0" u="none" strike="noStrike" kern="1200" cap="none" spc="0" normalizeH="0" baseline="0" noProof="0">
                  <a:ln>
                    <a:noFill/>
                  </a:ln>
                  <a:solidFill>
                    <a:schemeClr val="tx1"/>
                  </a:solidFill>
                  <a:effectLst/>
                  <a:uLnTx/>
                  <a:uFillTx/>
                  <a:latin typeface="Segoe UI"/>
                  <a:ea typeface="+mn-ea"/>
                  <a:cs typeface="+mn-cs"/>
                </a:rPr>
                <a:t>&amp; Disaster Recovery</a:t>
              </a:r>
            </a:p>
          </p:txBody>
        </p:sp>
        <p:sp>
          <p:nvSpPr>
            <p:cNvPr id="151" name="Freeform: Shape 150">
              <a:extLst>
                <a:ext uri="{FF2B5EF4-FFF2-40B4-BE49-F238E27FC236}">
                  <a16:creationId xmlns:a16="http://schemas.microsoft.com/office/drawing/2014/main" id="{ED8E6F82-660D-4A14-BDC3-53EA4098720D}"/>
                </a:ext>
              </a:extLst>
            </p:cNvPr>
            <p:cNvSpPr/>
            <p:nvPr/>
          </p:nvSpPr>
          <p:spPr>
            <a:xfrm>
              <a:off x="6595806" y="4555551"/>
              <a:ext cx="1487174" cy="630922"/>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300" b="0" i="0" u="none" strike="noStrike" kern="1200" cap="none" spc="0" normalizeH="0" baseline="0" noProof="0">
                  <a:ln>
                    <a:noFill/>
                  </a:ln>
                  <a:solidFill>
                    <a:schemeClr val="tx1"/>
                  </a:solidFill>
                  <a:effectLst/>
                  <a:uLnTx/>
                  <a:uFillTx/>
                  <a:latin typeface="Segoe UI"/>
                  <a:ea typeface="+mn-ea"/>
                  <a:cs typeface="+mn-cs"/>
                </a:rPr>
                <a:t>Network Topology &amp; Connectivity</a:t>
              </a:r>
              <a:endParaRPr kumimoji="0" lang="en-US" sz="1300" b="0" i="0" u="none" strike="noStrike" kern="1200" cap="none" spc="0" normalizeH="0" baseline="0" noProof="0">
                <a:ln>
                  <a:noFill/>
                </a:ln>
                <a:solidFill>
                  <a:schemeClr val="tx1"/>
                </a:solidFill>
                <a:effectLst/>
                <a:uLnTx/>
                <a:uFillTx/>
                <a:latin typeface="Segoe UI"/>
                <a:ea typeface="+mn-ea"/>
                <a:cs typeface="+mn-cs"/>
              </a:endParaRPr>
            </a:p>
          </p:txBody>
        </p:sp>
      </p:grpSp>
    </p:spTree>
    <p:extLst>
      <p:ext uri="{BB962C8B-B14F-4D97-AF65-F5344CB8AC3E}">
        <p14:creationId xmlns:p14="http://schemas.microsoft.com/office/powerpoint/2010/main" val="7847416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2077-D868-4036-9B94-5E000C662555}"/>
              </a:ext>
            </a:extLst>
          </p:cNvPr>
          <p:cNvSpPr>
            <a:spLocks noGrp="1"/>
          </p:cNvSpPr>
          <p:nvPr>
            <p:ph type="title"/>
          </p:nvPr>
        </p:nvSpPr>
        <p:spPr/>
        <p:txBody>
          <a:bodyPr/>
          <a:lstStyle/>
          <a:p>
            <a:r>
              <a:rPr lang="da-DK" dirty="0"/>
              <a:t>Factors that influence the right setup	</a:t>
            </a:r>
            <a:endParaRPr lang="en-US" dirty="0"/>
          </a:p>
        </p:txBody>
      </p:sp>
      <p:sp>
        <p:nvSpPr>
          <p:cNvPr id="3" name="Text Placeholder 2">
            <a:extLst>
              <a:ext uri="{FF2B5EF4-FFF2-40B4-BE49-F238E27FC236}">
                <a16:creationId xmlns:a16="http://schemas.microsoft.com/office/drawing/2014/main" id="{6CA2652E-F8CA-42BC-96DD-06F032346EAB}"/>
              </a:ext>
            </a:extLst>
          </p:cNvPr>
          <p:cNvSpPr>
            <a:spLocks noGrp="1"/>
          </p:cNvSpPr>
          <p:nvPr>
            <p:ph type="body" sz="quarter" idx="10"/>
          </p:nvPr>
        </p:nvSpPr>
        <p:spPr>
          <a:xfrm>
            <a:off x="455995" y="1440599"/>
            <a:ext cx="11142981" cy="4724498"/>
          </a:xfrm>
        </p:spPr>
        <p:txBody>
          <a:bodyPr/>
          <a:lstStyle/>
          <a:p>
            <a:pPr marL="0" indent="0">
              <a:spcAft>
                <a:spcPts val="588"/>
              </a:spcAft>
              <a:buNone/>
            </a:pPr>
            <a:r>
              <a:rPr lang="en-US" dirty="0">
                <a:solidFill>
                  <a:schemeClr val="tx2"/>
                </a:solidFill>
              </a:rPr>
              <a:t>Organize Azure to reflect your organization, not the other way!</a:t>
            </a:r>
            <a:endParaRPr lang="en-US" sz="1770" dirty="0">
              <a:latin typeface="+mj-lt"/>
            </a:endParaRPr>
          </a:p>
          <a:p>
            <a:pPr marL="0" indent="0">
              <a:spcBef>
                <a:spcPts val="600"/>
              </a:spcBef>
              <a:spcAft>
                <a:spcPts val="600"/>
              </a:spcAft>
              <a:buNone/>
            </a:pPr>
            <a:r>
              <a:rPr lang="en-US" sz="1770" dirty="0">
                <a:latin typeface="+mj-lt"/>
              </a:rPr>
              <a:t>Cost transparency:</a:t>
            </a:r>
          </a:p>
          <a:p>
            <a:pPr marL="560314" lvl="1" indent="-336213">
              <a:spcAft>
                <a:spcPts val="600"/>
              </a:spcAft>
              <a:buFont typeface="Arial" panose="020B0604020202020204" pitchFamily="34" charset="0"/>
              <a:buChar char="•"/>
            </a:pPr>
            <a:r>
              <a:rPr lang="en-US" sz="1770" dirty="0"/>
              <a:t>Set up a cost structure that reflects the actual usage for departments and projects</a:t>
            </a:r>
          </a:p>
          <a:p>
            <a:pPr marL="560314" lvl="1" indent="-336213">
              <a:spcAft>
                <a:spcPts val="600"/>
              </a:spcAft>
              <a:buFont typeface="Arial" panose="020B0604020202020204" pitchFamily="34" charset="0"/>
              <a:buChar char="•"/>
            </a:pPr>
            <a:r>
              <a:rPr lang="en-US" sz="1770" dirty="0"/>
              <a:t>Tagging and ownership</a:t>
            </a:r>
          </a:p>
          <a:p>
            <a:pPr marL="560314" lvl="1" indent="-336213">
              <a:spcAft>
                <a:spcPts val="600"/>
              </a:spcAft>
              <a:buFont typeface="Arial" panose="020B0604020202020204" pitchFamily="34" charset="0"/>
              <a:buChar char="•"/>
            </a:pPr>
            <a:r>
              <a:rPr lang="en-US" sz="1770" dirty="0"/>
              <a:t>Allowed resource types (policy)</a:t>
            </a:r>
          </a:p>
          <a:p>
            <a:pPr marL="0" indent="0">
              <a:spcBef>
                <a:spcPts val="600"/>
              </a:spcBef>
              <a:spcAft>
                <a:spcPts val="600"/>
              </a:spcAft>
              <a:buNone/>
            </a:pPr>
            <a:r>
              <a:rPr lang="en-US" sz="1770" dirty="0">
                <a:latin typeface="+mj-lt"/>
              </a:rPr>
              <a:t>Roles and responsibility:</a:t>
            </a:r>
          </a:p>
          <a:p>
            <a:pPr marL="560314" lvl="1" indent="-336213">
              <a:spcAft>
                <a:spcPts val="600"/>
              </a:spcAft>
              <a:buFont typeface="Arial" panose="020B0604020202020204" pitchFamily="34" charset="0"/>
              <a:buChar char="•"/>
            </a:pPr>
            <a:r>
              <a:rPr lang="en-US" sz="1770" dirty="0"/>
              <a:t>Who has access to what. Account owners and delegations (RBAC)</a:t>
            </a:r>
          </a:p>
          <a:p>
            <a:pPr marL="560314" lvl="1" indent="-336213">
              <a:spcAft>
                <a:spcPts val="600"/>
              </a:spcAft>
              <a:buFont typeface="Arial" panose="020B0604020202020204" pitchFamily="34" charset="0"/>
              <a:buChar char="•"/>
            </a:pPr>
            <a:r>
              <a:rPr lang="en-US" sz="1770" dirty="0"/>
              <a:t>Minimal access level to carry out the task </a:t>
            </a:r>
          </a:p>
          <a:p>
            <a:pPr marL="560314" lvl="1" indent="-336213">
              <a:spcAft>
                <a:spcPts val="600"/>
              </a:spcAft>
              <a:buFont typeface="Arial" panose="020B0604020202020204" pitchFamily="34" charset="0"/>
              <a:buChar char="•"/>
            </a:pPr>
            <a:r>
              <a:rPr lang="en-US" sz="1770" dirty="0"/>
              <a:t>Design for Partners and 3rd parties</a:t>
            </a:r>
          </a:p>
          <a:p>
            <a:pPr marL="0" indent="0">
              <a:spcBef>
                <a:spcPts val="600"/>
              </a:spcBef>
              <a:spcAft>
                <a:spcPts val="600"/>
              </a:spcAft>
              <a:buNone/>
            </a:pPr>
            <a:r>
              <a:rPr lang="en-US" sz="1770" dirty="0">
                <a:latin typeface="+mj-lt"/>
              </a:rPr>
              <a:t>Compliance and Security:</a:t>
            </a:r>
          </a:p>
          <a:p>
            <a:pPr marL="560314" lvl="1" indent="-336213">
              <a:spcAft>
                <a:spcPts val="600"/>
              </a:spcAft>
              <a:buFont typeface="Arial" panose="020B0604020202020204" pitchFamily="34" charset="0"/>
              <a:buChar char="•"/>
            </a:pPr>
            <a:r>
              <a:rPr lang="en-US" sz="1770" dirty="0"/>
              <a:t>Allowed locations e.g. EU (policy)</a:t>
            </a:r>
          </a:p>
          <a:p>
            <a:pPr marL="560314" lvl="1" indent="-336213">
              <a:spcAft>
                <a:spcPts val="600"/>
              </a:spcAft>
              <a:buFont typeface="Arial" panose="020B0604020202020204" pitchFamily="34" charset="0"/>
              <a:buChar char="•"/>
            </a:pPr>
            <a:r>
              <a:rPr lang="en-US" sz="1770" dirty="0"/>
              <a:t>Network and connectivity (Internet facing, or using the approved VNETS? Policy and NSG)</a:t>
            </a:r>
          </a:p>
          <a:p>
            <a:pPr marL="560314" lvl="1" indent="-336213">
              <a:spcAft>
                <a:spcPts val="600"/>
              </a:spcAft>
              <a:buFont typeface="Arial" panose="020B0604020202020204" pitchFamily="34" charset="0"/>
              <a:buChar char="•"/>
            </a:pPr>
            <a:r>
              <a:rPr lang="en-US" sz="1770" dirty="0"/>
              <a:t>Continuous Monitoring and integration to existing ITSM (Azure Monitor)</a:t>
            </a:r>
          </a:p>
        </p:txBody>
      </p:sp>
    </p:spTree>
    <p:extLst>
      <p:ext uri="{BB962C8B-B14F-4D97-AF65-F5344CB8AC3E}">
        <p14:creationId xmlns:p14="http://schemas.microsoft.com/office/powerpoint/2010/main" val="4284186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8CB8-A144-4FD9-8C36-82D042464417}"/>
              </a:ext>
            </a:extLst>
          </p:cNvPr>
          <p:cNvSpPr>
            <a:spLocks noGrp="1"/>
          </p:cNvSpPr>
          <p:nvPr>
            <p:ph type="title"/>
          </p:nvPr>
        </p:nvSpPr>
        <p:spPr/>
        <p:txBody>
          <a:bodyPr wrap="square" anchor="b">
            <a:normAutofit/>
          </a:bodyPr>
          <a:lstStyle/>
          <a:p>
            <a:r>
              <a:rPr lang="en-US" dirty="0"/>
              <a:t>How to organize your </a:t>
            </a:r>
            <a:r>
              <a:rPr lang="en-US" dirty="0">
                <a:solidFill>
                  <a:schemeClr val="tx2"/>
                </a:solidFill>
              </a:rPr>
              <a:t>Azure Resources</a:t>
            </a:r>
          </a:p>
        </p:txBody>
      </p:sp>
      <p:sp>
        <p:nvSpPr>
          <p:cNvPr id="3" name="Content Placeholder 2">
            <a:extLst>
              <a:ext uri="{FF2B5EF4-FFF2-40B4-BE49-F238E27FC236}">
                <a16:creationId xmlns:a16="http://schemas.microsoft.com/office/drawing/2014/main" id="{89855D84-6C3B-4C69-8D4F-14009AFB09A4}"/>
              </a:ext>
            </a:extLst>
          </p:cNvPr>
          <p:cNvSpPr>
            <a:spLocks noGrp="1"/>
          </p:cNvSpPr>
          <p:nvPr>
            <p:ph type="body" sz="quarter" idx="10"/>
          </p:nvPr>
        </p:nvSpPr>
        <p:spPr>
          <a:xfrm>
            <a:off x="455995" y="1922587"/>
            <a:ext cx="7157485" cy="1167944"/>
          </a:xfrm>
        </p:spPr>
        <p:txBody>
          <a:bodyPr wrap="square">
            <a:normAutofit/>
          </a:bodyPr>
          <a:lstStyle/>
          <a:p>
            <a:pPr marL="342900" indent="-342900">
              <a:lnSpc>
                <a:spcPct val="100000"/>
              </a:lnSpc>
              <a:spcAft>
                <a:spcPts val="600"/>
              </a:spcAft>
              <a:buFont typeface="Arial" panose="020B0604020202020204" pitchFamily="34" charset="0"/>
              <a:buChar char="•"/>
            </a:pPr>
            <a:r>
              <a:rPr lang="en-US" dirty="0"/>
              <a:t>Use the management hierarchies within the Azure platform</a:t>
            </a:r>
          </a:p>
          <a:p>
            <a:pPr marL="342900" indent="-342900">
              <a:lnSpc>
                <a:spcPct val="100000"/>
              </a:lnSpc>
              <a:spcAft>
                <a:spcPts val="600"/>
              </a:spcAft>
              <a:buFont typeface="Arial" panose="020B0604020202020204" pitchFamily="34" charset="0"/>
              <a:buChar char="•"/>
            </a:pPr>
            <a:r>
              <a:rPr lang="en-US" dirty="0"/>
              <a:t>Implement well-thought-out naming conventions</a:t>
            </a:r>
          </a:p>
          <a:p>
            <a:pPr marL="342900" indent="-342900">
              <a:lnSpc>
                <a:spcPct val="100000"/>
              </a:lnSpc>
              <a:spcAft>
                <a:spcPts val="600"/>
              </a:spcAft>
              <a:buFont typeface="Arial" panose="020B0604020202020204" pitchFamily="34" charset="0"/>
              <a:buChar char="•"/>
            </a:pPr>
            <a:r>
              <a:rPr lang="en-US" dirty="0"/>
              <a:t>Apply resource tagging</a:t>
            </a:r>
          </a:p>
        </p:txBody>
      </p:sp>
      <p:grpSp>
        <p:nvGrpSpPr>
          <p:cNvPr id="226" name="Group 225" descr="Azure resources">
            <a:extLst>
              <a:ext uri="{FF2B5EF4-FFF2-40B4-BE49-F238E27FC236}">
                <a16:creationId xmlns:a16="http://schemas.microsoft.com/office/drawing/2014/main" id="{1B3E183D-B1F1-49EE-BF70-27E3B93ECC5F}"/>
              </a:ext>
            </a:extLst>
          </p:cNvPr>
          <p:cNvGrpSpPr/>
          <p:nvPr/>
        </p:nvGrpSpPr>
        <p:grpSpPr>
          <a:xfrm>
            <a:off x="5421403" y="2814192"/>
            <a:ext cx="6610132" cy="3213334"/>
            <a:chOff x="5421403" y="2814192"/>
            <a:chExt cx="6610132" cy="3213334"/>
          </a:xfrm>
        </p:grpSpPr>
        <p:sp>
          <p:nvSpPr>
            <p:cNvPr id="149" name="TextBox 148">
              <a:extLst>
                <a:ext uri="{FF2B5EF4-FFF2-40B4-BE49-F238E27FC236}">
                  <a16:creationId xmlns:a16="http://schemas.microsoft.com/office/drawing/2014/main" id="{8E4044F4-8DDF-482D-926A-08B124545D63}"/>
                </a:ext>
              </a:extLst>
            </p:cNvPr>
            <p:cNvSpPr txBox="1"/>
            <p:nvPr/>
          </p:nvSpPr>
          <p:spPr>
            <a:xfrm>
              <a:off x="9912561" y="2963391"/>
              <a:ext cx="2118974" cy="307777"/>
            </a:xfrm>
            <a:prstGeom prst="rect">
              <a:avLst/>
            </a:prstGeom>
            <a:solidFill>
              <a:srgbClr val="FFFFFF"/>
            </a:solidFill>
          </p:spPr>
          <p:txBody>
            <a:bodyPr wrap="square">
              <a:spAutoFit/>
            </a:bodyPr>
            <a:lstStyle/>
            <a:p>
              <a:pPr defTabSz="914554"/>
              <a:r>
                <a:rPr lang="en-US" sz="1400" dirty="0">
                  <a:solidFill>
                    <a:srgbClr val="3C3B40"/>
                  </a:solidFill>
                  <a:latin typeface="Segoe UI"/>
                </a:rPr>
                <a:t>Management groups</a:t>
              </a:r>
            </a:p>
          </p:txBody>
        </p:sp>
        <p:grpSp>
          <p:nvGrpSpPr>
            <p:cNvPr id="7" name="Group 6">
              <a:extLst>
                <a:ext uri="{FF2B5EF4-FFF2-40B4-BE49-F238E27FC236}">
                  <a16:creationId xmlns:a16="http://schemas.microsoft.com/office/drawing/2014/main" id="{A237A559-8642-4A6C-8E69-D99A8531B5C4}"/>
                </a:ext>
              </a:extLst>
            </p:cNvPr>
            <p:cNvGrpSpPr/>
            <p:nvPr/>
          </p:nvGrpSpPr>
          <p:grpSpPr>
            <a:xfrm>
              <a:off x="7948128" y="2814192"/>
              <a:ext cx="663439" cy="663439"/>
              <a:chOff x="8199183" y="1987932"/>
              <a:chExt cx="663439" cy="663439"/>
            </a:xfrm>
          </p:grpSpPr>
          <p:sp>
            <p:nvSpPr>
              <p:cNvPr id="150" name="Oval 149">
                <a:extLst>
                  <a:ext uri="{FF2B5EF4-FFF2-40B4-BE49-F238E27FC236}">
                    <a16:creationId xmlns:a16="http://schemas.microsoft.com/office/drawing/2014/main" id="{8947CC40-5711-4828-B993-DE7E796F0A00}"/>
                  </a:ext>
                </a:extLst>
              </p:cNvPr>
              <p:cNvSpPr/>
              <p:nvPr/>
            </p:nvSpPr>
            <p:spPr bwMode="auto">
              <a:xfrm>
                <a:off x="8199183" y="1987932"/>
                <a:ext cx="663439" cy="663439"/>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151" name="Graphic 10">
                <a:extLst>
                  <a:ext uri="{FF2B5EF4-FFF2-40B4-BE49-F238E27FC236}">
                    <a16:creationId xmlns:a16="http://schemas.microsoft.com/office/drawing/2014/main" id="{3D61E6D4-6084-449C-A7C5-C155161727B2}"/>
                  </a:ext>
                </a:extLst>
              </p:cNvPr>
              <p:cNvGrpSpPr/>
              <p:nvPr/>
            </p:nvGrpSpPr>
            <p:grpSpPr>
              <a:xfrm>
                <a:off x="8338302" y="2105697"/>
                <a:ext cx="403131" cy="403131"/>
                <a:chOff x="5570538" y="-1594017"/>
                <a:chExt cx="1219200" cy="1219200"/>
              </a:xfrm>
            </p:grpSpPr>
            <p:sp>
              <p:nvSpPr>
                <p:cNvPr id="152" name="Freeform: Shape 151">
                  <a:extLst>
                    <a:ext uri="{FF2B5EF4-FFF2-40B4-BE49-F238E27FC236}">
                      <a16:creationId xmlns:a16="http://schemas.microsoft.com/office/drawing/2014/main" id="{C517FFCC-4AC2-45BD-B4BB-CE4AC310DF1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6F639025-6B9F-4014-92A0-C9AC8580E20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154" name="Freeform: Shape 153">
                  <a:extLst>
                    <a:ext uri="{FF2B5EF4-FFF2-40B4-BE49-F238E27FC236}">
                      <a16:creationId xmlns:a16="http://schemas.microsoft.com/office/drawing/2014/main" id="{D25E309B-7CDA-4FBC-9A58-AF160D9646D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5" name="Freeform: Shape 154">
                  <a:extLst>
                    <a:ext uri="{FF2B5EF4-FFF2-40B4-BE49-F238E27FC236}">
                      <a16:creationId xmlns:a16="http://schemas.microsoft.com/office/drawing/2014/main" id="{4824F16B-35CB-4AFD-89AF-DC2C8004800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6" name="Freeform: Shape 155">
                  <a:extLst>
                    <a:ext uri="{FF2B5EF4-FFF2-40B4-BE49-F238E27FC236}">
                      <a16:creationId xmlns:a16="http://schemas.microsoft.com/office/drawing/2014/main" id="{C07969E5-93ED-4881-B5AE-1CAC22931CD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157" name="Freeform: Shape 156">
                  <a:extLst>
                    <a:ext uri="{FF2B5EF4-FFF2-40B4-BE49-F238E27FC236}">
                      <a16:creationId xmlns:a16="http://schemas.microsoft.com/office/drawing/2014/main" id="{28B0C05C-801B-4531-9A10-2B2763E04A3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grpSp>
        </p:grpSp>
        <p:sp>
          <p:nvSpPr>
            <p:cNvPr id="26" name="TextBox 25">
              <a:extLst>
                <a:ext uri="{FF2B5EF4-FFF2-40B4-BE49-F238E27FC236}">
                  <a16:creationId xmlns:a16="http://schemas.microsoft.com/office/drawing/2014/main" id="{52269C10-37AA-47FA-A5EC-BB05FF6CCDE5}"/>
                </a:ext>
              </a:extLst>
            </p:cNvPr>
            <p:cNvSpPr txBox="1"/>
            <p:nvPr/>
          </p:nvSpPr>
          <p:spPr>
            <a:xfrm>
              <a:off x="9912561" y="3897154"/>
              <a:ext cx="1748304" cy="307777"/>
            </a:xfrm>
            <a:prstGeom prst="rect">
              <a:avLst/>
            </a:prstGeom>
            <a:solidFill>
              <a:srgbClr val="FFFFFF"/>
            </a:solidFill>
          </p:spPr>
          <p:txBody>
            <a:bodyPr wrap="square">
              <a:spAutoFit/>
            </a:bodyPr>
            <a:lstStyle/>
            <a:p>
              <a:pPr defTabSz="914554"/>
              <a:r>
                <a:rPr lang="en-US" sz="1400" dirty="0">
                  <a:solidFill>
                    <a:srgbClr val="0078D3"/>
                  </a:solidFill>
                  <a:latin typeface="Segoe UI"/>
                </a:rPr>
                <a:t>Subscriptions</a:t>
              </a:r>
            </a:p>
          </p:txBody>
        </p:sp>
        <p:grpSp>
          <p:nvGrpSpPr>
            <p:cNvPr id="6" name="Group 5">
              <a:extLst>
                <a:ext uri="{FF2B5EF4-FFF2-40B4-BE49-F238E27FC236}">
                  <a16:creationId xmlns:a16="http://schemas.microsoft.com/office/drawing/2014/main" id="{C2E2DBD2-2EDF-467A-BFF3-8B63D299B214}"/>
                </a:ext>
              </a:extLst>
            </p:cNvPr>
            <p:cNvGrpSpPr/>
            <p:nvPr/>
          </p:nvGrpSpPr>
          <p:grpSpPr>
            <a:xfrm>
              <a:off x="9141244" y="3813003"/>
              <a:ext cx="537924" cy="537924"/>
              <a:chOff x="9099920" y="3053909"/>
              <a:chExt cx="537924" cy="537924"/>
            </a:xfrm>
          </p:grpSpPr>
          <p:sp>
            <p:nvSpPr>
              <p:cNvPr id="139" name="Oval 138">
                <a:extLst>
                  <a:ext uri="{FF2B5EF4-FFF2-40B4-BE49-F238E27FC236}">
                    <a16:creationId xmlns:a16="http://schemas.microsoft.com/office/drawing/2014/main" id="{76241B82-586A-4704-9BBA-2FA6F10A3356}"/>
                  </a:ext>
                </a:extLst>
              </p:cNvPr>
              <p:cNvSpPr/>
              <p:nvPr/>
            </p:nvSpPr>
            <p:spPr bwMode="auto">
              <a:xfrm>
                <a:off x="9099920"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40" name="Graphic 139">
                <a:extLst>
                  <a:ext uri="{FF2B5EF4-FFF2-40B4-BE49-F238E27FC236}">
                    <a16:creationId xmlns:a16="http://schemas.microsoft.com/office/drawing/2014/main" id="{7C5569C0-8737-47FE-8BB1-2D4AEF270D4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54954" y="3131407"/>
                <a:ext cx="232616" cy="411029"/>
              </a:xfrm>
              <a:prstGeom prst="rect">
                <a:avLst/>
              </a:prstGeom>
            </p:spPr>
          </p:pic>
        </p:grpSp>
        <p:grpSp>
          <p:nvGrpSpPr>
            <p:cNvPr id="40" name="Group 39">
              <a:extLst>
                <a:ext uri="{FF2B5EF4-FFF2-40B4-BE49-F238E27FC236}">
                  <a16:creationId xmlns:a16="http://schemas.microsoft.com/office/drawing/2014/main" id="{EF7E236A-2385-4B4D-91D8-292A695263DF}"/>
                </a:ext>
              </a:extLst>
            </p:cNvPr>
            <p:cNvGrpSpPr/>
            <p:nvPr/>
          </p:nvGrpSpPr>
          <p:grpSpPr>
            <a:xfrm>
              <a:off x="6204770" y="4696971"/>
              <a:ext cx="404844" cy="404844"/>
              <a:chOff x="4854934" y="4375107"/>
              <a:chExt cx="412909" cy="412909"/>
            </a:xfrm>
          </p:grpSpPr>
          <p:sp>
            <p:nvSpPr>
              <p:cNvPr id="135" name="Oval 134">
                <a:extLst>
                  <a:ext uri="{FF2B5EF4-FFF2-40B4-BE49-F238E27FC236}">
                    <a16:creationId xmlns:a16="http://schemas.microsoft.com/office/drawing/2014/main" id="{4CBB8A48-FF31-4943-BEC2-38CAE3D91010}"/>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36" name="Graphic 135">
                <a:extLst>
                  <a:ext uri="{FF2B5EF4-FFF2-40B4-BE49-F238E27FC236}">
                    <a16:creationId xmlns:a16="http://schemas.microsoft.com/office/drawing/2014/main" id="{734982F9-B4BE-422E-86FF-5F5F8133338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958390" y="4454642"/>
                <a:ext cx="228600" cy="254078"/>
              </a:xfrm>
              <a:prstGeom prst="rect">
                <a:avLst/>
              </a:prstGeom>
            </p:spPr>
          </p:pic>
        </p:grpSp>
        <p:grpSp>
          <p:nvGrpSpPr>
            <p:cNvPr id="4" name="Group 3">
              <a:extLst>
                <a:ext uri="{FF2B5EF4-FFF2-40B4-BE49-F238E27FC236}">
                  <a16:creationId xmlns:a16="http://schemas.microsoft.com/office/drawing/2014/main" id="{2B289E42-BFB0-44BB-9E0E-8A98D14F1F73}"/>
                </a:ext>
              </a:extLst>
            </p:cNvPr>
            <p:cNvGrpSpPr/>
            <p:nvPr/>
          </p:nvGrpSpPr>
          <p:grpSpPr>
            <a:xfrm>
              <a:off x="6882621" y="3813003"/>
              <a:ext cx="537924" cy="537924"/>
              <a:chOff x="7526301" y="3053909"/>
              <a:chExt cx="537924" cy="537924"/>
            </a:xfrm>
          </p:grpSpPr>
          <p:sp>
            <p:nvSpPr>
              <p:cNvPr id="159" name="Oval 158">
                <a:extLst>
                  <a:ext uri="{FF2B5EF4-FFF2-40B4-BE49-F238E27FC236}">
                    <a16:creationId xmlns:a16="http://schemas.microsoft.com/office/drawing/2014/main" id="{41DED688-A9EB-406D-B313-18EB2C02F2B2}"/>
                  </a:ext>
                </a:extLst>
              </p:cNvPr>
              <p:cNvSpPr/>
              <p:nvPr/>
            </p:nvSpPr>
            <p:spPr bwMode="auto">
              <a:xfrm>
                <a:off x="7526301" y="3053909"/>
                <a:ext cx="537924" cy="537924"/>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0" name="Graphic 159">
                <a:extLst>
                  <a:ext uri="{FF2B5EF4-FFF2-40B4-BE49-F238E27FC236}">
                    <a16:creationId xmlns:a16="http://schemas.microsoft.com/office/drawing/2014/main" id="{68CB10E4-3BE0-45CC-AA79-A318A99345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681335" y="3131407"/>
                <a:ext cx="232616" cy="411029"/>
              </a:xfrm>
              <a:prstGeom prst="rect">
                <a:avLst/>
              </a:prstGeom>
            </p:spPr>
          </p:pic>
        </p:grpSp>
        <p:grpSp>
          <p:nvGrpSpPr>
            <p:cNvPr id="161" name="Group 160">
              <a:extLst>
                <a:ext uri="{FF2B5EF4-FFF2-40B4-BE49-F238E27FC236}">
                  <a16:creationId xmlns:a16="http://schemas.microsoft.com/office/drawing/2014/main" id="{4D20B0E8-92F3-4D34-9660-EEF87C7B25E4}"/>
                </a:ext>
              </a:extLst>
            </p:cNvPr>
            <p:cNvGrpSpPr/>
            <p:nvPr/>
          </p:nvGrpSpPr>
          <p:grpSpPr>
            <a:xfrm>
              <a:off x="7692501" y="4696971"/>
              <a:ext cx="404844" cy="404844"/>
              <a:chOff x="4854934" y="4375107"/>
              <a:chExt cx="412909" cy="412909"/>
            </a:xfrm>
          </p:grpSpPr>
          <p:sp>
            <p:nvSpPr>
              <p:cNvPr id="162" name="Oval 161">
                <a:extLst>
                  <a:ext uri="{FF2B5EF4-FFF2-40B4-BE49-F238E27FC236}">
                    <a16:creationId xmlns:a16="http://schemas.microsoft.com/office/drawing/2014/main" id="{CED71EF8-EA03-42B3-965C-6ED26B1D8C5B}"/>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3" name="Graphic 162">
                <a:extLst>
                  <a:ext uri="{FF2B5EF4-FFF2-40B4-BE49-F238E27FC236}">
                    <a16:creationId xmlns:a16="http://schemas.microsoft.com/office/drawing/2014/main" id="{35EBC682-D1E8-4F3C-B22E-2CF6918F367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958390" y="4454642"/>
                <a:ext cx="228600" cy="254078"/>
              </a:xfrm>
              <a:prstGeom prst="rect">
                <a:avLst/>
              </a:prstGeom>
            </p:spPr>
          </p:pic>
        </p:grpSp>
        <p:grpSp>
          <p:nvGrpSpPr>
            <p:cNvPr id="164" name="Group 163">
              <a:extLst>
                <a:ext uri="{FF2B5EF4-FFF2-40B4-BE49-F238E27FC236}">
                  <a16:creationId xmlns:a16="http://schemas.microsoft.com/office/drawing/2014/main" id="{274462C1-9251-44F6-83A0-1ADBF7824D74}"/>
                </a:ext>
              </a:extLst>
            </p:cNvPr>
            <p:cNvGrpSpPr/>
            <p:nvPr/>
          </p:nvGrpSpPr>
          <p:grpSpPr>
            <a:xfrm>
              <a:off x="9207784" y="4696971"/>
              <a:ext cx="404844" cy="404844"/>
              <a:chOff x="4854934" y="4375107"/>
              <a:chExt cx="412909" cy="412909"/>
            </a:xfrm>
          </p:grpSpPr>
          <p:sp>
            <p:nvSpPr>
              <p:cNvPr id="165" name="Oval 164">
                <a:extLst>
                  <a:ext uri="{FF2B5EF4-FFF2-40B4-BE49-F238E27FC236}">
                    <a16:creationId xmlns:a16="http://schemas.microsoft.com/office/drawing/2014/main" id="{F75B7CFE-906F-4C5C-A129-368E24317A8F}"/>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66" name="Graphic 165">
                <a:extLst>
                  <a:ext uri="{FF2B5EF4-FFF2-40B4-BE49-F238E27FC236}">
                    <a16:creationId xmlns:a16="http://schemas.microsoft.com/office/drawing/2014/main" id="{A2238625-2F8D-45B2-B6AD-FC199F8D990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958390" y="4454642"/>
                <a:ext cx="228600" cy="254078"/>
              </a:xfrm>
              <a:prstGeom prst="rect">
                <a:avLst/>
              </a:prstGeom>
            </p:spPr>
          </p:pic>
        </p:grpSp>
        <p:sp>
          <p:nvSpPr>
            <p:cNvPr id="167" name="TextBox 166">
              <a:extLst>
                <a:ext uri="{FF2B5EF4-FFF2-40B4-BE49-F238E27FC236}">
                  <a16:creationId xmlns:a16="http://schemas.microsoft.com/office/drawing/2014/main" id="{19E432CB-C158-4BA3-96AD-7A86166DEBA7}"/>
                </a:ext>
              </a:extLst>
            </p:cNvPr>
            <p:cNvSpPr txBox="1"/>
            <p:nvPr/>
          </p:nvSpPr>
          <p:spPr>
            <a:xfrm>
              <a:off x="9912561" y="4754922"/>
              <a:ext cx="1748304" cy="307777"/>
            </a:xfrm>
            <a:prstGeom prst="rect">
              <a:avLst/>
            </a:prstGeom>
            <a:solidFill>
              <a:srgbClr val="FFFFFF"/>
            </a:solidFill>
          </p:spPr>
          <p:txBody>
            <a:bodyPr wrap="square">
              <a:spAutoFit/>
            </a:bodyPr>
            <a:lstStyle/>
            <a:p>
              <a:pPr defTabSz="914554"/>
              <a:r>
                <a:rPr lang="en-US" sz="1400" dirty="0">
                  <a:solidFill>
                    <a:schemeClr val="accent2"/>
                  </a:solidFill>
                  <a:latin typeface="Segoe UI"/>
                </a:rPr>
                <a:t>Resource groups</a:t>
              </a:r>
            </a:p>
          </p:txBody>
        </p:sp>
        <p:sp>
          <p:nvSpPr>
            <p:cNvPr id="194" name="TextBox 193">
              <a:extLst>
                <a:ext uri="{FF2B5EF4-FFF2-40B4-BE49-F238E27FC236}">
                  <a16:creationId xmlns:a16="http://schemas.microsoft.com/office/drawing/2014/main" id="{B4CAD8CC-BE80-49B9-9319-59AA62660C3C}"/>
                </a:ext>
              </a:extLst>
            </p:cNvPr>
            <p:cNvSpPr txBox="1"/>
            <p:nvPr/>
          </p:nvSpPr>
          <p:spPr>
            <a:xfrm>
              <a:off x="9912561" y="5561880"/>
              <a:ext cx="1559210" cy="307777"/>
            </a:xfrm>
            <a:prstGeom prst="rect">
              <a:avLst/>
            </a:prstGeom>
            <a:solidFill>
              <a:srgbClr val="FFFFFF"/>
            </a:solidFill>
          </p:spPr>
          <p:txBody>
            <a:bodyPr wrap="square">
              <a:spAutoFit/>
            </a:bodyPr>
            <a:lstStyle/>
            <a:p>
              <a:pPr defTabSz="914554"/>
              <a:r>
                <a:rPr lang="en-US" sz="1400" dirty="0">
                  <a:latin typeface="Segoe UI"/>
                </a:rPr>
                <a:t>Resources</a:t>
              </a:r>
            </a:p>
          </p:txBody>
        </p:sp>
        <p:grpSp>
          <p:nvGrpSpPr>
            <p:cNvPr id="208" name="Group 207">
              <a:extLst>
                <a:ext uri="{FF2B5EF4-FFF2-40B4-BE49-F238E27FC236}">
                  <a16:creationId xmlns:a16="http://schemas.microsoft.com/office/drawing/2014/main" id="{6F097D19-8366-433A-9A1B-01A00818BF5C}"/>
                </a:ext>
              </a:extLst>
            </p:cNvPr>
            <p:cNvGrpSpPr/>
            <p:nvPr/>
          </p:nvGrpSpPr>
          <p:grpSpPr>
            <a:xfrm>
              <a:off x="7156472" y="3511485"/>
              <a:ext cx="2246750" cy="266482"/>
              <a:chOff x="7151582" y="2651371"/>
              <a:chExt cx="2246750" cy="404648"/>
            </a:xfrm>
          </p:grpSpPr>
          <p:sp>
            <p:nvSpPr>
              <p:cNvPr id="205" name="Left Bracket 204">
                <a:extLst>
                  <a:ext uri="{FF2B5EF4-FFF2-40B4-BE49-F238E27FC236}">
                    <a16:creationId xmlns:a16="http://schemas.microsoft.com/office/drawing/2014/main" id="{E6F61A4A-312A-4E5F-9669-86DE3C58217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07" name="Straight Connector 206">
                <a:extLst>
                  <a:ext uri="{FF2B5EF4-FFF2-40B4-BE49-F238E27FC236}">
                    <a16:creationId xmlns:a16="http://schemas.microsoft.com/office/drawing/2014/main" id="{9010D70E-AD1F-48F5-B21D-F61D19200835}"/>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9C44616A-DF0D-45C4-BE4C-817B8589EF58}"/>
                </a:ext>
              </a:extLst>
            </p:cNvPr>
            <p:cNvGrpSpPr/>
            <p:nvPr/>
          </p:nvGrpSpPr>
          <p:grpSpPr>
            <a:xfrm>
              <a:off x="6407193" y="4380269"/>
              <a:ext cx="1480118" cy="266482"/>
              <a:chOff x="7151582" y="2651371"/>
              <a:chExt cx="2246750" cy="404648"/>
            </a:xfrm>
          </p:grpSpPr>
          <p:sp>
            <p:nvSpPr>
              <p:cNvPr id="210" name="Left Bracket 209">
                <a:extLst>
                  <a:ext uri="{FF2B5EF4-FFF2-40B4-BE49-F238E27FC236}">
                    <a16:creationId xmlns:a16="http://schemas.microsoft.com/office/drawing/2014/main" id="{0B82514B-E586-4245-B701-797199A9B76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11" name="Straight Connector 210">
                <a:extLst>
                  <a:ext uri="{FF2B5EF4-FFF2-40B4-BE49-F238E27FC236}">
                    <a16:creationId xmlns:a16="http://schemas.microsoft.com/office/drawing/2014/main" id="{5987F76D-7B09-4BFE-BA4F-B8822E192A53}"/>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5" name="Straight Connector 214">
              <a:extLst>
                <a:ext uri="{FF2B5EF4-FFF2-40B4-BE49-F238E27FC236}">
                  <a16:creationId xmlns:a16="http://schemas.microsoft.com/office/drawing/2014/main" id="{42977DCC-0304-4690-B2B6-73C93414566F}"/>
                </a:ext>
              </a:extLst>
            </p:cNvPr>
            <p:cNvCxnSpPr>
              <a:cxnSpLocks/>
            </p:cNvCxnSpPr>
            <p:nvPr/>
          </p:nvCxnSpPr>
          <p:spPr>
            <a:xfrm>
              <a:off x="9410206" y="4380269"/>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6" name="Straight Connector 215">
              <a:extLst>
                <a:ext uri="{FF2B5EF4-FFF2-40B4-BE49-F238E27FC236}">
                  <a16:creationId xmlns:a16="http://schemas.microsoft.com/office/drawing/2014/main" id="{9FED7229-BFE4-4934-A375-53D8C093EA8E}"/>
                </a:ext>
              </a:extLst>
            </p:cNvPr>
            <p:cNvCxnSpPr>
              <a:cxnSpLocks/>
            </p:cNvCxnSpPr>
            <p:nvPr/>
          </p:nvCxnSpPr>
          <p:spPr>
            <a:xfrm>
              <a:off x="9410206"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8" name="Straight Connector 217">
              <a:extLst>
                <a:ext uri="{FF2B5EF4-FFF2-40B4-BE49-F238E27FC236}">
                  <a16:creationId xmlns:a16="http://schemas.microsoft.com/office/drawing/2014/main" id="{AD01E340-E3FF-47C1-BFDB-EE32B6ED8DA8}"/>
                </a:ext>
              </a:extLst>
            </p:cNvPr>
            <p:cNvCxnSpPr>
              <a:cxnSpLocks/>
            </p:cNvCxnSpPr>
            <p:nvPr/>
          </p:nvCxnSpPr>
          <p:spPr>
            <a:xfrm>
              <a:off x="7894195" y="5157980"/>
              <a:ext cx="0" cy="265176"/>
            </a:xfrm>
            <a:prstGeom prst="line">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20" name="Group 219">
              <a:extLst>
                <a:ext uri="{FF2B5EF4-FFF2-40B4-BE49-F238E27FC236}">
                  <a16:creationId xmlns:a16="http://schemas.microsoft.com/office/drawing/2014/main" id="{73979C21-F676-4339-ACD1-8783076BD16B}"/>
                </a:ext>
              </a:extLst>
            </p:cNvPr>
            <p:cNvGrpSpPr/>
            <p:nvPr/>
          </p:nvGrpSpPr>
          <p:grpSpPr>
            <a:xfrm>
              <a:off x="5669130" y="5157980"/>
              <a:ext cx="1480118" cy="266482"/>
              <a:chOff x="7151582" y="2651371"/>
              <a:chExt cx="2246750" cy="404648"/>
            </a:xfrm>
          </p:grpSpPr>
          <p:sp>
            <p:nvSpPr>
              <p:cNvPr id="221" name="Left Bracket 220">
                <a:extLst>
                  <a:ext uri="{FF2B5EF4-FFF2-40B4-BE49-F238E27FC236}">
                    <a16:creationId xmlns:a16="http://schemas.microsoft.com/office/drawing/2014/main" id="{25A3099C-8D65-4447-93C5-A45768FCEFEF}"/>
                  </a:ext>
                </a:extLst>
              </p:cNvPr>
              <p:cNvSpPr/>
              <p:nvPr/>
            </p:nvSpPr>
            <p:spPr>
              <a:xfrm rot="5400000">
                <a:off x="8172337" y="1830024"/>
                <a:ext cx="205240" cy="2246750"/>
              </a:xfrm>
              <a:prstGeom prst="leftBracket">
                <a:avLst>
                  <a:gd name="adj" fmla="val 0"/>
                </a:avLst>
              </a:prstGeom>
              <a:solidFill>
                <a:schemeClr val="bg1"/>
              </a:solidFill>
              <a:ln w="15875">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cxnSp>
            <p:nvCxnSpPr>
              <p:cNvPr id="222" name="Straight Connector 221">
                <a:extLst>
                  <a:ext uri="{FF2B5EF4-FFF2-40B4-BE49-F238E27FC236}">
                    <a16:creationId xmlns:a16="http://schemas.microsoft.com/office/drawing/2014/main" id="{8005565C-E6CA-41B9-BD6D-1A25E1FB5B6F}"/>
                  </a:ext>
                </a:extLst>
              </p:cNvPr>
              <p:cNvCxnSpPr>
                <a:cxnSpLocks/>
              </p:cNvCxnSpPr>
              <p:nvPr/>
            </p:nvCxnSpPr>
            <p:spPr>
              <a:xfrm flipH="1">
                <a:off x="8274957" y="2651371"/>
                <a:ext cx="0" cy="199408"/>
              </a:xfrm>
              <a:prstGeom prst="line">
                <a:avLst/>
              </a:prstGeom>
              <a:ln w="158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CA33D6A8-4190-438F-ADBA-D5161649D620}"/>
                </a:ext>
              </a:extLst>
            </p:cNvPr>
            <p:cNvSpPr/>
            <p:nvPr/>
          </p:nvSpPr>
          <p:spPr bwMode="auto">
            <a:xfrm>
              <a:off x="5421403" y="5461202"/>
              <a:ext cx="1999141"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11">
              <a:extLst>
                <a:ext uri="{FF2B5EF4-FFF2-40B4-BE49-F238E27FC236}">
                  <a16:creationId xmlns:a16="http://schemas.microsoft.com/office/drawing/2014/main" id="{CD825D9E-1C95-4691-9AE6-ED04A0687494}"/>
                </a:ext>
              </a:extLst>
            </p:cNvPr>
            <p:cNvGrpSpPr/>
            <p:nvPr/>
          </p:nvGrpSpPr>
          <p:grpSpPr>
            <a:xfrm>
              <a:off x="6250992" y="5607282"/>
              <a:ext cx="405558" cy="228741"/>
              <a:chOff x="7085802" y="-1853786"/>
              <a:chExt cx="664633" cy="374862"/>
            </a:xfrm>
          </p:grpSpPr>
          <p:sp>
            <p:nvSpPr>
              <p:cNvPr id="130" name="Freeform: Shape 129">
                <a:extLst>
                  <a:ext uri="{FF2B5EF4-FFF2-40B4-BE49-F238E27FC236}">
                    <a16:creationId xmlns:a16="http://schemas.microsoft.com/office/drawing/2014/main" id="{74C8250A-808A-4406-8ADB-C8548267043E}"/>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1" name="Freeform: Shape 130">
                <a:extLst>
                  <a:ext uri="{FF2B5EF4-FFF2-40B4-BE49-F238E27FC236}">
                    <a16:creationId xmlns:a16="http://schemas.microsoft.com/office/drawing/2014/main" id="{37A3B72E-04FA-4765-AF04-F05E4D027211}"/>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2" name="Freeform: Shape 131">
                <a:extLst>
                  <a:ext uri="{FF2B5EF4-FFF2-40B4-BE49-F238E27FC236}">
                    <a16:creationId xmlns:a16="http://schemas.microsoft.com/office/drawing/2014/main" id="{5ADDFA76-1F2B-4C46-8026-DD74A273A31D}"/>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tx1"/>
              </a:solidFill>
              <a:ln w="2274" cap="flat">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3" name="Freeform: Shape 132">
                <a:extLst>
                  <a:ext uri="{FF2B5EF4-FFF2-40B4-BE49-F238E27FC236}">
                    <a16:creationId xmlns:a16="http://schemas.microsoft.com/office/drawing/2014/main" id="{36A10ECD-3AEE-4EA6-808F-8DE2F8F83C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tx1"/>
                </a:solidFill>
                <a:prstDash val="solid"/>
                <a:miter/>
              </a:ln>
            </p:spPr>
            <p:txBody>
              <a:bodyPr rtlCol="0" anchor="ctr"/>
              <a:lstStyle/>
              <a:p>
                <a:pPr defTabSz="914554"/>
                <a:endParaRPr lang="en-US" sz="1765">
                  <a:solidFill>
                    <a:srgbClr val="000000"/>
                  </a:solidFill>
                  <a:latin typeface="Segoe UI"/>
                </a:endParaRPr>
              </a:p>
            </p:txBody>
          </p:sp>
          <p:sp>
            <p:nvSpPr>
              <p:cNvPr id="134" name="Freeform: Shape 133">
                <a:extLst>
                  <a:ext uri="{FF2B5EF4-FFF2-40B4-BE49-F238E27FC236}">
                    <a16:creationId xmlns:a16="http://schemas.microsoft.com/office/drawing/2014/main" id="{929307BB-0B1C-4951-B5CE-CD036DC0EA0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tx1"/>
                </a:solidFill>
                <a:prstDash val="solid"/>
                <a:miter/>
              </a:ln>
            </p:spPr>
            <p:txBody>
              <a:bodyPr rtlCol="0" anchor="ctr"/>
              <a:lstStyle/>
              <a:p>
                <a:pPr defTabSz="914554"/>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466A89E6-B03D-4216-9DC9-6931474019A6}"/>
                </a:ext>
              </a:extLst>
            </p:cNvPr>
            <p:cNvGrpSpPr/>
            <p:nvPr/>
          </p:nvGrpSpPr>
          <p:grpSpPr>
            <a:xfrm>
              <a:off x="7598795" y="5603044"/>
              <a:ext cx="588009" cy="255179"/>
              <a:chOff x="7930166" y="5220992"/>
              <a:chExt cx="588009" cy="255179"/>
            </a:xfrm>
          </p:grpSpPr>
          <p:grpSp>
            <p:nvGrpSpPr>
              <p:cNvPr id="122" name="Graphic 276">
                <a:extLst>
                  <a:ext uri="{FF2B5EF4-FFF2-40B4-BE49-F238E27FC236}">
                    <a16:creationId xmlns:a16="http://schemas.microsoft.com/office/drawing/2014/main" id="{478FD715-C426-44B5-89FC-E6E938F59477}"/>
                  </a:ext>
                </a:extLst>
              </p:cNvPr>
              <p:cNvGrpSpPr/>
              <p:nvPr/>
            </p:nvGrpSpPr>
            <p:grpSpPr>
              <a:xfrm>
                <a:off x="8203706" y="5285576"/>
                <a:ext cx="314469" cy="160134"/>
                <a:chOff x="3463925" y="7276909"/>
                <a:chExt cx="283940" cy="144589"/>
              </a:xfrm>
              <a:solidFill>
                <a:schemeClr val="tx1"/>
              </a:solidFill>
            </p:grpSpPr>
            <p:sp>
              <p:nvSpPr>
                <p:cNvPr id="127" name="Freeform: Shape 126">
                  <a:extLst>
                    <a:ext uri="{FF2B5EF4-FFF2-40B4-BE49-F238E27FC236}">
                      <a16:creationId xmlns:a16="http://schemas.microsoft.com/office/drawing/2014/main" id="{734D80E6-ABB8-4A08-9C77-54AAE8D6970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8" name="Freeform: Shape 127">
                  <a:extLst>
                    <a:ext uri="{FF2B5EF4-FFF2-40B4-BE49-F238E27FC236}">
                      <a16:creationId xmlns:a16="http://schemas.microsoft.com/office/drawing/2014/main" id="{88BE7E85-A8ED-42F0-8D97-151F49EF5A82}"/>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29" name="Freeform: Shape 128">
                  <a:extLst>
                    <a:ext uri="{FF2B5EF4-FFF2-40B4-BE49-F238E27FC236}">
                      <a16:creationId xmlns:a16="http://schemas.microsoft.com/office/drawing/2014/main" id="{90A54F4F-E973-42B1-8838-E67E7D2CEDB2}"/>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23" name="Group 122">
                <a:extLst>
                  <a:ext uri="{FF2B5EF4-FFF2-40B4-BE49-F238E27FC236}">
                    <a16:creationId xmlns:a16="http://schemas.microsoft.com/office/drawing/2014/main" id="{D91BB1EA-166C-4144-8E9A-2339AFE6F721}"/>
                  </a:ext>
                </a:extLst>
              </p:cNvPr>
              <p:cNvGrpSpPr/>
              <p:nvPr/>
            </p:nvGrpSpPr>
            <p:grpSpPr>
              <a:xfrm>
                <a:off x="7930166" y="5220992"/>
                <a:ext cx="205481" cy="255179"/>
                <a:chOff x="8869274" y="-2231196"/>
                <a:chExt cx="580737" cy="721195"/>
              </a:xfrm>
              <a:solidFill>
                <a:schemeClr val="tx1"/>
              </a:solidFill>
            </p:grpSpPr>
            <p:sp>
              <p:nvSpPr>
                <p:cNvPr id="124" name="Freeform: Shape 123">
                  <a:extLst>
                    <a:ext uri="{FF2B5EF4-FFF2-40B4-BE49-F238E27FC236}">
                      <a16:creationId xmlns:a16="http://schemas.microsoft.com/office/drawing/2014/main" id="{4B5510F7-E8D5-4CDF-A3A5-7D208A44721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grpFill/>
                <a:ln w="1313" cap="flat">
                  <a:noFill/>
                  <a:prstDash val="solid"/>
                  <a:miter/>
                </a:ln>
              </p:spPr>
              <p:txBody>
                <a:bodyPr rtlCol="0" anchor="ctr"/>
                <a:lstStyle/>
                <a:p>
                  <a:pPr defTabSz="914554"/>
                  <a:endParaRPr lang="en-US" sz="1765">
                    <a:solidFill>
                      <a:srgbClr val="000000"/>
                    </a:solidFill>
                    <a:latin typeface="Segoe UI"/>
                  </a:endParaRPr>
                </a:p>
              </p:txBody>
            </p:sp>
            <p:sp>
              <p:nvSpPr>
                <p:cNvPr id="125" name="Freeform: Shape 124">
                  <a:extLst>
                    <a:ext uri="{FF2B5EF4-FFF2-40B4-BE49-F238E27FC236}">
                      <a16:creationId xmlns:a16="http://schemas.microsoft.com/office/drawing/2014/main" id="{D7DED001-6DE3-4FEC-9A6D-89CD42361EE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grp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26" name="Freeform: Shape 125">
                  <a:extLst>
                    <a:ext uri="{FF2B5EF4-FFF2-40B4-BE49-F238E27FC236}">
                      <a16:creationId xmlns:a16="http://schemas.microsoft.com/office/drawing/2014/main" id="{E8CE9AD4-D1B1-403C-8600-EF8CF38A4A0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grp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43" name="Group 42">
              <a:extLst>
                <a:ext uri="{FF2B5EF4-FFF2-40B4-BE49-F238E27FC236}">
                  <a16:creationId xmlns:a16="http://schemas.microsoft.com/office/drawing/2014/main" id="{A1CF0E9C-490E-473B-9418-DD30F427D2E3}"/>
                </a:ext>
              </a:extLst>
            </p:cNvPr>
            <p:cNvGrpSpPr/>
            <p:nvPr/>
          </p:nvGrpSpPr>
          <p:grpSpPr>
            <a:xfrm>
              <a:off x="5607377" y="5497978"/>
              <a:ext cx="494080" cy="494078"/>
              <a:chOff x="-593644" y="7516599"/>
              <a:chExt cx="694020" cy="694018"/>
            </a:xfrm>
            <a:solidFill>
              <a:schemeClr val="tx1"/>
            </a:solidFill>
          </p:grpSpPr>
          <p:pic>
            <p:nvPicPr>
              <p:cNvPr id="120" name="Graphic 119" descr="Monitor">
                <a:extLst>
                  <a:ext uri="{FF2B5EF4-FFF2-40B4-BE49-F238E27FC236}">
                    <a16:creationId xmlns:a16="http://schemas.microsoft.com/office/drawing/2014/main" id="{7A032EB3-37DA-4828-8007-346C391B611B}"/>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93644" y="7516599"/>
                <a:ext cx="694020" cy="694018"/>
              </a:xfrm>
              <a:prstGeom prst="rect">
                <a:avLst/>
              </a:prstGeom>
            </p:spPr>
          </p:pic>
          <p:pic>
            <p:nvPicPr>
              <p:cNvPr id="121" name="Graphic 120">
                <a:extLst>
                  <a:ext uri="{FF2B5EF4-FFF2-40B4-BE49-F238E27FC236}">
                    <a16:creationId xmlns:a16="http://schemas.microsoft.com/office/drawing/2014/main" id="{1C814E2C-6D07-4DF6-A3CC-A9A2BF4704A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62091" y="7688110"/>
                <a:ext cx="234040" cy="258416"/>
              </a:xfrm>
              <a:prstGeom prst="rect">
                <a:avLst/>
              </a:prstGeom>
            </p:spPr>
          </p:pic>
        </p:grpSp>
        <p:grpSp>
          <p:nvGrpSpPr>
            <p:cNvPr id="11" name="Group 10">
              <a:extLst>
                <a:ext uri="{FF2B5EF4-FFF2-40B4-BE49-F238E27FC236}">
                  <a16:creationId xmlns:a16="http://schemas.microsoft.com/office/drawing/2014/main" id="{DB8255BF-3B0E-4B2D-9E6A-682824CB2067}"/>
                </a:ext>
              </a:extLst>
            </p:cNvPr>
            <p:cNvGrpSpPr/>
            <p:nvPr/>
          </p:nvGrpSpPr>
          <p:grpSpPr>
            <a:xfrm>
              <a:off x="6888102" y="5578569"/>
              <a:ext cx="404845" cy="359082"/>
              <a:chOff x="4380052" y="5455568"/>
              <a:chExt cx="1826747" cy="1620257"/>
            </a:xfrm>
          </p:grpSpPr>
          <p:grpSp>
            <p:nvGrpSpPr>
              <p:cNvPr id="169" name="Group 168">
                <a:extLst>
                  <a:ext uri="{FF2B5EF4-FFF2-40B4-BE49-F238E27FC236}">
                    <a16:creationId xmlns:a16="http://schemas.microsoft.com/office/drawing/2014/main" id="{406BF157-3912-418A-A74F-8D2021D1B31F}"/>
                  </a:ext>
                </a:extLst>
              </p:cNvPr>
              <p:cNvGrpSpPr/>
              <p:nvPr/>
            </p:nvGrpSpPr>
            <p:grpSpPr>
              <a:xfrm>
                <a:off x="4380052" y="5455568"/>
                <a:ext cx="1281743" cy="1016633"/>
                <a:chOff x="6731563" y="-2514600"/>
                <a:chExt cx="1129792" cy="896113"/>
              </a:xfrm>
            </p:grpSpPr>
            <p:grpSp>
              <p:nvGrpSpPr>
                <p:cNvPr id="171" name="Group 170">
                  <a:extLst>
                    <a:ext uri="{FF2B5EF4-FFF2-40B4-BE49-F238E27FC236}">
                      <a16:creationId xmlns:a16="http://schemas.microsoft.com/office/drawing/2014/main" id="{24F1BA51-ED49-479E-8CFE-A1BE6830F3F1}"/>
                    </a:ext>
                  </a:extLst>
                </p:cNvPr>
                <p:cNvGrpSpPr/>
                <p:nvPr/>
              </p:nvGrpSpPr>
              <p:grpSpPr>
                <a:xfrm>
                  <a:off x="6731563" y="-2514600"/>
                  <a:ext cx="1129791" cy="896112"/>
                  <a:chOff x="6731563" y="-2514600"/>
                  <a:chExt cx="1129791" cy="896112"/>
                </a:xfrm>
              </p:grpSpPr>
              <p:sp>
                <p:nvSpPr>
                  <p:cNvPr id="176" name="Rectangle 175">
                    <a:extLst>
                      <a:ext uri="{FF2B5EF4-FFF2-40B4-BE49-F238E27FC236}">
                        <a16:creationId xmlns:a16="http://schemas.microsoft.com/office/drawing/2014/main" id="{2B11060E-2087-4694-9DB7-642FF05FEA28}"/>
                      </a:ext>
                    </a:extLst>
                  </p:cNvPr>
                  <p:cNvSpPr/>
                  <p:nvPr/>
                </p:nvSpPr>
                <p:spPr bwMode="auto">
                  <a:xfrm>
                    <a:off x="7581955"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7" name="Rectangle 176">
                    <a:extLst>
                      <a:ext uri="{FF2B5EF4-FFF2-40B4-BE49-F238E27FC236}">
                        <a16:creationId xmlns:a16="http://schemas.microsoft.com/office/drawing/2014/main" id="{CA4AE36F-2527-4307-ACE8-6C5A9A604481}"/>
                      </a:ext>
                    </a:extLst>
                  </p:cNvPr>
                  <p:cNvSpPr/>
                  <p:nvPr/>
                </p:nvSpPr>
                <p:spPr bwMode="auto">
                  <a:xfrm>
                    <a:off x="7298491"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8" name="Rectangle 177">
                    <a:extLst>
                      <a:ext uri="{FF2B5EF4-FFF2-40B4-BE49-F238E27FC236}">
                        <a16:creationId xmlns:a16="http://schemas.microsoft.com/office/drawing/2014/main" id="{E08016A2-0D9A-4934-8DCF-C361690617F6}"/>
                      </a:ext>
                    </a:extLst>
                  </p:cNvPr>
                  <p:cNvSpPr/>
                  <p:nvPr/>
                </p:nvSpPr>
                <p:spPr bwMode="auto">
                  <a:xfrm>
                    <a:off x="7015027"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9" name="Rectangle 178">
                    <a:extLst>
                      <a:ext uri="{FF2B5EF4-FFF2-40B4-BE49-F238E27FC236}">
                        <a16:creationId xmlns:a16="http://schemas.microsoft.com/office/drawing/2014/main" id="{11F26F2C-588E-4723-8739-0F8439281B1F}"/>
                      </a:ext>
                    </a:extLst>
                  </p:cNvPr>
                  <p:cNvSpPr/>
                  <p:nvPr/>
                </p:nvSpPr>
                <p:spPr bwMode="auto">
                  <a:xfrm>
                    <a:off x="6731563" y="-2514600"/>
                    <a:ext cx="279399" cy="896112"/>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sp>
              <p:nvSpPr>
                <p:cNvPr id="172" name="Rectangle 171">
                  <a:extLst>
                    <a:ext uri="{FF2B5EF4-FFF2-40B4-BE49-F238E27FC236}">
                      <a16:creationId xmlns:a16="http://schemas.microsoft.com/office/drawing/2014/main" id="{D3B2125A-9B29-4065-A975-EF481F58E0BB}"/>
                    </a:ext>
                  </a:extLst>
                </p:cNvPr>
                <p:cNvSpPr/>
                <p:nvPr/>
              </p:nvSpPr>
              <p:spPr bwMode="auto">
                <a:xfrm rot="5400000">
                  <a:off x="7185655" y="-2294188"/>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3" name="Rectangle 172">
                  <a:extLst>
                    <a:ext uri="{FF2B5EF4-FFF2-40B4-BE49-F238E27FC236}">
                      <a16:creationId xmlns:a16="http://schemas.microsoft.com/office/drawing/2014/main" id="{832E4909-DEF6-43FD-8100-1C7DEED5E3C8}"/>
                    </a:ext>
                  </a:extLst>
                </p:cNvPr>
                <p:cNvSpPr/>
                <p:nvPr/>
              </p:nvSpPr>
              <p:spPr bwMode="auto">
                <a:xfrm rot="5400000">
                  <a:off x="7185655" y="-2519022"/>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4" name="Rectangle 173">
                  <a:extLst>
                    <a:ext uri="{FF2B5EF4-FFF2-40B4-BE49-F238E27FC236}">
                      <a16:creationId xmlns:a16="http://schemas.microsoft.com/office/drawing/2014/main" id="{2DBA0DEA-D313-4EB6-99E6-CD4D5C7E2A12}"/>
                    </a:ext>
                  </a:extLst>
                </p:cNvPr>
                <p:cNvSpPr/>
                <p:nvPr/>
              </p:nvSpPr>
              <p:spPr bwMode="auto">
                <a:xfrm rot="5400000">
                  <a:off x="7185655" y="-2743856"/>
                  <a:ext cx="221610" cy="112979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175" name="Rectangle 174">
                  <a:extLst>
                    <a:ext uri="{FF2B5EF4-FFF2-40B4-BE49-F238E27FC236}">
                      <a16:creationId xmlns:a16="http://schemas.microsoft.com/office/drawing/2014/main" id="{AF5B18E4-A857-4FCD-9B55-4D51E0E3B221}"/>
                    </a:ext>
                  </a:extLst>
                </p:cNvPr>
                <p:cNvSpPr/>
                <p:nvPr/>
              </p:nvSpPr>
              <p:spPr bwMode="auto">
                <a:xfrm rot="5400000">
                  <a:off x="7185655" y="-2968690"/>
                  <a:ext cx="221610" cy="1129791"/>
                </a:xfrm>
                <a:prstGeom prst="rect">
                  <a:avLst/>
                </a:prstGeom>
                <a:solidFill>
                  <a:schemeClr val="tx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grpSp>
          <p:sp>
            <p:nvSpPr>
              <p:cNvPr id="170" name="Hexagon 169">
                <a:extLst>
                  <a:ext uri="{FF2B5EF4-FFF2-40B4-BE49-F238E27FC236}">
                    <a16:creationId xmlns:a16="http://schemas.microsoft.com/office/drawing/2014/main" id="{5FBD4859-A5B9-42A0-8AEA-085B7C115F1E}"/>
                  </a:ext>
                </a:extLst>
              </p:cNvPr>
              <p:cNvSpPr/>
              <p:nvPr/>
            </p:nvSpPr>
            <p:spPr bwMode="auto">
              <a:xfrm>
                <a:off x="5043800" y="6073249"/>
                <a:ext cx="1162999" cy="1002576"/>
              </a:xfrm>
              <a:prstGeom prst="hexagon">
                <a:avLst/>
              </a:prstGeom>
              <a:solidFill>
                <a:schemeClr val="tx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64EE78D5-AAEC-4683-ADCD-1BB189E1B563}"/>
                </a:ext>
              </a:extLst>
            </p:cNvPr>
            <p:cNvGrpSpPr/>
            <p:nvPr/>
          </p:nvGrpSpPr>
          <p:grpSpPr>
            <a:xfrm>
              <a:off x="9167381" y="5476101"/>
              <a:ext cx="485650" cy="486771"/>
              <a:chOff x="9373730" y="4928301"/>
              <a:chExt cx="692278" cy="693876"/>
            </a:xfrm>
          </p:grpSpPr>
          <p:grpSp>
            <p:nvGrpSpPr>
              <p:cNvPr id="12" name="Group 11">
                <a:extLst>
                  <a:ext uri="{FF2B5EF4-FFF2-40B4-BE49-F238E27FC236}">
                    <a16:creationId xmlns:a16="http://schemas.microsoft.com/office/drawing/2014/main" id="{492FEF73-5643-4BE7-9F7F-388E59109C47}"/>
                  </a:ext>
                </a:extLst>
              </p:cNvPr>
              <p:cNvGrpSpPr/>
              <p:nvPr/>
            </p:nvGrpSpPr>
            <p:grpSpPr>
              <a:xfrm>
                <a:off x="9373730" y="4928301"/>
                <a:ext cx="692278" cy="693876"/>
                <a:chOff x="9244953" y="5106859"/>
                <a:chExt cx="878074" cy="880101"/>
              </a:xfrm>
              <a:solidFill>
                <a:schemeClr val="tx1"/>
              </a:solidFill>
            </p:grpSpPr>
            <p:pic>
              <p:nvPicPr>
                <p:cNvPr id="9" name="Graphic 8" descr="Single gear with solid fill">
                  <a:extLst>
                    <a:ext uri="{FF2B5EF4-FFF2-40B4-BE49-F238E27FC236}">
                      <a16:creationId xmlns:a16="http://schemas.microsoft.com/office/drawing/2014/main" id="{AA6FF84A-C470-473C-9FE6-B46F2C227AE0}"/>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1271237">
                  <a:off x="9244953" y="5558931"/>
                  <a:ext cx="428029" cy="428029"/>
                </a:xfrm>
                <a:prstGeom prst="rect">
                  <a:avLst/>
                </a:prstGeom>
              </p:spPr>
            </p:pic>
            <p:pic>
              <p:nvPicPr>
                <p:cNvPr id="195" name="Graphic 194" descr="Single gear with solid fill">
                  <a:extLst>
                    <a:ext uri="{FF2B5EF4-FFF2-40B4-BE49-F238E27FC236}">
                      <a16:creationId xmlns:a16="http://schemas.microsoft.com/office/drawing/2014/main" id="{1BAB3DBF-36A3-49E4-9052-A4405DB8A468}"/>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9400154" y="5106859"/>
                  <a:ext cx="722873" cy="722873"/>
                </a:xfrm>
                <a:prstGeom prst="rect">
                  <a:avLst/>
                </a:prstGeom>
              </p:spPr>
            </p:pic>
          </p:grpSp>
          <p:sp>
            <p:nvSpPr>
              <p:cNvPr id="199" name="Oval 198">
                <a:extLst>
                  <a:ext uri="{FF2B5EF4-FFF2-40B4-BE49-F238E27FC236}">
                    <a16:creationId xmlns:a16="http://schemas.microsoft.com/office/drawing/2014/main" id="{20118842-8901-467E-B376-0D6AF5043470}"/>
                  </a:ext>
                </a:extLst>
              </p:cNvPr>
              <p:cNvSpPr/>
              <p:nvPr/>
            </p:nvSpPr>
            <p:spPr bwMode="auto">
              <a:xfrm>
                <a:off x="9684788" y="5113080"/>
                <a:ext cx="214072" cy="2140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8" name="Graphic 197" descr="Lightning bolt with solid fill">
                <a:extLst>
                  <a:ext uri="{FF2B5EF4-FFF2-40B4-BE49-F238E27FC236}">
                    <a16:creationId xmlns:a16="http://schemas.microsoft.com/office/drawing/2014/main" id="{3D303D26-EDD7-4396-8D51-1B1BA060F847}"/>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9668092" y="5104810"/>
                <a:ext cx="258155" cy="258155"/>
              </a:xfrm>
              <a:prstGeom prst="rect">
                <a:avLst/>
              </a:prstGeom>
            </p:spPr>
          </p:pic>
        </p:grpSp>
        <p:sp>
          <p:nvSpPr>
            <p:cNvPr id="224" name="Rectangle 223">
              <a:extLst>
                <a:ext uri="{FF2B5EF4-FFF2-40B4-BE49-F238E27FC236}">
                  <a16:creationId xmlns:a16="http://schemas.microsoft.com/office/drawing/2014/main" id="{B7C4779B-B703-4636-9E5A-7AD225C3B0D3}"/>
                </a:ext>
              </a:extLst>
            </p:cNvPr>
            <p:cNvSpPr/>
            <p:nvPr/>
          </p:nvSpPr>
          <p:spPr bwMode="auto">
            <a:xfrm>
              <a:off x="748006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45E54540-EC30-4266-A49A-6BE47DA544AF}"/>
                </a:ext>
              </a:extLst>
            </p:cNvPr>
            <p:cNvSpPr/>
            <p:nvPr/>
          </p:nvSpPr>
          <p:spPr bwMode="auto">
            <a:xfrm>
              <a:off x="8995877" y="5461202"/>
              <a:ext cx="834282" cy="56632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477777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dirty="0"/>
              <a:t>What is Resource Consistency?</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455996" y="1537193"/>
            <a:ext cx="11318864" cy="603530"/>
          </a:xfrm>
        </p:spPr>
        <p:txBody>
          <a:bodyPr/>
          <a:lstStyle/>
          <a:p>
            <a:pPr marL="0" indent="0">
              <a:buNone/>
            </a:pPr>
            <a: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t>The basic foundation of all governance practices. </a:t>
            </a:r>
            <a:br>
              <a:rPr lang="en-US" dirty="0">
                <a:solidFill>
                  <a:schemeClr val="tx2"/>
                </a:solidFill>
                <a:latin typeface="Segoe UI" panose="020B0502040204020203" pitchFamily="34" charset="0"/>
                <a:ea typeface="Calibri" panose="020F0502020204030204" pitchFamily="34" charset="0"/>
                <a:cs typeface="Segoe UI" panose="020B0502040204020203" pitchFamily="34" charset="0"/>
              </a:rPr>
            </a:br>
            <a:r>
              <a:rPr lang="en-US" dirty="0">
                <a:solidFill>
                  <a:schemeClr val="tx2"/>
                </a:solidFill>
              </a:rPr>
              <a:t>Achieving the right Governance starts with the correct resource organization.</a:t>
            </a:r>
          </a:p>
        </p:txBody>
      </p:sp>
      <p:sp>
        <p:nvSpPr>
          <p:cNvPr id="59" name="TextBox 58">
            <a:extLst>
              <a:ext uri="{FF2B5EF4-FFF2-40B4-BE49-F238E27FC236}">
                <a16:creationId xmlns:a16="http://schemas.microsoft.com/office/drawing/2014/main" id="{C5470DED-9891-4BF7-B147-4508DBF30E88}"/>
              </a:ext>
            </a:extLst>
          </p:cNvPr>
          <p:cNvSpPr txBox="1"/>
          <p:nvPr/>
        </p:nvSpPr>
        <p:spPr>
          <a:xfrm>
            <a:off x="624153" y="2787148"/>
            <a:ext cx="3662471" cy="905295"/>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Management Groups</a:t>
            </a:r>
            <a:r>
              <a:rPr lang="en-US" sz="1765" dirty="0">
                <a:solidFill>
                  <a:srgbClr val="000000"/>
                </a:solidFill>
                <a:latin typeface="Segoe UI"/>
              </a:rPr>
              <a:t/>
            </a:r>
            <a:br>
              <a:rPr lang="en-US" sz="1765" dirty="0">
                <a:solidFill>
                  <a:srgbClr val="000000"/>
                </a:solidFill>
                <a:latin typeface="Segoe UI"/>
              </a:rPr>
            </a:br>
            <a:r>
              <a:rPr lang="en-US" sz="1765" dirty="0">
                <a:solidFill>
                  <a:srgbClr val="000000"/>
                </a:solidFill>
                <a:latin typeface="Segoe UI"/>
              </a:rPr>
              <a:t>To reflect security, operations and business/accounting hierarchies.</a:t>
            </a:r>
          </a:p>
        </p:txBody>
      </p:sp>
      <p:grpSp>
        <p:nvGrpSpPr>
          <p:cNvPr id="194" name="Group 193" descr="basic foundation of all government practices">
            <a:extLst>
              <a:ext uri="{FF2B5EF4-FFF2-40B4-BE49-F238E27FC236}">
                <a16:creationId xmlns:a16="http://schemas.microsoft.com/office/drawing/2014/main" id="{A289D0C2-ACEA-44BB-AB59-286DEDBF1701}"/>
              </a:ext>
            </a:extLst>
          </p:cNvPr>
          <p:cNvGrpSpPr/>
          <p:nvPr/>
        </p:nvGrpSpPr>
        <p:grpSpPr>
          <a:xfrm>
            <a:off x="4103099" y="2297383"/>
            <a:ext cx="7656944" cy="4120082"/>
            <a:chOff x="4184840" y="2343101"/>
            <a:chExt cx="7809485" cy="4202162"/>
          </a:xfrm>
        </p:grpSpPr>
        <p:cxnSp>
          <p:nvCxnSpPr>
            <p:cNvPr id="115" name="Connector: Elbow 114">
              <a:extLst>
                <a:ext uri="{FF2B5EF4-FFF2-40B4-BE49-F238E27FC236}">
                  <a16:creationId xmlns:a16="http://schemas.microsoft.com/office/drawing/2014/main" id="{3BF4A508-805A-4156-A1F3-8AAEECB627CB}"/>
                </a:ext>
              </a:extLst>
            </p:cNvPr>
            <p:cNvCxnSpPr>
              <a:cxnSpLocks/>
            </p:cNvCxnSpPr>
            <p:nvPr/>
          </p:nvCxnSpPr>
          <p:spPr>
            <a:xfrm rot="10800000" flipV="1">
              <a:off x="4184840" y="2778159"/>
              <a:ext cx="457200" cy="376418"/>
            </a:xfrm>
            <a:prstGeom prst="bentConnector3">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Rectangle 59">
              <a:extLst>
                <a:ext uri="{FF2B5EF4-FFF2-40B4-BE49-F238E27FC236}">
                  <a16:creationId xmlns:a16="http://schemas.microsoft.com/office/drawing/2014/main" id="{D9364841-2D77-4A99-93CF-CF3ECB0D13CB}"/>
                </a:ext>
              </a:extLst>
            </p:cNvPr>
            <p:cNvSpPr/>
            <p:nvPr/>
          </p:nvSpPr>
          <p:spPr bwMode="auto">
            <a:xfrm>
              <a:off x="4541965" y="2666085"/>
              <a:ext cx="7452360" cy="3879178"/>
            </a:xfrm>
            <a:prstGeom prst="rect">
              <a:avLst/>
            </a:prstGeom>
            <a:solidFill>
              <a:schemeClr val="bg1"/>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94456EE7-BFA1-4631-9C10-19E631D84DD6}"/>
                </a:ext>
              </a:extLst>
            </p:cNvPr>
            <p:cNvGrpSpPr/>
            <p:nvPr/>
          </p:nvGrpSpPr>
          <p:grpSpPr>
            <a:xfrm>
              <a:off x="4848946" y="2343101"/>
              <a:ext cx="2694378" cy="676656"/>
              <a:chOff x="4774404" y="2343101"/>
              <a:chExt cx="2694378" cy="676656"/>
            </a:xfrm>
          </p:grpSpPr>
          <p:sp>
            <p:nvSpPr>
              <p:cNvPr id="63" name="TextBox 62">
                <a:extLst>
                  <a:ext uri="{FF2B5EF4-FFF2-40B4-BE49-F238E27FC236}">
                    <a16:creationId xmlns:a16="http://schemas.microsoft.com/office/drawing/2014/main" id="{83C5DBD9-0EC3-494A-B13D-20D3ACF7DE01}"/>
                  </a:ext>
                </a:extLst>
              </p:cNvPr>
              <p:cNvSpPr txBox="1"/>
              <p:nvPr/>
            </p:nvSpPr>
            <p:spPr>
              <a:xfrm>
                <a:off x="5457102" y="2508388"/>
                <a:ext cx="2011680" cy="338554"/>
              </a:xfrm>
              <a:prstGeom prst="rect">
                <a:avLst/>
              </a:prstGeom>
              <a:solidFill>
                <a:srgbClr val="FFFFFF"/>
              </a:solidFill>
            </p:spPr>
            <p:txBody>
              <a:bodyPr wrap="square">
                <a:spAutoFit/>
              </a:bodyPr>
              <a:lstStyle/>
              <a:p>
                <a:pPr defTabSz="914554"/>
                <a:r>
                  <a:rPr lang="en-US" sz="1569" dirty="0">
                    <a:solidFill>
                      <a:srgbClr val="3C3B40"/>
                    </a:solidFill>
                    <a:latin typeface="Segoe UI"/>
                  </a:rPr>
                  <a:t>Management Group</a:t>
                </a:r>
              </a:p>
            </p:txBody>
          </p:sp>
          <p:sp>
            <p:nvSpPr>
              <p:cNvPr id="61" name="Oval 60">
                <a:extLst>
                  <a:ext uri="{FF2B5EF4-FFF2-40B4-BE49-F238E27FC236}">
                    <a16:creationId xmlns:a16="http://schemas.microsoft.com/office/drawing/2014/main" id="{B6FC6393-5FD8-44A2-BD5D-2AE6EA04433C}"/>
                  </a:ext>
                </a:extLst>
              </p:cNvPr>
              <p:cNvSpPr/>
              <p:nvPr/>
            </p:nvSpPr>
            <p:spPr bwMode="auto">
              <a:xfrm>
                <a:off x="4774404" y="2343101"/>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nvGrpSpPr>
              <p:cNvPr id="50" name="Graphic 10">
                <a:extLst>
                  <a:ext uri="{FF2B5EF4-FFF2-40B4-BE49-F238E27FC236}">
                    <a16:creationId xmlns:a16="http://schemas.microsoft.com/office/drawing/2014/main" id="{C977AB4A-084B-495A-B5B5-76A245872812}"/>
                  </a:ext>
                </a:extLst>
              </p:cNvPr>
              <p:cNvGrpSpPr/>
              <p:nvPr/>
            </p:nvGrpSpPr>
            <p:grpSpPr>
              <a:xfrm>
                <a:off x="4916295" y="2463212"/>
                <a:ext cx="411162" cy="411162"/>
                <a:chOff x="5570538" y="-1594017"/>
                <a:chExt cx="1219200" cy="1219200"/>
              </a:xfrm>
            </p:grpSpPr>
            <p:sp>
              <p:nvSpPr>
                <p:cNvPr id="51" name="Freeform: Shape 50">
                  <a:extLst>
                    <a:ext uri="{FF2B5EF4-FFF2-40B4-BE49-F238E27FC236}">
                      <a16:creationId xmlns:a16="http://schemas.microsoft.com/office/drawing/2014/main" id="{FF07D8D0-A9CE-4AF8-A30C-233DC660499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52" name="Freeform: Shape 51">
                  <a:extLst>
                    <a:ext uri="{FF2B5EF4-FFF2-40B4-BE49-F238E27FC236}">
                      <a16:creationId xmlns:a16="http://schemas.microsoft.com/office/drawing/2014/main" id="{4E190714-A24F-4AF7-8DF2-A4BE6A9254E4}"/>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765">
                    <a:solidFill>
                      <a:srgbClr val="000000"/>
                    </a:solidFill>
                    <a:latin typeface="Segoe UI"/>
                  </a:endParaRPr>
                </a:p>
              </p:txBody>
            </p:sp>
            <p:sp>
              <p:nvSpPr>
                <p:cNvPr id="53" name="Freeform: Shape 52">
                  <a:extLst>
                    <a:ext uri="{FF2B5EF4-FFF2-40B4-BE49-F238E27FC236}">
                      <a16:creationId xmlns:a16="http://schemas.microsoft.com/office/drawing/2014/main" id="{85D90A72-B9CC-4FD7-AC0D-AEC34CAA1890}"/>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4" name="Freeform: Shape 53">
                  <a:extLst>
                    <a:ext uri="{FF2B5EF4-FFF2-40B4-BE49-F238E27FC236}">
                      <a16:creationId xmlns:a16="http://schemas.microsoft.com/office/drawing/2014/main" id="{6E83A283-663A-42B4-9D5E-9B5044D88953}"/>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5" name="Freeform: Shape 54">
                  <a:extLst>
                    <a:ext uri="{FF2B5EF4-FFF2-40B4-BE49-F238E27FC236}">
                      <a16:creationId xmlns:a16="http://schemas.microsoft.com/office/drawing/2014/main" id="{D98F23DA-EEC7-4C2A-BA8D-55CA114D46A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sp>
              <p:nvSpPr>
                <p:cNvPr id="56" name="Freeform: Shape 55">
                  <a:extLst>
                    <a:ext uri="{FF2B5EF4-FFF2-40B4-BE49-F238E27FC236}">
                      <a16:creationId xmlns:a16="http://schemas.microsoft.com/office/drawing/2014/main" id="{96173D0D-F691-4909-986F-B8CD618C5840}"/>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765">
                    <a:solidFill>
                      <a:srgbClr val="000000"/>
                    </a:solidFill>
                    <a:latin typeface="Segoe UI"/>
                  </a:endParaRPr>
                </a:p>
              </p:txBody>
            </p:sp>
          </p:grpSp>
        </p:grpSp>
        <p:sp>
          <p:nvSpPr>
            <p:cNvPr id="65" name="Rectangle 64">
              <a:extLst>
                <a:ext uri="{FF2B5EF4-FFF2-40B4-BE49-F238E27FC236}">
                  <a16:creationId xmlns:a16="http://schemas.microsoft.com/office/drawing/2014/main" id="{BA2E2D0C-5F78-4AE0-A223-71DE05FA530D}"/>
                </a:ext>
              </a:extLst>
            </p:cNvPr>
            <p:cNvSpPr/>
            <p:nvPr/>
          </p:nvSpPr>
          <p:spPr bwMode="auto">
            <a:xfrm>
              <a:off x="4642041" y="3649664"/>
              <a:ext cx="4264216"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9FAD2350-A267-418A-9B7A-0C5203631E2D}"/>
                </a:ext>
              </a:extLst>
            </p:cNvPr>
            <p:cNvSpPr txBox="1"/>
            <p:nvPr/>
          </p:nvSpPr>
          <p:spPr>
            <a:xfrm>
              <a:off x="5402549" y="3474783"/>
              <a:ext cx="1371600" cy="338554"/>
            </a:xfrm>
            <a:prstGeom prst="rect">
              <a:avLst/>
            </a:prstGeom>
            <a:solidFill>
              <a:srgbClr val="FFFFFF"/>
            </a:solidFill>
          </p:spPr>
          <p:txBody>
            <a:bodyPr wrap="square">
              <a:spAutoFit/>
            </a:bodyPr>
            <a:lstStyle/>
            <a:p>
              <a:pPr defTabSz="914554"/>
              <a:r>
                <a:rPr lang="en-US" sz="1569" dirty="0">
                  <a:solidFill>
                    <a:srgbClr val="0078D3"/>
                  </a:solidFill>
                  <a:latin typeface="Segoe UI"/>
                </a:rPr>
                <a:t>Subscription</a:t>
              </a:r>
            </a:p>
          </p:txBody>
        </p:sp>
        <p:sp>
          <p:nvSpPr>
            <p:cNvPr id="75" name="Rectangle 74">
              <a:extLst>
                <a:ext uri="{FF2B5EF4-FFF2-40B4-BE49-F238E27FC236}">
                  <a16:creationId xmlns:a16="http://schemas.microsoft.com/office/drawing/2014/main" id="{EC489C15-38AE-4D10-B768-EBE70B742AED}"/>
                </a:ext>
              </a:extLst>
            </p:cNvPr>
            <p:cNvSpPr/>
            <p:nvPr/>
          </p:nvSpPr>
          <p:spPr bwMode="auto">
            <a:xfrm>
              <a:off x="9006333" y="3649664"/>
              <a:ext cx="2880360" cy="2796856"/>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032E38FD-9133-4408-A854-BA7EAD001ED1}"/>
                </a:ext>
              </a:extLst>
            </p:cNvPr>
            <p:cNvSpPr/>
            <p:nvPr/>
          </p:nvSpPr>
          <p:spPr bwMode="auto">
            <a:xfrm>
              <a:off x="475745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358CEE1D-AED3-4F06-B6CF-08E52E1DDAAA}"/>
                </a:ext>
              </a:extLst>
            </p:cNvPr>
            <p:cNvSpPr/>
            <p:nvPr/>
          </p:nvSpPr>
          <p:spPr bwMode="auto">
            <a:xfrm>
              <a:off x="613795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E464EC65-7B86-40DE-8315-2882B18AB774}"/>
                </a:ext>
              </a:extLst>
            </p:cNvPr>
            <p:cNvSpPr/>
            <p:nvPr/>
          </p:nvSpPr>
          <p:spPr bwMode="auto">
            <a:xfrm>
              <a:off x="7518465"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40E0ED77-AD49-40F8-88A0-CCD0588B0BCB}"/>
                </a:ext>
              </a:extLst>
            </p:cNvPr>
            <p:cNvGrpSpPr/>
            <p:nvPr/>
          </p:nvGrpSpPr>
          <p:grpSpPr>
            <a:xfrm>
              <a:off x="6253966" y="4375107"/>
              <a:ext cx="412909" cy="412909"/>
              <a:chOff x="4854934" y="4375107"/>
              <a:chExt cx="412909" cy="412909"/>
            </a:xfrm>
          </p:grpSpPr>
          <p:sp>
            <p:nvSpPr>
              <p:cNvPr id="90" name="Oval 89">
                <a:extLst>
                  <a:ext uri="{FF2B5EF4-FFF2-40B4-BE49-F238E27FC236}">
                    <a16:creationId xmlns:a16="http://schemas.microsoft.com/office/drawing/2014/main" id="{F398B89F-EBC1-4C2E-A611-FA236CABF953}"/>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1" name="Graphic 90">
                <a:extLst>
                  <a:ext uri="{FF2B5EF4-FFF2-40B4-BE49-F238E27FC236}">
                    <a16:creationId xmlns:a16="http://schemas.microsoft.com/office/drawing/2014/main" id="{343ADF4C-5B71-4E2B-B0A9-791D8D92855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390" y="4454642"/>
                <a:ext cx="228600" cy="254078"/>
              </a:xfrm>
              <a:prstGeom prst="rect">
                <a:avLst/>
              </a:prstGeom>
            </p:spPr>
          </p:pic>
        </p:grpSp>
        <p:grpSp>
          <p:nvGrpSpPr>
            <p:cNvPr id="92" name="Group 91">
              <a:extLst>
                <a:ext uri="{FF2B5EF4-FFF2-40B4-BE49-F238E27FC236}">
                  <a16:creationId xmlns:a16="http://schemas.microsoft.com/office/drawing/2014/main" id="{9165704B-81D5-4843-B509-E0AA3DA16F30}"/>
                </a:ext>
              </a:extLst>
            </p:cNvPr>
            <p:cNvGrpSpPr/>
            <p:nvPr/>
          </p:nvGrpSpPr>
          <p:grpSpPr>
            <a:xfrm>
              <a:off x="7625566" y="4375107"/>
              <a:ext cx="412909" cy="412909"/>
              <a:chOff x="4854934" y="4375107"/>
              <a:chExt cx="412909" cy="412909"/>
            </a:xfrm>
          </p:grpSpPr>
          <p:sp>
            <p:nvSpPr>
              <p:cNvPr id="93" name="Oval 92">
                <a:extLst>
                  <a:ext uri="{FF2B5EF4-FFF2-40B4-BE49-F238E27FC236}">
                    <a16:creationId xmlns:a16="http://schemas.microsoft.com/office/drawing/2014/main" id="{3EF0652D-97A0-4412-A750-62D0F35EABF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4" name="Graphic 93">
                <a:extLst>
                  <a:ext uri="{FF2B5EF4-FFF2-40B4-BE49-F238E27FC236}">
                    <a16:creationId xmlns:a16="http://schemas.microsoft.com/office/drawing/2014/main" id="{A9A4BCFD-70E9-493C-959C-CAD60D68409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390" y="4454642"/>
                <a:ext cx="228600" cy="254078"/>
              </a:xfrm>
              <a:prstGeom prst="rect">
                <a:avLst/>
              </a:prstGeom>
            </p:spPr>
          </p:pic>
        </p:grpSp>
        <p:sp>
          <p:nvSpPr>
            <p:cNvPr id="95" name="Rectangle 94">
              <a:extLst>
                <a:ext uri="{FF2B5EF4-FFF2-40B4-BE49-F238E27FC236}">
                  <a16:creationId xmlns:a16="http://schemas.microsoft.com/office/drawing/2014/main" id="{2376B396-AE04-42C3-B4CE-BDEC90D4B6B9}"/>
                </a:ext>
              </a:extLst>
            </p:cNvPr>
            <p:cNvSpPr/>
            <p:nvPr/>
          </p:nvSpPr>
          <p:spPr bwMode="auto">
            <a:xfrm>
              <a:off x="9118903"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AA52341-F198-477C-9A69-6FE34ABE3B57}"/>
                </a:ext>
              </a:extLst>
            </p:cNvPr>
            <p:cNvSpPr/>
            <p:nvPr/>
          </p:nvSpPr>
          <p:spPr bwMode="auto">
            <a:xfrm>
              <a:off x="10499409" y="4589462"/>
              <a:ext cx="1280160" cy="174129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A051EB58-298A-40C9-894D-5AF9D79CEA9E}"/>
                </a:ext>
              </a:extLst>
            </p:cNvPr>
            <p:cNvGrpSpPr/>
            <p:nvPr/>
          </p:nvGrpSpPr>
          <p:grpSpPr>
            <a:xfrm>
              <a:off x="9234910" y="4375107"/>
              <a:ext cx="412909" cy="412909"/>
              <a:chOff x="4854934" y="4375107"/>
              <a:chExt cx="412909" cy="412909"/>
            </a:xfrm>
          </p:grpSpPr>
          <p:sp>
            <p:nvSpPr>
              <p:cNvPr id="98" name="Oval 97">
                <a:extLst>
                  <a:ext uri="{FF2B5EF4-FFF2-40B4-BE49-F238E27FC236}">
                    <a16:creationId xmlns:a16="http://schemas.microsoft.com/office/drawing/2014/main" id="{27A52318-E8D8-42FC-98AD-35F269B93B72}"/>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99" name="Graphic 98">
                <a:extLst>
                  <a:ext uri="{FF2B5EF4-FFF2-40B4-BE49-F238E27FC236}">
                    <a16:creationId xmlns:a16="http://schemas.microsoft.com/office/drawing/2014/main" id="{F2863830-C753-46AC-B2FA-0052183A25A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390" y="4454642"/>
                <a:ext cx="228600" cy="254078"/>
              </a:xfrm>
              <a:prstGeom prst="rect">
                <a:avLst/>
              </a:prstGeom>
            </p:spPr>
          </p:pic>
        </p:grpSp>
        <p:grpSp>
          <p:nvGrpSpPr>
            <p:cNvPr id="100" name="Group 99">
              <a:extLst>
                <a:ext uri="{FF2B5EF4-FFF2-40B4-BE49-F238E27FC236}">
                  <a16:creationId xmlns:a16="http://schemas.microsoft.com/office/drawing/2014/main" id="{859DFAFB-FAAB-441F-8354-D2F7929DE22F}"/>
                </a:ext>
              </a:extLst>
            </p:cNvPr>
            <p:cNvGrpSpPr/>
            <p:nvPr/>
          </p:nvGrpSpPr>
          <p:grpSpPr>
            <a:xfrm>
              <a:off x="10606510" y="4375107"/>
              <a:ext cx="412909" cy="412909"/>
              <a:chOff x="4854934" y="4375107"/>
              <a:chExt cx="412909" cy="412909"/>
            </a:xfrm>
          </p:grpSpPr>
          <p:sp>
            <p:nvSpPr>
              <p:cNvPr id="101" name="Oval 100">
                <a:extLst>
                  <a:ext uri="{FF2B5EF4-FFF2-40B4-BE49-F238E27FC236}">
                    <a16:creationId xmlns:a16="http://schemas.microsoft.com/office/drawing/2014/main" id="{3204E192-8C59-4870-9EDF-1306FBBBAB2D}"/>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02" name="Graphic 101">
                <a:extLst>
                  <a:ext uri="{FF2B5EF4-FFF2-40B4-BE49-F238E27FC236}">
                    <a16:creationId xmlns:a16="http://schemas.microsoft.com/office/drawing/2014/main" id="{20D06080-3FFE-41E6-A8FD-04BE77D067E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390" y="4454642"/>
                <a:ext cx="228600" cy="254078"/>
              </a:xfrm>
              <a:prstGeom prst="rect">
                <a:avLst/>
              </a:prstGeom>
            </p:spPr>
          </p:pic>
        </p:grpSp>
        <p:grpSp>
          <p:nvGrpSpPr>
            <p:cNvPr id="77" name="Group 76">
              <a:extLst>
                <a:ext uri="{FF2B5EF4-FFF2-40B4-BE49-F238E27FC236}">
                  <a16:creationId xmlns:a16="http://schemas.microsoft.com/office/drawing/2014/main" id="{0E396955-8113-4A0A-B159-F513626E45C5}"/>
                </a:ext>
              </a:extLst>
            </p:cNvPr>
            <p:cNvGrpSpPr/>
            <p:nvPr/>
          </p:nvGrpSpPr>
          <p:grpSpPr>
            <a:xfrm>
              <a:off x="4848946" y="3382648"/>
              <a:ext cx="548640" cy="548640"/>
              <a:chOff x="4774404" y="3309496"/>
              <a:chExt cx="676656" cy="676656"/>
            </a:xfrm>
          </p:grpSpPr>
          <p:sp>
            <p:nvSpPr>
              <p:cNvPr id="67" name="Oval 66">
                <a:extLst>
                  <a:ext uri="{FF2B5EF4-FFF2-40B4-BE49-F238E27FC236}">
                    <a16:creationId xmlns:a16="http://schemas.microsoft.com/office/drawing/2014/main" id="{FCEB39EE-5693-4C48-A222-4A9091664B8A}"/>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57" name="Graphic 56">
                <a:extLst>
                  <a:ext uri="{FF2B5EF4-FFF2-40B4-BE49-F238E27FC236}">
                    <a16:creationId xmlns:a16="http://schemas.microsoft.com/office/drawing/2014/main" id="{4959ECDD-FF50-4CEA-8503-CA0D62E17D5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69422" y="3406981"/>
                <a:ext cx="292608" cy="517035"/>
              </a:xfrm>
              <a:prstGeom prst="rect">
                <a:avLst/>
              </a:prstGeom>
            </p:spPr>
          </p:pic>
        </p:grpSp>
        <p:grpSp>
          <p:nvGrpSpPr>
            <p:cNvPr id="78" name="Group 77">
              <a:extLst>
                <a:ext uri="{FF2B5EF4-FFF2-40B4-BE49-F238E27FC236}">
                  <a16:creationId xmlns:a16="http://schemas.microsoft.com/office/drawing/2014/main" id="{34A2AAF9-0156-4E87-A1F3-F9B8558781BB}"/>
                </a:ext>
              </a:extLst>
            </p:cNvPr>
            <p:cNvGrpSpPr/>
            <p:nvPr/>
          </p:nvGrpSpPr>
          <p:grpSpPr>
            <a:xfrm>
              <a:off x="9154380" y="3382648"/>
              <a:ext cx="548640" cy="548640"/>
              <a:chOff x="4774404" y="3309496"/>
              <a:chExt cx="676656" cy="676656"/>
            </a:xfrm>
          </p:grpSpPr>
          <p:sp>
            <p:nvSpPr>
              <p:cNvPr id="79" name="Oval 78">
                <a:extLst>
                  <a:ext uri="{FF2B5EF4-FFF2-40B4-BE49-F238E27FC236}">
                    <a16:creationId xmlns:a16="http://schemas.microsoft.com/office/drawing/2014/main" id="{6A7821B6-0524-47E5-A766-F8DE40603671}"/>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80" name="Graphic 79">
                <a:extLst>
                  <a:ext uri="{FF2B5EF4-FFF2-40B4-BE49-F238E27FC236}">
                    <a16:creationId xmlns:a16="http://schemas.microsoft.com/office/drawing/2014/main" id="{825DF1AE-01F6-4A03-B728-BEC0BA1C4D4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969422" y="3406981"/>
                <a:ext cx="292608" cy="517035"/>
              </a:xfrm>
              <a:prstGeom prst="rect">
                <a:avLst/>
              </a:prstGeom>
            </p:spPr>
          </p:pic>
        </p:grpSp>
        <p:sp>
          <p:nvSpPr>
            <p:cNvPr id="104" name="TextBox 103">
              <a:extLst>
                <a:ext uri="{FF2B5EF4-FFF2-40B4-BE49-F238E27FC236}">
                  <a16:creationId xmlns:a16="http://schemas.microsoft.com/office/drawing/2014/main" id="{47BAD252-A2DA-4323-BE1A-6FCBC9C9B634}"/>
                </a:ext>
              </a:extLst>
            </p:cNvPr>
            <p:cNvSpPr txBox="1"/>
            <p:nvPr/>
          </p:nvSpPr>
          <p:spPr>
            <a:xfrm>
              <a:off x="5257517" y="4363674"/>
              <a:ext cx="750091" cy="461665"/>
            </a:xfrm>
            <a:prstGeom prst="rect">
              <a:avLst/>
            </a:prstGeom>
            <a:solidFill>
              <a:srgbClr val="FFFFFF"/>
            </a:solidFill>
          </p:spPr>
          <p:txBody>
            <a:bodyPr wrap="square" rIns="0">
              <a:spAutoFit/>
            </a:bodyPr>
            <a:lstStyle/>
            <a:p>
              <a:pPr defTabSz="914554"/>
              <a:r>
                <a:rPr lang="en-US" sz="1177" dirty="0">
                  <a:solidFill>
                    <a:srgbClr val="75757A"/>
                  </a:solidFill>
                  <a:latin typeface="Segoe UI"/>
                </a:rPr>
                <a:t>Resource Group</a:t>
              </a:r>
            </a:p>
          </p:txBody>
        </p:sp>
        <p:grpSp>
          <p:nvGrpSpPr>
            <p:cNvPr id="88" name="Group 87">
              <a:extLst>
                <a:ext uri="{FF2B5EF4-FFF2-40B4-BE49-F238E27FC236}">
                  <a16:creationId xmlns:a16="http://schemas.microsoft.com/office/drawing/2014/main" id="{56707D55-0A3F-4326-8B79-17FF128F69D5}"/>
                </a:ext>
              </a:extLst>
            </p:cNvPr>
            <p:cNvGrpSpPr/>
            <p:nvPr/>
          </p:nvGrpSpPr>
          <p:grpSpPr>
            <a:xfrm>
              <a:off x="4854934" y="4375107"/>
              <a:ext cx="412909" cy="412909"/>
              <a:chOff x="4854934" y="4375107"/>
              <a:chExt cx="412909" cy="412909"/>
            </a:xfrm>
          </p:grpSpPr>
          <p:sp>
            <p:nvSpPr>
              <p:cNvPr id="84" name="Oval 83">
                <a:extLst>
                  <a:ext uri="{FF2B5EF4-FFF2-40B4-BE49-F238E27FC236}">
                    <a16:creationId xmlns:a16="http://schemas.microsoft.com/office/drawing/2014/main" id="{B8668F92-E8B8-43CC-862B-0187FD0041C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45" name="Graphic 44">
                <a:extLst>
                  <a:ext uri="{FF2B5EF4-FFF2-40B4-BE49-F238E27FC236}">
                    <a16:creationId xmlns:a16="http://schemas.microsoft.com/office/drawing/2014/main" id="{4D04D573-6784-44EE-9E55-5F6C3F5C798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958390" y="4454642"/>
                <a:ext cx="228600" cy="254078"/>
              </a:xfrm>
              <a:prstGeom prst="rect">
                <a:avLst/>
              </a:prstGeom>
            </p:spPr>
          </p:pic>
        </p:grpSp>
        <p:grpSp>
          <p:nvGrpSpPr>
            <p:cNvPr id="105" name="Graphic 11">
              <a:extLst>
                <a:ext uri="{FF2B5EF4-FFF2-40B4-BE49-F238E27FC236}">
                  <a16:creationId xmlns:a16="http://schemas.microsoft.com/office/drawing/2014/main" id="{B164D08B-0E9F-4544-B2F5-879A5D1EC137}"/>
                </a:ext>
              </a:extLst>
            </p:cNvPr>
            <p:cNvGrpSpPr/>
            <p:nvPr/>
          </p:nvGrpSpPr>
          <p:grpSpPr>
            <a:xfrm>
              <a:off x="5178130" y="4954929"/>
              <a:ext cx="413638" cy="233298"/>
              <a:chOff x="7085802" y="-1853786"/>
              <a:chExt cx="664633" cy="374862"/>
            </a:xfrm>
          </p:grpSpPr>
          <p:sp>
            <p:nvSpPr>
              <p:cNvPr id="106" name="Freeform: Shape 105">
                <a:extLst>
                  <a:ext uri="{FF2B5EF4-FFF2-40B4-BE49-F238E27FC236}">
                    <a16:creationId xmlns:a16="http://schemas.microsoft.com/office/drawing/2014/main" id="{6E5DA536-1D8C-4ABB-B502-4B488D83E33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7" name="Freeform: Shape 106">
                <a:extLst>
                  <a:ext uri="{FF2B5EF4-FFF2-40B4-BE49-F238E27FC236}">
                    <a16:creationId xmlns:a16="http://schemas.microsoft.com/office/drawing/2014/main" id="{2EC6B4FD-959F-4840-B5F9-B106FCD0D9EF}"/>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8" name="Freeform: Shape 107">
                <a:extLst>
                  <a:ext uri="{FF2B5EF4-FFF2-40B4-BE49-F238E27FC236}">
                    <a16:creationId xmlns:a16="http://schemas.microsoft.com/office/drawing/2014/main" id="{8415F507-F7D9-4EEF-9D18-3A56B8D1CCFC}"/>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09" name="Freeform: Shape 108">
                <a:extLst>
                  <a:ext uri="{FF2B5EF4-FFF2-40B4-BE49-F238E27FC236}">
                    <a16:creationId xmlns:a16="http://schemas.microsoft.com/office/drawing/2014/main" id="{1965E619-228E-4D6F-A5F9-38C19327055C}"/>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10" name="Freeform: Shape 109">
                <a:extLst>
                  <a:ext uri="{FF2B5EF4-FFF2-40B4-BE49-F238E27FC236}">
                    <a16:creationId xmlns:a16="http://schemas.microsoft.com/office/drawing/2014/main" id="{6838786D-855D-4F24-8E35-F5505B150E94}"/>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12" name="Group 111">
              <a:extLst>
                <a:ext uri="{FF2B5EF4-FFF2-40B4-BE49-F238E27FC236}">
                  <a16:creationId xmlns:a16="http://schemas.microsoft.com/office/drawing/2014/main" id="{96AE5CBB-C9D9-4D88-B95D-23C5B5EFF6F0}"/>
                </a:ext>
              </a:extLst>
            </p:cNvPr>
            <p:cNvGrpSpPr/>
            <p:nvPr/>
          </p:nvGrpSpPr>
          <p:grpSpPr>
            <a:xfrm>
              <a:off x="5097508" y="5361194"/>
              <a:ext cx="574882" cy="331610"/>
              <a:chOff x="8869274" y="-2231196"/>
              <a:chExt cx="1250271" cy="721195"/>
            </a:xfrm>
          </p:grpSpPr>
          <p:grpSp>
            <p:nvGrpSpPr>
              <p:cNvPr id="13" name="Graphic 276">
                <a:extLst>
                  <a:ext uri="{FF2B5EF4-FFF2-40B4-BE49-F238E27FC236}">
                    <a16:creationId xmlns:a16="http://schemas.microsoft.com/office/drawing/2014/main" id="{CC06EBF7-A8CE-443E-997C-B53BEA110575}"/>
                  </a:ext>
                </a:extLst>
              </p:cNvPr>
              <p:cNvGrpSpPr/>
              <p:nvPr/>
            </p:nvGrpSpPr>
            <p:grpSpPr>
              <a:xfrm>
                <a:off x="9549753" y="-1990915"/>
                <a:ext cx="569792" cy="290150"/>
                <a:chOff x="3463925" y="7276909"/>
                <a:chExt cx="283940" cy="144589"/>
              </a:xfrm>
              <a:solidFill>
                <a:schemeClr val="accent2"/>
              </a:solidFill>
            </p:grpSpPr>
            <p:sp>
              <p:nvSpPr>
                <p:cNvPr id="14" name="Freeform: Shape 13">
                  <a:extLst>
                    <a:ext uri="{FF2B5EF4-FFF2-40B4-BE49-F238E27FC236}">
                      <a16:creationId xmlns:a16="http://schemas.microsoft.com/office/drawing/2014/main" id="{EC6E2E1D-0BE5-48D3-AD34-F08523742EE4}"/>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F2859C55-3134-4DC1-BA6B-564A05FBC4F7}"/>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 name="Freeform: Shape 15">
                  <a:extLst>
                    <a:ext uri="{FF2B5EF4-FFF2-40B4-BE49-F238E27FC236}">
                      <a16:creationId xmlns:a16="http://schemas.microsoft.com/office/drawing/2014/main" id="{AE545F06-D053-46A2-9E0B-77D70678E2A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11" name="Group 110">
                <a:extLst>
                  <a:ext uri="{FF2B5EF4-FFF2-40B4-BE49-F238E27FC236}">
                    <a16:creationId xmlns:a16="http://schemas.microsoft.com/office/drawing/2014/main" id="{86B93F83-A3F6-43EB-A24A-7960C013FBA4}"/>
                  </a:ext>
                </a:extLst>
              </p:cNvPr>
              <p:cNvGrpSpPr/>
              <p:nvPr/>
            </p:nvGrpSpPr>
            <p:grpSpPr>
              <a:xfrm>
                <a:off x="8869274" y="-2231196"/>
                <a:ext cx="580737" cy="721195"/>
                <a:chOff x="8869274" y="-2231196"/>
                <a:chExt cx="580737" cy="721195"/>
              </a:xfrm>
            </p:grpSpPr>
            <p:sp>
              <p:nvSpPr>
                <p:cNvPr id="21" name="Freeform: Shape 20">
                  <a:extLst>
                    <a:ext uri="{FF2B5EF4-FFF2-40B4-BE49-F238E27FC236}">
                      <a16:creationId xmlns:a16="http://schemas.microsoft.com/office/drawing/2014/main" id="{DEEED670-9E9B-498D-B7B0-A51E5861E8B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904C5048-A5EA-4A3B-99C7-DF81F20F5C2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26" name="Freeform: Shape 25">
                  <a:extLst>
                    <a:ext uri="{FF2B5EF4-FFF2-40B4-BE49-F238E27FC236}">
                      <a16:creationId xmlns:a16="http://schemas.microsoft.com/office/drawing/2014/main" id="{F1D2178D-BED5-4B33-AE4A-693A20832A7B}"/>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42" name="Group 41">
              <a:extLst>
                <a:ext uri="{FF2B5EF4-FFF2-40B4-BE49-F238E27FC236}">
                  <a16:creationId xmlns:a16="http://schemas.microsoft.com/office/drawing/2014/main" id="{24EEE145-7964-4267-AA63-A45F65364B30}"/>
                </a:ext>
              </a:extLst>
            </p:cNvPr>
            <p:cNvGrpSpPr/>
            <p:nvPr/>
          </p:nvGrpSpPr>
          <p:grpSpPr>
            <a:xfrm>
              <a:off x="5132988" y="5770916"/>
              <a:ext cx="503923" cy="503921"/>
              <a:chOff x="-593644" y="7516599"/>
              <a:chExt cx="694020" cy="694018"/>
            </a:xfrm>
          </p:grpSpPr>
          <p:pic>
            <p:nvPicPr>
              <p:cNvPr id="46" name="Graphic 45" descr="Monitor">
                <a:extLst>
                  <a:ext uri="{FF2B5EF4-FFF2-40B4-BE49-F238E27FC236}">
                    <a16:creationId xmlns:a16="http://schemas.microsoft.com/office/drawing/2014/main" id="{13C176DB-7D72-4F6B-9286-835CB592D97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3644" y="7516599"/>
                <a:ext cx="694020" cy="694018"/>
              </a:xfrm>
              <a:prstGeom prst="rect">
                <a:avLst/>
              </a:prstGeom>
            </p:spPr>
          </p:pic>
          <p:pic>
            <p:nvPicPr>
              <p:cNvPr id="47" name="Graphic 46">
                <a:extLst>
                  <a:ext uri="{FF2B5EF4-FFF2-40B4-BE49-F238E27FC236}">
                    <a16:creationId xmlns:a16="http://schemas.microsoft.com/office/drawing/2014/main" id="{24A5B0AD-D0FA-4B0A-B73E-695A6E1FEA1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2091" y="7688110"/>
                <a:ext cx="234040" cy="258416"/>
              </a:xfrm>
              <a:prstGeom prst="rect">
                <a:avLst/>
              </a:prstGeom>
            </p:spPr>
          </p:pic>
        </p:grpSp>
        <p:grpSp>
          <p:nvGrpSpPr>
            <p:cNvPr id="119" name="Graphic 11">
              <a:extLst>
                <a:ext uri="{FF2B5EF4-FFF2-40B4-BE49-F238E27FC236}">
                  <a16:creationId xmlns:a16="http://schemas.microsoft.com/office/drawing/2014/main" id="{A04248E7-5D4A-40AA-93C4-5D21EF498FB2}"/>
                </a:ext>
              </a:extLst>
            </p:cNvPr>
            <p:cNvGrpSpPr/>
            <p:nvPr/>
          </p:nvGrpSpPr>
          <p:grpSpPr>
            <a:xfrm>
              <a:off x="6553706" y="4954929"/>
              <a:ext cx="413638" cy="233298"/>
              <a:chOff x="7085802" y="-1853786"/>
              <a:chExt cx="664633" cy="374862"/>
            </a:xfrm>
          </p:grpSpPr>
          <p:sp>
            <p:nvSpPr>
              <p:cNvPr id="120" name="Freeform: Shape 119">
                <a:extLst>
                  <a:ext uri="{FF2B5EF4-FFF2-40B4-BE49-F238E27FC236}">
                    <a16:creationId xmlns:a16="http://schemas.microsoft.com/office/drawing/2014/main" id="{20A32729-B7C4-484E-8827-9E541BE98D73}"/>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1" name="Freeform: Shape 120">
                <a:extLst>
                  <a:ext uri="{FF2B5EF4-FFF2-40B4-BE49-F238E27FC236}">
                    <a16:creationId xmlns:a16="http://schemas.microsoft.com/office/drawing/2014/main" id="{33F4E543-B75A-4C15-ACF7-827F61D106E8}"/>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2" name="Freeform: Shape 121">
                <a:extLst>
                  <a:ext uri="{FF2B5EF4-FFF2-40B4-BE49-F238E27FC236}">
                    <a16:creationId xmlns:a16="http://schemas.microsoft.com/office/drawing/2014/main" id="{3D504097-447B-4F3C-847F-44DE23CF34A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23" name="Freeform: Shape 122">
                <a:extLst>
                  <a:ext uri="{FF2B5EF4-FFF2-40B4-BE49-F238E27FC236}">
                    <a16:creationId xmlns:a16="http://schemas.microsoft.com/office/drawing/2014/main" id="{9C27EC4B-E35C-4D8B-A8FF-93E244C17A1A}"/>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24" name="Freeform: Shape 123">
                <a:extLst>
                  <a:ext uri="{FF2B5EF4-FFF2-40B4-BE49-F238E27FC236}">
                    <a16:creationId xmlns:a16="http://schemas.microsoft.com/office/drawing/2014/main" id="{307DF32B-4C05-4B2F-9CC5-57CF388CD6C3}"/>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25" name="Group 124">
              <a:extLst>
                <a:ext uri="{FF2B5EF4-FFF2-40B4-BE49-F238E27FC236}">
                  <a16:creationId xmlns:a16="http://schemas.microsoft.com/office/drawing/2014/main" id="{2CC4D7B2-9554-401F-B114-408A27A6841B}"/>
                </a:ext>
              </a:extLst>
            </p:cNvPr>
            <p:cNvGrpSpPr/>
            <p:nvPr/>
          </p:nvGrpSpPr>
          <p:grpSpPr>
            <a:xfrm>
              <a:off x="6473084" y="5361194"/>
              <a:ext cx="574882" cy="331610"/>
              <a:chOff x="8869274" y="-2231196"/>
              <a:chExt cx="1250271" cy="721195"/>
            </a:xfrm>
          </p:grpSpPr>
          <p:grpSp>
            <p:nvGrpSpPr>
              <p:cNvPr id="126" name="Graphic 276">
                <a:extLst>
                  <a:ext uri="{FF2B5EF4-FFF2-40B4-BE49-F238E27FC236}">
                    <a16:creationId xmlns:a16="http://schemas.microsoft.com/office/drawing/2014/main" id="{F159B842-E33E-4216-B383-B0B12CC41BA0}"/>
                  </a:ext>
                </a:extLst>
              </p:cNvPr>
              <p:cNvGrpSpPr/>
              <p:nvPr/>
            </p:nvGrpSpPr>
            <p:grpSpPr>
              <a:xfrm>
                <a:off x="9549753" y="-1990915"/>
                <a:ext cx="569792" cy="290150"/>
                <a:chOff x="3463925" y="7276909"/>
                <a:chExt cx="283940" cy="144589"/>
              </a:xfrm>
              <a:solidFill>
                <a:schemeClr val="accent2"/>
              </a:solidFill>
            </p:grpSpPr>
            <p:sp>
              <p:nvSpPr>
                <p:cNvPr id="131" name="Freeform: Shape 130">
                  <a:extLst>
                    <a:ext uri="{FF2B5EF4-FFF2-40B4-BE49-F238E27FC236}">
                      <a16:creationId xmlns:a16="http://schemas.microsoft.com/office/drawing/2014/main" id="{AF392B16-B84D-496A-9581-8E1C195BAEDB}"/>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32" name="Freeform: Shape 131">
                  <a:extLst>
                    <a:ext uri="{FF2B5EF4-FFF2-40B4-BE49-F238E27FC236}">
                      <a16:creationId xmlns:a16="http://schemas.microsoft.com/office/drawing/2014/main" id="{F339871D-21F3-4EB2-9E2D-19E63DB45C4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33" name="Freeform: Shape 132">
                  <a:extLst>
                    <a:ext uri="{FF2B5EF4-FFF2-40B4-BE49-F238E27FC236}">
                      <a16:creationId xmlns:a16="http://schemas.microsoft.com/office/drawing/2014/main" id="{0116A7B5-601F-43D8-A837-3C119085160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27" name="Group 126">
                <a:extLst>
                  <a:ext uri="{FF2B5EF4-FFF2-40B4-BE49-F238E27FC236}">
                    <a16:creationId xmlns:a16="http://schemas.microsoft.com/office/drawing/2014/main" id="{85C8BDA0-7256-4199-A499-B8AB6A31A33E}"/>
                  </a:ext>
                </a:extLst>
              </p:cNvPr>
              <p:cNvGrpSpPr/>
              <p:nvPr/>
            </p:nvGrpSpPr>
            <p:grpSpPr>
              <a:xfrm>
                <a:off x="8869274" y="-2231196"/>
                <a:ext cx="580737" cy="721195"/>
                <a:chOff x="8869274" y="-2231196"/>
                <a:chExt cx="580737" cy="721195"/>
              </a:xfrm>
            </p:grpSpPr>
            <p:sp>
              <p:nvSpPr>
                <p:cNvPr id="128" name="Freeform: Shape 127">
                  <a:extLst>
                    <a:ext uri="{FF2B5EF4-FFF2-40B4-BE49-F238E27FC236}">
                      <a16:creationId xmlns:a16="http://schemas.microsoft.com/office/drawing/2014/main" id="{748B64D9-4781-42DF-A20B-5D8A1A627029}"/>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29" name="Freeform: Shape 128">
                  <a:extLst>
                    <a:ext uri="{FF2B5EF4-FFF2-40B4-BE49-F238E27FC236}">
                      <a16:creationId xmlns:a16="http://schemas.microsoft.com/office/drawing/2014/main" id="{4CB7F088-AC26-4FEE-A851-53825ABDDEF4}"/>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30" name="Freeform: Shape 129">
                  <a:extLst>
                    <a:ext uri="{FF2B5EF4-FFF2-40B4-BE49-F238E27FC236}">
                      <a16:creationId xmlns:a16="http://schemas.microsoft.com/office/drawing/2014/main" id="{520A2D1C-E33B-4ADF-8A80-49B8D449A13C}"/>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34" name="Group 133">
              <a:extLst>
                <a:ext uri="{FF2B5EF4-FFF2-40B4-BE49-F238E27FC236}">
                  <a16:creationId xmlns:a16="http://schemas.microsoft.com/office/drawing/2014/main" id="{4D4ABD2E-78E1-40D1-97A1-572BC18D505C}"/>
                </a:ext>
              </a:extLst>
            </p:cNvPr>
            <p:cNvGrpSpPr/>
            <p:nvPr/>
          </p:nvGrpSpPr>
          <p:grpSpPr>
            <a:xfrm>
              <a:off x="6508564" y="5770916"/>
              <a:ext cx="503923" cy="503921"/>
              <a:chOff x="-593644" y="7516599"/>
              <a:chExt cx="694020" cy="694018"/>
            </a:xfrm>
          </p:grpSpPr>
          <p:pic>
            <p:nvPicPr>
              <p:cNvPr id="135" name="Graphic 134" descr="Monitor">
                <a:extLst>
                  <a:ext uri="{FF2B5EF4-FFF2-40B4-BE49-F238E27FC236}">
                    <a16:creationId xmlns:a16="http://schemas.microsoft.com/office/drawing/2014/main" id="{31B40DFE-446C-4020-A193-18BE7658BDD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3644" y="7516599"/>
                <a:ext cx="694020" cy="694018"/>
              </a:xfrm>
              <a:prstGeom prst="rect">
                <a:avLst/>
              </a:prstGeom>
            </p:spPr>
          </p:pic>
          <p:pic>
            <p:nvPicPr>
              <p:cNvPr id="136" name="Graphic 135">
                <a:extLst>
                  <a:ext uri="{FF2B5EF4-FFF2-40B4-BE49-F238E27FC236}">
                    <a16:creationId xmlns:a16="http://schemas.microsoft.com/office/drawing/2014/main" id="{6CAD706C-8D29-4826-A9AD-2D7F91DA14D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2091" y="7688110"/>
                <a:ext cx="234040" cy="258416"/>
              </a:xfrm>
              <a:prstGeom prst="rect">
                <a:avLst/>
              </a:prstGeom>
            </p:spPr>
          </p:pic>
        </p:grpSp>
        <p:grpSp>
          <p:nvGrpSpPr>
            <p:cNvPr id="137" name="Graphic 11">
              <a:extLst>
                <a:ext uri="{FF2B5EF4-FFF2-40B4-BE49-F238E27FC236}">
                  <a16:creationId xmlns:a16="http://schemas.microsoft.com/office/drawing/2014/main" id="{EF056CE0-1A4C-4D2E-986B-C7C6C6A2F0CE}"/>
                </a:ext>
              </a:extLst>
            </p:cNvPr>
            <p:cNvGrpSpPr/>
            <p:nvPr/>
          </p:nvGrpSpPr>
          <p:grpSpPr>
            <a:xfrm>
              <a:off x="7937233" y="4954929"/>
              <a:ext cx="413638" cy="233298"/>
              <a:chOff x="7085802" y="-1853786"/>
              <a:chExt cx="664633" cy="374862"/>
            </a:xfrm>
          </p:grpSpPr>
          <p:sp>
            <p:nvSpPr>
              <p:cNvPr id="138" name="Freeform: Shape 137">
                <a:extLst>
                  <a:ext uri="{FF2B5EF4-FFF2-40B4-BE49-F238E27FC236}">
                    <a16:creationId xmlns:a16="http://schemas.microsoft.com/office/drawing/2014/main" id="{8852F3B5-EC9D-4B90-A50D-3836263C61E6}"/>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39" name="Freeform: Shape 138">
                <a:extLst>
                  <a:ext uri="{FF2B5EF4-FFF2-40B4-BE49-F238E27FC236}">
                    <a16:creationId xmlns:a16="http://schemas.microsoft.com/office/drawing/2014/main" id="{4A677852-FCDC-40D9-94F9-5E5AF12A6B9C}"/>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40" name="Freeform: Shape 139">
                <a:extLst>
                  <a:ext uri="{FF2B5EF4-FFF2-40B4-BE49-F238E27FC236}">
                    <a16:creationId xmlns:a16="http://schemas.microsoft.com/office/drawing/2014/main" id="{ED9C4862-C10E-46F1-8140-A6B8F32B4C71}"/>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41" name="Freeform: Shape 140">
                <a:extLst>
                  <a:ext uri="{FF2B5EF4-FFF2-40B4-BE49-F238E27FC236}">
                    <a16:creationId xmlns:a16="http://schemas.microsoft.com/office/drawing/2014/main" id="{0B5A8316-913D-4BCF-8147-718A45770908}"/>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42" name="Freeform: Shape 141">
                <a:extLst>
                  <a:ext uri="{FF2B5EF4-FFF2-40B4-BE49-F238E27FC236}">
                    <a16:creationId xmlns:a16="http://schemas.microsoft.com/office/drawing/2014/main" id="{870472D6-C96A-4C4C-9EA9-77AD1597AFB2}"/>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43" name="Group 142">
              <a:extLst>
                <a:ext uri="{FF2B5EF4-FFF2-40B4-BE49-F238E27FC236}">
                  <a16:creationId xmlns:a16="http://schemas.microsoft.com/office/drawing/2014/main" id="{E9481F28-D7F1-4E87-A926-F24BB8129C30}"/>
                </a:ext>
              </a:extLst>
            </p:cNvPr>
            <p:cNvGrpSpPr/>
            <p:nvPr/>
          </p:nvGrpSpPr>
          <p:grpSpPr>
            <a:xfrm>
              <a:off x="7856611" y="5361194"/>
              <a:ext cx="574882" cy="331610"/>
              <a:chOff x="8869274" y="-2231196"/>
              <a:chExt cx="1250271" cy="721195"/>
            </a:xfrm>
          </p:grpSpPr>
          <p:grpSp>
            <p:nvGrpSpPr>
              <p:cNvPr id="144" name="Graphic 276">
                <a:extLst>
                  <a:ext uri="{FF2B5EF4-FFF2-40B4-BE49-F238E27FC236}">
                    <a16:creationId xmlns:a16="http://schemas.microsoft.com/office/drawing/2014/main" id="{9FBF8418-FB39-4C24-918E-4E0B3E72C44A}"/>
                  </a:ext>
                </a:extLst>
              </p:cNvPr>
              <p:cNvGrpSpPr/>
              <p:nvPr/>
            </p:nvGrpSpPr>
            <p:grpSpPr>
              <a:xfrm>
                <a:off x="9549753" y="-1990915"/>
                <a:ext cx="569792" cy="290150"/>
                <a:chOff x="3463925" y="7276909"/>
                <a:chExt cx="283940" cy="144589"/>
              </a:xfrm>
              <a:solidFill>
                <a:schemeClr val="accent2"/>
              </a:solidFill>
            </p:grpSpPr>
            <p:sp>
              <p:nvSpPr>
                <p:cNvPr id="149" name="Freeform: Shape 148">
                  <a:extLst>
                    <a:ext uri="{FF2B5EF4-FFF2-40B4-BE49-F238E27FC236}">
                      <a16:creationId xmlns:a16="http://schemas.microsoft.com/office/drawing/2014/main" id="{F19101FF-A1D9-4999-BF04-81C02C7D41AC}"/>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0" name="Freeform: Shape 149">
                  <a:extLst>
                    <a:ext uri="{FF2B5EF4-FFF2-40B4-BE49-F238E27FC236}">
                      <a16:creationId xmlns:a16="http://schemas.microsoft.com/office/drawing/2014/main" id="{554E4434-96EA-4097-98BE-6CAAE62593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1" name="Freeform: Shape 150">
                  <a:extLst>
                    <a:ext uri="{FF2B5EF4-FFF2-40B4-BE49-F238E27FC236}">
                      <a16:creationId xmlns:a16="http://schemas.microsoft.com/office/drawing/2014/main" id="{D6EEF265-BF0A-4489-90E6-118D6CC142A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45" name="Group 144">
                <a:extLst>
                  <a:ext uri="{FF2B5EF4-FFF2-40B4-BE49-F238E27FC236}">
                    <a16:creationId xmlns:a16="http://schemas.microsoft.com/office/drawing/2014/main" id="{821BC26A-0568-44A5-9384-1350AF2D335B}"/>
                  </a:ext>
                </a:extLst>
              </p:cNvPr>
              <p:cNvGrpSpPr/>
              <p:nvPr/>
            </p:nvGrpSpPr>
            <p:grpSpPr>
              <a:xfrm>
                <a:off x="8869274" y="-2231196"/>
                <a:ext cx="580737" cy="721195"/>
                <a:chOff x="8869274" y="-2231196"/>
                <a:chExt cx="580737" cy="721195"/>
              </a:xfrm>
            </p:grpSpPr>
            <p:sp>
              <p:nvSpPr>
                <p:cNvPr id="146" name="Freeform: Shape 145">
                  <a:extLst>
                    <a:ext uri="{FF2B5EF4-FFF2-40B4-BE49-F238E27FC236}">
                      <a16:creationId xmlns:a16="http://schemas.microsoft.com/office/drawing/2014/main" id="{6F5EF434-D077-41A4-91C5-F405A1B22A7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47" name="Freeform: Shape 146">
                  <a:extLst>
                    <a:ext uri="{FF2B5EF4-FFF2-40B4-BE49-F238E27FC236}">
                      <a16:creationId xmlns:a16="http://schemas.microsoft.com/office/drawing/2014/main" id="{CEC034F6-4419-44AA-85EA-7ED1772426C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48" name="Freeform: Shape 147">
                  <a:extLst>
                    <a:ext uri="{FF2B5EF4-FFF2-40B4-BE49-F238E27FC236}">
                      <a16:creationId xmlns:a16="http://schemas.microsoft.com/office/drawing/2014/main" id="{7F7B35DD-DA86-4C1D-B8DF-F1F4B5664CB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52" name="Group 151">
              <a:extLst>
                <a:ext uri="{FF2B5EF4-FFF2-40B4-BE49-F238E27FC236}">
                  <a16:creationId xmlns:a16="http://schemas.microsoft.com/office/drawing/2014/main" id="{95DE4491-E6E0-4842-9F60-15B7A8388FF1}"/>
                </a:ext>
              </a:extLst>
            </p:cNvPr>
            <p:cNvGrpSpPr/>
            <p:nvPr/>
          </p:nvGrpSpPr>
          <p:grpSpPr>
            <a:xfrm>
              <a:off x="7892091" y="5770916"/>
              <a:ext cx="503923" cy="503921"/>
              <a:chOff x="-593644" y="7516599"/>
              <a:chExt cx="694020" cy="694018"/>
            </a:xfrm>
          </p:grpSpPr>
          <p:pic>
            <p:nvPicPr>
              <p:cNvPr id="153" name="Graphic 152" descr="Monitor">
                <a:extLst>
                  <a:ext uri="{FF2B5EF4-FFF2-40B4-BE49-F238E27FC236}">
                    <a16:creationId xmlns:a16="http://schemas.microsoft.com/office/drawing/2014/main" id="{80081EC1-4755-478F-919B-5A03E19D2E44}"/>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3644" y="7516599"/>
                <a:ext cx="694020" cy="694018"/>
              </a:xfrm>
              <a:prstGeom prst="rect">
                <a:avLst/>
              </a:prstGeom>
            </p:spPr>
          </p:pic>
          <p:pic>
            <p:nvPicPr>
              <p:cNvPr id="154" name="Graphic 153">
                <a:extLst>
                  <a:ext uri="{FF2B5EF4-FFF2-40B4-BE49-F238E27FC236}">
                    <a16:creationId xmlns:a16="http://schemas.microsoft.com/office/drawing/2014/main" id="{EFA08FED-BFE6-40B5-8F9D-AB6CC79534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2091" y="7688110"/>
                <a:ext cx="234040" cy="258416"/>
              </a:xfrm>
              <a:prstGeom prst="rect">
                <a:avLst/>
              </a:prstGeom>
            </p:spPr>
          </p:pic>
        </p:grpSp>
        <p:grpSp>
          <p:nvGrpSpPr>
            <p:cNvPr id="155" name="Graphic 11">
              <a:extLst>
                <a:ext uri="{FF2B5EF4-FFF2-40B4-BE49-F238E27FC236}">
                  <a16:creationId xmlns:a16="http://schemas.microsoft.com/office/drawing/2014/main" id="{B237227F-AFB3-4932-8CFD-CA9F6AB10969}"/>
                </a:ext>
              </a:extLst>
            </p:cNvPr>
            <p:cNvGrpSpPr/>
            <p:nvPr/>
          </p:nvGrpSpPr>
          <p:grpSpPr>
            <a:xfrm>
              <a:off x="9595080" y="4954929"/>
              <a:ext cx="413638" cy="233298"/>
              <a:chOff x="7085802" y="-1853786"/>
              <a:chExt cx="664633" cy="374862"/>
            </a:xfrm>
          </p:grpSpPr>
          <p:sp>
            <p:nvSpPr>
              <p:cNvPr id="156" name="Freeform: Shape 155">
                <a:extLst>
                  <a:ext uri="{FF2B5EF4-FFF2-40B4-BE49-F238E27FC236}">
                    <a16:creationId xmlns:a16="http://schemas.microsoft.com/office/drawing/2014/main" id="{B85F2EB2-CAEF-4BEA-827E-C1323DFEB98C}"/>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7" name="Freeform: Shape 156">
                <a:extLst>
                  <a:ext uri="{FF2B5EF4-FFF2-40B4-BE49-F238E27FC236}">
                    <a16:creationId xmlns:a16="http://schemas.microsoft.com/office/drawing/2014/main" id="{CD0B8F12-0057-4A47-9174-ACB3EFEA2B79}"/>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8" name="Freeform: Shape 157">
                <a:extLst>
                  <a:ext uri="{FF2B5EF4-FFF2-40B4-BE49-F238E27FC236}">
                    <a16:creationId xmlns:a16="http://schemas.microsoft.com/office/drawing/2014/main" id="{F34A15FE-7D80-4792-9D17-E817E00D97A4}"/>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59" name="Freeform: Shape 158">
                <a:extLst>
                  <a:ext uri="{FF2B5EF4-FFF2-40B4-BE49-F238E27FC236}">
                    <a16:creationId xmlns:a16="http://schemas.microsoft.com/office/drawing/2014/main" id="{F7FBD926-2DEC-4A3F-92E4-BA2F47A5C28B}"/>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60" name="Freeform: Shape 159">
                <a:extLst>
                  <a:ext uri="{FF2B5EF4-FFF2-40B4-BE49-F238E27FC236}">
                    <a16:creationId xmlns:a16="http://schemas.microsoft.com/office/drawing/2014/main" id="{EB498392-2BEC-4953-8FDC-1C5A8C8A69F6}"/>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61" name="Group 160">
              <a:extLst>
                <a:ext uri="{FF2B5EF4-FFF2-40B4-BE49-F238E27FC236}">
                  <a16:creationId xmlns:a16="http://schemas.microsoft.com/office/drawing/2014/main" id="{71B6CBAC-F552-4324-AA5E-D147E43B34A0}"/>
                </a:ext>
              </a:extLst>
            </p:cNvPr>
            <p:cNvGrpSpPr/>
            <p:nvPr/>
          </p:nvGrpSpPr>
          <p:grpSpPr>
            <a:xfrm>
              <a:off x="9514458" y="5361194"/>
              <a:ext cx="574882" cy="331610"/>
              <a:chOff x="8869274" y="-2231196"/>
              <a:chExt cx="1250271" cy="721195"/>
            </a:xfrm>
          </p:grpSpPr>
          <p:grpSp>
            <p:nvGrpSpPr>
              <p:cNvPr id="162" name="Graphic 276">
                <a:extLst>
                  <a:ext uri="{FF2B5EF4-FFF2-40B4-BE49-F238E27FC236}">
                    <a16:creationId xmlns:a16="http://schemas.microsoft.com/office/drawing/2014/main" id="{15B67B8A-3623-4BE1-8F18-5EBD1B2C29B2}"/>
                  </a:ext>
                </a:extLst>
              </p:cNvPr>
              <p:cNvGrpSpPr/>
              <p:nvPr/>
            </p:nvGrpSpPr>
            <p:grpSpPr>
              <a:xfrm>
                <a:off x="9549753" y="-1990915"/>
                <a:ext cx="569792" cy="290150"/>
                <a:chOff x="3463925" y="7276909"/>
                <a:chExt cx="283940" cy="144589"/>
              </a:xfrm>
              <a:solidFill>
                <a:schemeClr val="accent2"/>
              </a:solidFill>
            </p:grpSpPr>
            <p:sp>
              <p:nvSpPr>
                <p:cNvPr id="167" name="Freeform: Shape 166">
                  <a:extLst>
                    <a:ext uri="{FF2B5EF4-FFF2-40B4-BE49-F238E27FC236}">
                      <a16:creationId xmlns:a16="http://schemas.microsoft.com/office/drawing/2014/main" id="{02015A12-FE86-4D5F-8BBF-84D4856BF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8" name="Freeform: Shape 167">
                  <a:extLst>
                    <a:ext uri="{FF2B5EF4-FFF2-40B4-BE49-F238E27FC236}">
                      <a16:creationId xmlns:a16="http://schemas.microsoft.com/office/drawing/2014/main" id="{757474A3-7D84-4117-A96C-59C7A7665EAB}"/>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9" name="Freeform: Shape 168">
                  <a:extLst>
                    <a:ext uri="{FF2B5EF4-FFF2-40B4-BE49-F238E27FC236}">
                      <a16:creationId xmlns:a16="http://schemas.microsoft.com/office/drawing/2014/main" id="{315DFDD4-6888-4DCB-9CBC-C256F3E240B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63" name="Group 162">
                <a:extLst>
                  <a:ext uri="{FF2B5EF4-FFF2-40B4-BE49-F238E27FC236}">
                    <a16:creationId xmlns:a16="http://schemas.microsoft.com/office/drawing/2014/main" id="{196B64CB-543E-4878-8B6F-679F591DB2BD}"/>
                  </a:ext>
                </a:extLst>
              </p:cNvPr>
              <p:cNvGrpSpPr/>
              <p:nvPr/>
            </p:nvGrpSpPr>
            <p:grpSpPr>
              <a:xfrm>
                <a:off x="8869274" y="-2231196"/>
                <a:ext cx="580737" cy="721195"/>
                <a:chOff x="8869274" y="-2231196"/>
                <a:chExt cx="580737" cy="721195"/>
              </a:xfrm>
            </p:grpSpPr>
            <p:sp>
              <p:nvSpPr>
                <p:cNvPr id="164" name="Freeform: Shape 163">
                  <a:extLst>
                    <a:ext uri="{FF2B5EF4-FFF2-40B4-BE49-F238E27FC236}">
                      <a16:creationId xmlns:a16="http://schemas.microsoft.com/office/drawing/2014/main" id="{1B399F46-3DBD-4453-9EF9-53516B4D3231}"/>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65" name="Freeform: Shape 164">
                  <a:extLst>
                    <a:ext uri="{FF2B5EF4-FFF2-40B4-BE49-F238E27FC236}">
                      <a16:creationId xmlns:a16="http://schemas.microsoft.com/office/drawing/2014/main" id="{C6ADC31B-514F-4DF1-B3B2-95CB6DBE727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66" name="Freeform: Shape 165">
                  <a:extLst>
                    <a:ext uri="{FF2B5EF4-FFF2-40B4-BE49-F238E27FC236}">
                      <a16:creationId xmlns:a16="http://schemas.microsoft.com/office/drawing/2014/main" id="{2B951E8E-5A1B-453B-ADA2-643400665503}"/>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70" name="Group 169">
              <a:extLst>
                <a:ext uri="{FF2B5EF4-FFF2-40B4-BE49-F238E27FC236}">
                  <a16:creationId xmlns:a16="http://schemas.microsoft.com/office/drawing/2014/main" id="{5523EE83-4CFE-44D4-A673-28CC1AB9575F}"/>
                </a:ext>
              </a:extLst>
            </p:cNvPr>
            <p:cNvGrpSpPr/>
            <p:nvPr/>
          </p:nvGrpSpPr>
          <p:grpSpPr>
            <a:xfrm>
              <a:off x="9549938" y="5770916"/>
              <a:ext cx="503923" cy="503921"/>
              <a:chOff x="-593644" y="7516599"/>
              <a:chExt cx="694020" cy="694018"/>
            </a:xfrm>
          </p:grpSpPr>
          <p:pic>
            <p:nvPicPr>
              <p:cNvPr id="171" name="Graphic 170" descr="Monitor">
                <a:extLst>
                  <a:ext uri="{FF2B5EF4-FFF2-40B4-BE49-F238E27FC236}">
                    <a16:creationId xmlns:a16="http://schemas.microsoft.com/office/drawing/2014/main" id="{C90A548A-E530-43EA-AAA4-3B1979A4C3D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3644" y="7516599"/>
                <a:ext cx="694020" cy="694018"/>
              </a:xfrm>
              <a:prstGeom prst="rect">
                <a:avLst/>
              </a:prstGeom>
            </p:spPr>
          </p:pic>
          <p:pic>
            <p:nvPicPr>
              <p:cNvPr id="172" name="Graphic 171">
                <a:extLst>
                  <a:ext uri="{FF2B5EF4-FFF2-40B4-BE49-F238E27FC236}">
                    <a16:creationId xmlns:a16="http://schemas.microsoft.com/office/drawing/2014/main" id="{9701DAE2-987D-457F-B5C1-B5A524548C0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2091" y="7688110"/>
                <a:ext cx="234040" cy="258416"/>
              </a:xfrm>
              <a:prstGeom prst="rect">
                <a:avLst/>
              </a:prstGeom>
            </p:spPr>
          </p:pic>
        </p:grpSp>
        <p:grpSp>
          <p:nvGrpSpPr>
            <p:cNvPr id="173" name="Graphic 11">
              <a:extLst>
                <a:ext uri="{FF2B5EF4-FFF2-40B4-BE49-F238E27FC236}">
                  <a16:creationId xmlns:a16="http://schemas.microsoft.com/office/drawing/2014/main" id="{CA5A525C-452A-462F-B915-57D5EBF5342E}"/>
                </a:ext>
              </a:extLst>
            </p:cNvPr>
            <p:cNvGrpSpPr/>
            <p:nvPr/>
          </p:nvGrpSpPr>
          <p:grpSpPr>
            <a:xfrm>
              <a:off x="10918973" y="4954929"/>
              <a:ext cx="413638" cy="233298"/>
              <a:chOff x="7085802" y="-1853786"/>
              <a:chExt cx="664633" cy="374862"/>
            </a:xfrm>
          </p:grpSpPr>
          <p:sp>
            <p:nvSpPr>
              <p:cNvPr id="174" name="Freeform: Shape 173">
                <a:extLst>
                  <a:ext uri="{FF2B5EF4-FFF2-40B4-BE49-F238E27FC236}">
                    <a16:creationId xmlns:a16="http://schemas.microsoft.com/office/drawing/2014/main" id="{3D646587-A09F-4191-B193-F36993E31B2A}"/>
                  </a:ext>
                </a:extLst>
              </p:cNvPr>
              <p:cNvSpPr/>
              <p:nvPr/>
            </p:nvSpPr>
            <p:spPr>
              <a:xfrm>
                <a:off x="7241634"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5" name="Freeform: Shape 174">
                <a:extLst>
                  <a:ext uri="{FF2B5EF4-FFF2-40B4-BE49-F238E27FC236}">
                    <a16:creationId xmlns:a16="http://schemas.microsoft.com/office/drawing/2014/main" id="{D402A20D-3A42-4B3A-8161-C704BF4D0C5E}"/>
                  </a:ext>
                </a:extLst>
              </p:cNvPr>
              <p:cNvSpPr/>
              <p:nvPr/>
            </p:nvSpPr>
            <p:spPr>
              <a:xfrm>
                <a:off x="7376170"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6" name="Freeform: Shape 175">
                <a:extLst>
                  <a:ext uri="{FF2B5EF4-FFF2-40B4-BE49-F238E27FC236}">
                    <a16:creationId xmlns:a16="http://schemas.microsoft.com/office/drawing/2014/main" id="{BCDF7A53-FDA9-404C-8084-013867232D42}"/>
                  </a:ext>
                </a:extLst>
              </p:cNvPr>
              <p:cNvSpPr/>
              <p:nvPr/>
            </p:nvSpPr>
            <p:spPr>
              <a:xfrm>
                <a:off x="7510707" y="-1703956"/>
                <a:ext cx="75892" cy="75892"/>
              </a:xfrm>
              <a:custGeom>
                <a:avLst/>
                <a:gdLst>
                  <a:gd name="connsiteX0" fmla="*/ 75892 w 75892"/>
                  <a:gd name="connsiteY0" fmla="*/ 37946 h 75892"/>
                  <a:gd name="connsiteX1" fmla="*/ 37946 w 75892"/>
                  <a:gd name="connsiteY1" fmla="*/ 75892 h 75892"/>
                  <a:gd name="connsiteX2" fmla="*/ 0 w 75892"/>
                  <a:gd name="connsiteY2" fmla="*/ 37946 h 75892"/>
                  <a:gd name="connsiteX3" fmla="*/ 37946 w 75892"/>
                  <a:gd name="connsiteY3" fmla="*/ 0 h 75892"/>
                  <a:gd name="connsiteX4" fmla="*/ 75892 w 75892"/>
                  <a:gd name="connsiteY4" fmla="*/ 37946 h 7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2" h="75892">
                    <a:moveTo>
                      <a:pt x="75892" y="37946"/>
                    </a:moveTo>
                    <a:cubicBezTo>
                      <a:pt x="75892" y="58903"/>
                      <a:pt x="58903" y="75892"/>
                      <a:pt x="37946" y="75892"/>
                    </a:cubicBezTo>
                    <a:cubicBezTo>
                      <a:pt x="16989" y="75892"/>
                      <a:pt x="0" y="58903"/>
                      <a:pt x="0" y="37946"/>
                    </a:cubicBezTo>
                    <a:cubicBezTo>
                      <a:pt x="0" y="16989"/>
                      <a:pt x="16989" y="0"/>
                      <a:pt x="37946" y="0"/>
                    </a:cubicBezTo>
                    <a:cubicBezTo>
                      <a:pt x="58903" y="0"/>
                      <a:pt x="75892" y="16989"/>
                      <a:pt x="75892" y="37946"/>
                    </a:cubicBezTo>
                    <a:close/>
                  </a:path>
                </a:pathLst>
              </a:custGeom>
              <a:solidFill>
                <a:schemeClr val="accent2"/>
              </a:solidFill>
              <a:ln w="2274" cap="flat">
                <a:noFill/>
                <a:prstDash val="solid"/>
                <a:miter/>
              </a:ln>
            </p:spPr>
            <p:txBody>
              <a:bodyPr rtlCol="0" anchor="ctr"/>
              <a:lstStyle/>
              <a:p>
                <a:pPr defTabSz="914554"/>
                <a:endParaRPr lang="en-US" sz="1765">
                  <a:solidFill>
                    <a:srgbClr val="000000"/>
                  </a:solidFill>
                  <a:latin typeface="Segoe UI"/>
                </a:endParaRPr>
              </a:p>
            </p:txBody>
          </p:sp>
          <p:sp>
            <p:nvSpPr>
              <p:cNvPr id="177" name="Freeform: Shape 176">
                <a:extLst>
                  <a:ext uri="{FF2B5EF4-FFF2-40B4-BE49-F238E27FC236}">
                    <a16:creationId xmlns:a16="http://schemas.microsoft.com/office/drawing/2014/main" id="{B30C7FD5-2A3B-4C4D-A1FF-FD37A5A5EB89}"/>
                  </a:ext>
                </a:extLst>
              </p:cNvPr>
              <p:cNvSpPr/>
              <p:nvPr/>
            </p:nvSpPr>
            <p:spPr>
              <a:xfrm>
                <a:off x="7117446" y="-1821267"/>
                <a:ext cx="146702" cy="310537"/>
              </a:xfrm>
              <a:custGeom>
                <a:avLst/>
                <a:gdLst>
                  <a:gd name="connsiteX0" fmla="*/ 146702 w 146702"/>
                  <a:gd name="connsiteY0" fmla="*/ 0 h 310537"/>
                  <a:gd name="connsiteX1" fmla="*/ 0 w 146702"/>
                  <a:gd name="connsiteY1" fmla="*/ 155257 h 310537"/>
                  <a:gd name="connsiteX2" fmla="*/ 146702 w 146702"/>
                  <a:gd name="connsiteY2" fmla="*/ 310538 h 310537"/>
                </a:gdLst>
                <a:ahLst/>
                <a:cxnLst>
                  <a:cxn ang="0">
                    <a:pos x="connsiteX0" y="connsiteY0"/>
                  </a:cxn>
                  <a:cxn ang="0">
                    <a:pos x="connsiteX1" y="connsiteY1"/>
                  </a:cxn>
                  <a:cxn ang="0">
                    <a:pos x="connsiteX2" y="connsiteY2"/>
                  </a:cxn>
                </a:cxnLst>
                <a:rect l="l" t="t" r="r" b="b"/>
                <a:pathLst>
                  <a:path w="146702" h="310537">
                    <a:moveTo>
                      <a:pt x="146702" y="0"/>
                    </a:moveTo>
                    <a:lnTo>
                      <a:pt x="0" y="155257"/>
                    </a:lnTo>
                    <a:lnTo>
                      <a:pt x="146702" y="310538"/>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sp>
            <p:nvSpPr>
              <p:cNvPr id="178" name="Freeform: Shape 177">
                <a:extLst>
                  <a:ext uri="{FF2B5EF4-FFF2-40B4-BE49-F238E27FC236}">
                    <a16:creationId xmlns:a16="http://schemas.microsoft.com/office/drawing/2014/main" id="{1FB832AD-60CB-496A-AFC3-9D5E8A961B10}"/>
                  </a:ext>
                </a:extLst>
              </p:cNvPr>
              <p:cNvSpPr/>
              <p:nvPr/>
            </p:nvSpPr>
            <p:spPr>
              <a:xfrm>
                <a:off x="7571283" y="-1821267"/>
                <a:ext cx="146702" cy="310537"/>
              </a:xfrm>
              <a:custGeom>
                <a:avLst/>
                <a:gdLst>
                  <a:gd name="connsiteX0" fmla="*/ 0 w 146702"/>
                  <a:gd name="connsiteY0" fmla="*/ 310538 h 310537"/>
                  <a:gd name="connsiteX1" fmla="*/ 146702 w 146702"/>
                  <a:gd name="connsiteY1" fmla="*/ 155257 h 310537"/>
                  <a:gd name="connsiteX2" fmla="*/ 0 w 146702"/>
                  <a:gd name="connsiteY2" fmla="*/ 0 h 310537"/>
                </a:gdLst>
                <a:ahLst/>
                <a:cxnLst>
                  <a:cxn ang="0">
                    <a:pos x="connsiteX0" y="connsiteY0"/>
                  </a:cxn>
                  <a:cxn ang="0">
                    <a:pos x="connsiteX1" y="connsiteY1"/>
                  </a:cxn>
                  <a:cxn ang="0">
                    <a:pos x="connsiteX2" y="connsiteY2"/>
                  </a:cxn>
                </a:cxnLst>
                <a:rect l="l" t="t" r="r" b="b"/>
                <a:pathLst>
                  <a:path w="146702" h="310537">
                    <a:moveTo>
                      <a:pt x="0" y="310538"/>
                    </a:moveTo>
                    <a:lnTo>
                      <a:pt x="146702" y="155257"/>
                    </a:lnTo>
                    <a:lnTo>
                      <a:pt x="0" y="0"/>
                    </a:lnTo>
                  </a:path>
                </a:pathLst>
              </a:custGeom>
              <a:noFill/>
              <a:ln w="45483" cap="sq">
                <a:solidFill>
                  <a:schemeClr val="accent2"/>
                </a:solidFill>
                <a:prstDash val="solid"/>
                <a:miter/>
              </a:ln>
            </p:spPr>
            <p:txBody>
              <a:bodyPr rtlCol="0" anchor="ctr"/>
              <a:lstStyle/>
              <a:p>
                <a:pPr defTabSz="914554"/>
                <a:endParaRPr lang="en-US" sz="1765">
                  <a:solidFill>
                    <a:srgbClr val="000000"/>
                  </a:solidFill>
                  <a:latin typeface="Segoe UI"/>
                </a:endParaRPr>
              </a:p>
            </p:txBody>
          </p:sp>
        </p:grpSp>
        <p:grpSp>
          <p:nvGrpSpPr>
            <p:cNvPr id="179" name="Group 178">
              <a:extLst>
                <a:ext uri="{FF2B5EF4-FFF2-40B4-BE49-F238E27FC236}">
                  <a16:creationId xmlns:a16="http://schemas.microsoft.com/office/drawing/2014/main" id="{2B0E5907-3DB1-4630-826E-FB882B71E56C}"/>
                </a:ext>
              </a:extLst>
            </p:cNvPr>
            <p:cNvGrpSpPr/>
            <p:nvPr/>
          </p:nvGrpSpPr>
          <p:grpSpPr>
            <a:xfrm>
              <a:off x="10838351" y="5361194"/>
              <a:ext cx="574882" cy="331610"/>
              <a:chOff x="8869274" y="-2231196"/>
              <a:chExt cx="1250271" cy="721195"/>
            </a:xfrm>
          </p:grpSpPr>
          <p:grpSp>
            <p:nvGrpSpPr>
              <p:cNvPr id="180" name="Graphic 276">
                <a:extLst>
                  <a:ext uri="{FF2B5EF4-FFF2-40B4-BE49-F238E27FC236}">
                    <a16:creationId xmlns:a16="http://schemas.microsoft.com/office/drawing/2014/main" id="{0861C73D-B74B-4CED-9C70-419DB32E63EE}"/>
                  </a:ext>
                </a:extLst>
              </p:cNvPr>
              <p:cNvGrpSpPr/>
              <p:nvPr/>
            </p:nvGrpSpPr>
            <p:grpSpPr>
              <a:xfrm>
                <a:off x="9549753" y="-1990915"/>
                <a:ext cx="569792" cy="290150"/>
                <a:chOff x="3463925" y="7276909"/>
                <a:chExt cx="283940" cy="144589"/>
              </a:xfrm>
              <a:solidFill>
                <a:schemeClr val="accent2"/>
              </a:solidFill>
            </p:grpSpPr>
            <p:sp>
              <p:nvSpPr>
                <p:cNvPr id="185" name="Freeform: Shape 184">
                  <a:extLst>
                    <a:ext uri="{FF2B5EF4-FFF2-40B4-BE49-F238E27FC236}">
                      <a16:creationId xmlns:a16="http://schemas.microsoft.com/office/drawing/2014/main" id="{DAB06D93-8918-46DE-ABA7-3F50AE515AE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86" name="Freeform: Shape 185">
                  <a:extLst>
                    <a:ext uri="{FF2B5EF4-FFF2-40B4-BE49-F238E27FC236}">
                      <a16:creationId xmlns:a16="http://schemas.microsoft.com/office/drawing/2014/main" id="{BF8E2610-ED93-4891-AE7C-D398CC28B619}"/>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87" name="Freeform: Shape 186">
                  <a:extLst>
                    <a:ext uri="{FF2B5EF4-FFF2-40B4-BE49-F238E27FC236}">
                      <a16:creationId xmlns:a16="http://schemas.microsoft.com/office/drawing/2014/main" id="{6357DA0A-38EB-4031-BF1A-E6762F44B98E}"/>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grpSp>
            <p:nvGrpSpPr>
              <p:cNvPr id="181" name="Group 180">
                <a:extLst>
                  <a:ext uri="{FF2B5EF4-FFF2-40B4-BE49-F238E27FC236}">
                    <a16:creationId xmlns:a16="http://schemas.microsoft.com/office/drawing/2014/main" id="{13B877C5-36AD-423A-BC75-E3290251D1CA}"/>
                  </a:ext>
                </a:extLst>
              </p:cNvPr>
              <p:cNvGrpSpPr/>
              <p:nvPr/>
            </p:nvGrpSpPr>
            <p:grpSpPr>
              <a:xfrm>
                <a:off x="8869274" y="-2231196"/>
                <a:ext cx="580737" cy="721195"/>
                <a:chOff x="8869274" y="-2231196"/>
                <a:chExt cx="580737" cy="721195"/>
              </a:xfrm>
            </p:grpSpPr>
            <p:sp>
              <p:nvSpPr>
                <p:cNvPr id="182" name="Freeform: Shape 181">
                  <a:extLst>
                    <a:ext uri="{FF2B5EF4-FFF2-40B4-BE49-F238E27FC236}">
                      <a16:creationId xmlns:a16="http://schemas.microsoft.com/office/drawing/2014/main" id="{FDF334DD-F75F-4101-81FD-E185B59FA71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chemeClr val="accent2"/>
                </a:solidFill>
                <a:ln w="1313" cap="flat">
                  <a:noFill/>
                  <a:prstDash val="solid"/>
                  <a:miter/>
                </a:ln>
              </p:spPr>
              <p:txBody>
                <a:bodyPr rtlCol="0" anchor="ctr"/>
                <a:lstStyle/>
                <a:p>
                  <a:pPr defTabSz="914554"/>
                  <a:endParaRPr lang="en-US" sz="1765">
                    <a:solidFill>
                      <a:srgbClr val="000000"/>
                    </a:solidFill>
                    <a:latin typeface="Segoe UI"/>
                  </a:endParaRPr>
                </a:p>
              </p:txBody>
            </p:sp>
            <p:sp>
              <p:nvSpPr>
                <p:cNvPr id="183" name="Freeform: Shape 182">
                  <a:extLst>
                    <a:ext uri="{FF2B5EF4-FFF2-40B4-BE49-F238E27FC236}">
                      <a16:creationId xmlns:a16="http://schemas.microsoft.com/office/drawing/2014/main" id="{50E18577-BDE8-4596-AA78-FADC2A27D1BA}"/>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1765">
                    <a:solidFill>
                      <a:srgbClr val="000000"/>
                    </a:solidFill>
                    <a:latin typeface="Segoe UI"/>
                  </a:endParaRPr>
                </a:p>
              </p:txBody>
            </p:sp>
            <p:sp>
              <p:nvSpPr>
                <p:cNvPr id="184" name="Freeform: Shape 183">
                  <a:extLst>
                    <a:ext uri="{FF2B5EF4-FFF2-40B4-BE49-F238E27FC236}">
                      <a16:creationId xmlns:a16="http://schemas.microsoft.com/office/drawing/2014/main" id="{868CED3D-AAB3-4ECC-A13D-EFA337A61D60}"/>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accent2"/>
                </a:solidFill>
                <a:ln w="25400" cap="flat">
                  <a:solidFill>
                    <a:schemeClr val="bg2"/>
                  </a:solidFill>
                  <a:prstDash val="solid"/>
                  <a:miter/>
                </a:ln>
              </p:spPr>
              <p:txBody>
                <a:bodyPr rtlCol="0" anchor="ctr"/>
                <a:lstStyle/>
                <a:p>
                  <a:pPr defTabSz="914554"/>
                  <a:endParaRPr lang="en-US" sz="1765">
                    <a:solidFill>
                      <a:srgbClr val="000000"/>
                    </a:solidFill>
                    <a:latin typeface="Segoe UI"/>
                  </a:endParaRPr>
                </a:p>
              </p:txBody>
            </p:sp>
          </p:grpSp>
        </p:grpSp>
        <p:grpSp>
          <p:nvGrpSpPr>
            <p:cNvPr id="188" name="Group 187">
              <a:extLst>
                <a:ext uri="{FF2B5EF4-FFF2-40B4-BE49-F238E27FC236}">
                  <a16:creationId xmlns:a16="http://schemas.microsoft.com/office/drawing/2014/main" id="{E44A1D60-4DEF-45CB-AD2C-496922798E2E}"/>
                </a:ext>
              </a:extLst>
            </p:cNvPr>
            <p:cNvGrpSpPr/>
            <p:nvPr/>
          </p:nvGrpSpPr>
          <p:grpSpPr>
            <a:xfrm>
              <a:off x="10873831" y="5770916"/>
              <a:ext cx="503923" cy="503921"/>
              <a:chOff x="-593644" y="7516599"/>
              <a:chExt cx="694020" cy="694018"/>
            </a:xfrm>
          </p:grpSpPr>
          <p:pic>
            <p:nvPicPr>
              <p:cNvPr id="189" name="Graphic 188" descr="Monitor">
                <a:extLst>
                  <a:ext uri="{FF2B5EF4-FFF2-40B4-BE49-F238E27FC236}">
                    <a16:creationId xmlns:a16="http://schemas.microsoft.com/office/drawing/2014/main" id="{D2CD3622-3299-4773-87B5-D5BA2F719B3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3644" y="7516599"/>
                <a:ext cx="694020" cy="694018"/>
              </a:xfrm>
              <a:prstGeom prst="rect">
                <a:avLst/>
              </a:prstGeom>
            </p:spPr>
          </p:pic>
          <p:pic>
            <p:nvPicPr>
              <p:cNvPr id="190" name="Graphic 189">
                <a:extLst>
                  <a:ext uri="{FF2B5EF4-FFF2-40B4-BE49-F238E27FC236}">
                    <a16:creationId xmlns:a16="http://schemas.microsoft.com/office/drawing/2014/main" id="{03EBFF17-BAFE-4690-BD26-7825B8B9883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62091" y="7688110"/>
                <a:ext cx="234040" cy="258416"/>
              </a:xfrm>
              <a:prstGeom prst="rect">
                <a:avLst/>
              </a:prstGeom>
            </p:spPr>
          </p:pic>
        </p:grpSp>
        <p:sp>
          <p:nvSpPr>
            <p:cNvPr id="191" name="Rectangle 190">
              <a:extLst>
                <a:ext uri="{FF2B5EF4-FFF2-40B4-BE49-F238E27FC236}">
                  <a16:creationId xmlns:a16="http://schemas.microsoft.com/office/drawing/2014/main" id="{B20CDF68-DCF6-42BF-BD39-16D0B58FEBE8}"/>
                </a:ext>
              </a:extLst>
            </p:cNvPr>
            <p:cNvSpPr/>
            <p:nvPr/>
          </p:nvSpPr>
          <p:spPr bwMode="auto">
            <a:xfrm>
              <a:off x="4491567" y="3931288"/>
              <a:ext cx="87360" cy="1538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4" name="Connector: Elbow 113">
              <a:extLst>
                <a:ext uri="{FF2B5EF4-FFF2-40B4-BE49-F238E27FC236}">
                  <a16:creationId xmlns:a16="http://schemas.microsoft.com/office/drawing/2014/main" id="{45ACF191-3CA4-4C05-B83F-C635BA7C484D}"/>
                </a:ext>
              </a:extLst>
            </p:cNvPr>
            <p:cNvCxnSpPr>
              <a:cxnSpLocks/>
            </p:cNvCxnSpPr>
            <p:nvPr/>
          </p:nvCxnSpPr>
          <p:spPr>
            <a:xfrm rot="10800000" flipV="1">
              <a:off x="4184841" y="4017761"/>
              <a:ext cx="457200" cy="376418"/>
            </a:xfrm>
            <a:prstGeom prst="bentConnector3">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3" name="Rectangle 192">
              <a:extLst>
                <a:ext uri="{FF2B5EF4-FFF2-40B4-BE49-F238E27FC236}">
                  <a16:creationId xmlns:a16="http://schemas.microsoft.com/office/drawing/2014/main" id="{41199074-9BAE-429B-AE43-F23135FB4837}"/>
                </a:ext>
              </a:extLst>
            </p:cNvPr>
            <p:cNvSpPr/>
            <p:nvPr/>
          </p:nvSpPr>
          <p:spPr bwMode="auto">
            <a:xfrm>
              <a:off x="4504523" y="5180422"/>
              <a:ext cx="202623" cy="1807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Connector: Elbow 115">
              <a:extLst>
                <a:ext uri="{FF2B5EF4-FFF2-40B4-BE49-F238E27FC236}">
                  <a16:creationId xmlns:a16="http://schemas.microsoft.com/office/drawing/2014/main" id="{409729DA-5D48-4783-A401-5D8C456A5C4B}"/>
                </a:ext>
              </a:extLst>
            </p:cNvPr>
            <p:cNvCxnSpPr>
              <a:cxnSpLocks/>
            </p:cNvCxnSpPr>
            <p:nvPr/>
          </p:nvCxnSpPr>
          <p:spPr>
            <a:xfrm rot="10800000" flipV="1">
              <a:off x="4184841" y="5257364"/>
              <a:ext cx="572612" cy="376417"/>
            </a:xfrm>
            <a:prstGeom prst="bentConnector3">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95" name="TextBox 194">
            <a:extLst>
              <a:ext uri="{FF2B5EF4-FFF2-40B4-BE49-F238E27FC236}">
                <a16:creationId xmlns:a16="http://schemas.microsoft.com/office/drawing/2014/main" id="{BE9F726D-9DCA-4138-AAD2-86256D23B055}"/>
              </a:ext>
            </a:extLst>
          </p:cNvPr>
          <p:cNvSpPr txBox="1"/>
          <p:nvPr/>
        </p:nvSpPr>
        <p:spPr>
          <a:xfrm>
            <a:off x="624153" y="3902432"/>
            <a:ext cx="3662471" cy="905295"/>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Subscriptions</a:t>
            </a:r>
            <a:r>
              <a:rPr lang="en-US" sz="1765" dirty="0">
                <a:solidFill>
                  <a:srgbClr val="000000"/>
                </a:solidFill>
                <a:latin typeface="Segoe UI"/>
              </a:rPr>
              <a:t/>
            </a:r>
            <a:br>
              <a:rPr lang="en-US" sz="1765" dirty="0">
                <a:solidFill>
                  <a:srgbClr val="000000"/>
                </a:solidFill>
                <a:latin typeface="Segoe UI"/>
              </a:rPr>
            </a:br>
            <a:r>
              <a:rPr lang="en-US" sz="1765" dirty="0">
                <a:solidFill>
                  <a:srgbClr val="000000"/>
                </a:solidFill>
                <a:latin typeface="Segoe UI"/>
              </a:rPr>
              <a:t>To group similar resources into logical collections. </a:t>
            </a:r>
          </a:p>
        </p:txBody>
      </p:sp>
      <p:sp>
        <p:nvSpPr>
          <p:cNvPr id="196" name="TextBox 195">
            <a:extLst>
              <a:ext uri="{FF2B5EF4-FFF2-40B4-BE49-F238E27FC236}">
                <a16:creationId xmlns:a16="http://schemas.microsoft.com/office/drawing/2014/main" id="{079CC2E1-7089-4428-82AD-EA6DF147AB5B}"/>
              </a:ext>
            </a:extLst>
          </p:cNvPr>
          <p:cNvSpPr txBox="1"/>
          <p:nvPr/>
        </p:nvSpPr>
        <p:spPr>
          <a:xfrm>
            <a:off x="624153" y="5017717"/>
            <a:ext cx="3662471" cy="1176883"/>
          </a:xfrm>
          <a:prstGeom prst="rect">
            <a:avLst/>
          </a:prstGeom>
          <a:noFill/>
        </p:spPr>
        <p:txBody>
          <a:bodyPr wrap="square">
            <a:spAutoFit/>
          </a:bodyPr>
          <a:lstStyle/>
          <a:p>
            <a:pPr defTabSz="914554">
              <a:spcAft>
                <a:spcPts val="2353"/>
              </a:spcAft>
            </a:pPr>
            <a:r>
              <a:rPr lang="en-US" sz="1765" dirty="0">
                <a:solidFill>
                  <a:srgbClr val="000000"/>
                </a:solidFill>
                <a:latin typeface="Segoe UI Semibold"/>
              </a:rPr>
              <a:t>Resource Groups</a:t>
            </a:r>
            <a:br>
              <a:rPr lang="en-US" sz="1765" dirty="0">
                <a:solidFill>
                  <a:srgbClr val="000000"/>
                </a:solidFill>
                <a:latin typeface="Segoe UI Semibold"/>
              </a:rPr>
            </a:br>
            <a:r>
              <a:rPr lang="en-US" sz="1765" dirty="0">
                <a:solidFill>
                  <a:srgbClr val="000000"/>
                </a:solidFill>
                <a:latin typeface="Segoe UI"/>
              </a:rPr>
              <a:t>To further group applications or workloads into deployment and operations units.</a:t>
            </a:r>
          </a:p>
        </p:txBody>
      </p:sp>
    </p:spTree>
    <p:extLst>
      <p:ext uri="{BB962C8B-B14F-4D97-AF65-F5344CB8AC3E}">
        <p14:creationId xmlns:p14="http://schemas.microsoft.com/office/powerpoint/2010/main" val="1988057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par>
                                <p:cTn id="12" presetID="42" presetClass="path" presetSubtype="0" decel="100000" fill="hold" grpId="1" nodeType="withEffect">
                                  <p:stCondLst>
                                    <p:cond delay="0"/>
                                  </p:stCondLst>
                                  <p:childTnLst>
                                    <p:animMotion origin="layout" path="M 2.28393E-6 0.04494 L 2.28393E-6 -4.85701E-7 " pathEditMode="relative" rAng="0" ptsTypes="AA">
                                      <p:cBhvr>
                                        <p:cTn id="13" dur="600" fill="hold"/>
                                        <p:tgtEl>
                                          <p:spTgt spid="59"/>
                                        </p:tgtEl>
                                        <p:attrNameLst>
                                          <p:attrName>ppt_x</p:attrName>
                                          <p:attrName>ppt_y</p:attrName>
                                        </p:attrNameLst>
                                      </p:cBhvr>
                                      <p:rCtr x="0" y="-2247"/>
                                    </p:animMotion>
                                  </p:childTnLst>
                                </p:cTn>
                              </p:par>
                            </p:childTnLst>
                          </p:cTn>
                        </p:par>
                        <p:par>
                          <p:cTn id="14" fill="hold">
                            <p:stCondLst>
                              <p:cond delay="1100"/>
                            </p:stCondLst>
                            <p:childTnLst>
                              <p:par>
                                <p:cTn id="15" presetID="10" presetClass="entr" presetSubtype="0" fill="hold" grpId="0" nodeType="after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500"/>
                                        <p:tgtEl>
                                          <p:spTgt spid="195"/>
                                        </p:tgtEl>
                                      </p:cBhvr>
                                    </p:animEffect>
                                  </p:childTnLst>
                                </p:cTn>
                              </p:par>
                              <p:par>
                                <p:cTn id="18" presetID="42" presetClass="path" presetSubtype="0" decel="100000" fill="hold" grpId="1" nodeType="withEffect">
                                  <p:stCondLst>
                                    <p:cond delay="0"/>
                                  </p:stCondLst>
                                  <p:childTnLst>
                                    <p:animMotion origin="layout" path="M 2.28393E-6 0.04494 L 2.28393E-6 -3.12301E-6 " pathEditMode="relative" rAng="0" ptsTypes="AA">
                                      <p:cBhvr>
                                        <p:cTn id="19" dur="600" fill="hold"/>
                                        <p:tgtEl>
                                          <p:spTgt spid="195"/>
                                        </p:tgtEl>
                                        <p:attrNameLst>
                                          <p:attrName>ppt_x</p:attrName>
                                          <p:attrName>ppt_y</p:attrName>
                                        </p:attrNameLst>
                                      </p:cBhvr>
                                      <p:rCtr x="0" y="-2247"/>
                                    </p:animMotion>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fade">
                                      <p:cBhvr>
                                        <p:cTn id="23" dur="500"/>
                                        <p:tgtEl>
                                          <p:spTgt spid="196"/>
                                        </p:tgtEl>
                                      </p:cBhvr>
                                    </p:animEffect>
                                  </p:childTnLst>
                                </p:cTn>
                              </p:par>
                              <p:par>
                                <p:cTn id="24" presetID="42" presetClass="path" presetSubtype="0" decel="100000" fill="hold" grpId="1" nodeType="withEffect">
                                  <p:stCondLst>
                                    <p:cond delay="0"/>
                                  </p:stCondLst>
                                  <p:childTnLst>
                                    <p:animMotion origin="layout" path="M 2.28393E-6 0.04494 L 2.28393E-6 -1.56151E-6 " pathEditMode="relative" rAng="0" ptsTypes="AA">
                                      <p:cBhvr>
                                        <p:cTn id="25" dur="600" fill="hold"/>
                                        <p:tgtEl>
                                          <p:spTgt spid="19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P spid="195" grpId="0"/>
      <p:bldP spid="195" grpId="1"/>
      <p:bldP spid="196" grpId="0"/>
      <p:bldP spid="19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CF77BD6B-8E30-481E-822E-01C1047C5710}"/>
              </a:ext>
            </a:extLst>
          </p:cNvPr>
          <p:cNvSpPr txBox="1"/>
          <p:nvPr/>
        </p:nvSpPr>
        <p:spPr>
          <a:xfrm>
            <a:off x="455997" y="4725339"/>
            <a:ext cx="5603427" cy="1835736"/>
          </a:xfrm>
          <a:prstGeom prst="rect">
            <a:avLst/>
          </a:prstGeom>
          <a:noFill/>
        </p:spPr>
        <p:txBody>
          <a:bodyPr wrap="square" rtlCol="0">
            <a:spAutoFit/>
          </a:bodyPr>
          <a:lstStyle/>
          <a:p>
            <a:pPr defTabSz="896397">
              <a:spcAft>
                <a:spcPts val="196"/>
              </a:spcAft>
              <a:defRPr/>
            </a:pPr>
            <a:r>
              <a:rPr lang="en-US" sz="1275" kern="0" dirty="0">
                <a:solidFill>
                  <a:srgbClr val="000000"/>
                </a:solidFill>
                <a:latin typeface="Segoe UI Semibold"/>
              </a:rPr>
              <a:t>Business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Accountability </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Audit/Compliance </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Performance</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Availability &amp; Recoverability</a:t>
            </a:r>
          </a:p>
          <a:p>
            <a:pPr defTabSz="896397">
              <a:spcAft>
                <a:spcPts val="196"/>
              </a:spcAft>
              <a:defRPr/>
            </a:pPr>
            <a:r>
              <a:rPr lang="en-US" sz="1275" kern="0" dirty="0">
                <a:solidFill>
                  <a:srgbClr val="000000"/>
                </a:solidFill>
                <a:latin typeface="Segoe UI Semibold"/>
              </a:rPr>
              <a:t>Technical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Network Connectivity (shared or dedicated)</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Active directory requirements, clustering, identity, management tools</a:t>
            </a:r>
          </a:p>
        </p:txBody>
      </p:sp>
      <p:sp>
        <p:nvSpPr>
          <p:cNvPr id="31" name="TextBox 30">
            <a:extLst>
              <a:ext uri="{FF2B5EF4-FFF2-40B4-BE49-F238E27FC236}">
                <a16:creationId xmlns:a16="http://schemas.microsoft.com/office/drawing/2014/main" id="{E47B4F57-9135-4337-A318-29E308CE56E2}"/>
              </a:ext>
            </a:extLst>
          </p:cNvPr>
          <p:cNvSpPr txBox="1"/>
          <p:nvPr/>
        </p:nvSpPr>
        <p:spPr>
          <a:xfrm>
            <a:off x="6232550" y="4725339"/>
            <a:ext cx="5501754" cy="1614442"/>
          </a:xfrm>
          <a:prstGeom prst="rect">
            <a:avLst/>
          </a:prstGeom>
          <a:noFill/>
        </p:spPr>
        <p:txBody>
          <a:bodyPr wrap="square" rtlCol="0">
            <a:spAutoFit/>
          </a:bodyPr>
          <a:lstStyle/>
          <a:p>
            <a:pPr defTabSz="896397">
              <a:spcAft>
                <a:spcPts val="196"/>
              </a:spcAft>
              <a:defRPr/>
            </a:pPr>
            <a:r>
              <a:rPr lang="en-US" sz="1275" kern="0" dirty="0">
                <a:solidFill>
                  <a:srgbClr val="000000"/>
                </a:solidFill>
                <a:latin typeface="Segoe UI Semibold"/>
              </a:rPr>
              <a:t>Security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Who are the subscription administrators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Least privilege model</a:t>
            </a:r>
          </a:p>
          <a:p>
            <a:pPr defTabSz="896397">
              <a:spcAft>
                <a:spcPts val="196"/>
              </a:spcAft>
              <a:defRPr/>
            </a:pPr>
            <a:r>
              <a:rPr lang="en-US" sz="1275" kern="0" dirty="0">
                <a:solidFill>
                  <a:srgbClr val="000000"/>
                </a:solidFill>
                <a:latin typeface="Segoe UI Semibold"/>
              </a:rPr>
              <a:t>Scalability Requirements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Growth plans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Allocation of limited resources</a:t>
            </a:r>
          </a:p>
          <a:p>
            <a:pPr marL="452955" indent="-227255" defTabSz="896397">
              <a:spcAft>
                <a:spcPts val="196"/>
              </a:spcAft>
              <a:buFont typeface="Arial" panose="020B0604020202020204" pitchFamily="34" charset="0"/>
              <a:buChar char="•"/>
              <a:defRPr/>
            </a:pPr>
            <a:r>
              <a:rPr lang="en-US" sz="1275" kern="0" dirty="0">
                <a:solidFill>
                  <a:srgbClr val="000000"/>
                </a:solidFill>
                <a:latin typeface="Segoe UI"/>
              </a:rPr>
              <a:t>Evolution over time (users, shared access, resource limits)</a:t>
            </a:r>
          </a:p>
        </p:txBody>
      </p:sp>
      <p:sp>
        <p:nvSpPr>
          <p:cNvPr id="32" name="TextBox 31">
            <a:extLst>
              <a:ext uri="{FF2B5EF4-FFF2-40B4-BE49-F238E27FC236}">
                <a16:creationId xmlns:a16="http://schemas.microsoft.com/office/drawing/2014/main" id="{73512695-B305-4DBE-8E02-1100CF315E84}"/>
              </a:ext>
            </a:extLst>
          </p:cNvPr>
          <p:cNvSpPr txBox="1"/>
          <p:nvPr/>
        </p:nvSpPr>
        <p:spPr>
          <a:xfrm>
            <a:off x="455996" y="4416667"/>
            <a:ext cx="11363012" cy="328923"/>
          </a:xfrm>
          <a:prstGeom prst="rect">
            <a:avLst/>
          </a:prstGeom>
          <a:noFill/>
        </p:spPr>
        <p:txBody>
          <a:bodyPr wrap="square" rtlCol="0">
            <a:spAutoFit/>
          </a:bodyPr>
          <a:lstStyle/>
          <a:p>
            <a:pPr defTabSz="896397">
              <a:defRPr/>
            </a:pPr>
            <a:r>
              <a:rPr lang="en-US" sz="1549" kern="0" dirty="0">
                <a:solidFill>
                  <a:srgbClr val="000000"/>
                </a:solidFill>
                <a:latin typeface="Segoe UI"/>
              </a:rPr>
              <a:t>Items to look at when designing the subscription model:</a:t>
            </a:r>
          </a:p>
        </p:txBody>
      </p:sp>
      <p:sp>
        <p:nvSpPr>
          <p:cNvPr id="4" name="Title 3">
            <a:extLst>
              <a:ext uri="{FF2B5EF4-FFF2-40B4-BE49-F238E27FC236}">
                <a16:creationId xmlns:a16="http://schemas.microsoft.com/office/drawing/2014/main" id="{C8DA1138-8AFB-4FBE-9239-18423B74A3C4}"/>
              </a:ext>
            </a:extLst>
          </p:cNvPr>
          <p:cNvSpPr>
            <a:spLocks noGrp="1"/>
          </p:cNvSpPr>
          <p:nvPr>
            <p:ph type="title"/>
          </p:nvPr>
        </p:nvSpPr>
        <p:spPr/>
        <p:txBody>
          <a:bodyPr/>
          <a:lstStyle/>
          <a:p>
            <a:r>
              <a:rPr lang="en-US" dirty="0"/>
              <a:t>Subscription | Design considerations</a:t>
            </a:r>
          </a:p>
        </p:txBody>
      </p:sp>
      <p:sp>
        <p:nvSpPr>
          <p:cNvPr id="5" name="Text Placeholder 4">
            <a:extLst>
              <a:ext uri="{FF2B5EF4-FFF2-40B4-BE49-F238E27FC236}">
                <a16:creationId xmlns:a16="http://schemas.microsoft.com/office/drawing/2014/main" id="{8049C349-6D3D-4078-8800-462C8FFBCDEC}"/>
              </a:ext>
            </a:extLst>
          </p:cNvPr>
          <p:cNvSpPr>
            <a:spLocks noGrp="1"/>
          </p:cNvSpPr>
          <p:nvPr>
            <p:ph type="body" sz="quarter" idx="10"/>
          </p:nvPr>
        </p:nvSpPr>
        <p:spPr>
          <a:xfrm>
            <a:off x="455996" y="1168976"/>
            <a:ext cx="11629314" cy="238399"/>
          </a:xfrm>
        </p:spPr>
        <p:txBody>
          <a:bodyPr/>
          <a:lstStyle/>
          <a:p>
            <a:pPr marL="0" indent="0">
              <a:buNone/>
            </a:pPr>
            <a:r>
              <a:rPr lang="en-US" sz="1549" dirty="0">
                <a:solidFill>
                  <a:schemeClr val="tx2"/>
                </a:solidFill>
              </a:rPr>
              <a:t>Develop the Subscription, Network, Storage, Availability and Administrative models together in order to have a cohesive approach.</a:t>
            </a:r>
          </a:p>
        </p:txBody>
      </p:sp>
      <p:grpSp>
        <p:nvGrpSpPr>
          <p:cNvPr id="781" name="Group 780" descr="organization unit design model">
            <a:extLst>
              <a:ext uri="{FF2B5EF4-FFF2-40B4-BE49-F238E27FC236}">
                <a16:creationId xmlns:a16="http://schemas.microsoft.com/office/drawing/2014/main" id="{71838480-62B7-470B-83EA-8E4678EE101B}"/>
              </a:ext>
            </a:extLst>
          </p:cNvPr>
          <p:cNvGrpSpPr/>
          <p:nvPr/>
        </p:nvGrpSpPr>
        <p:grpSpPr>
          <a:xfrm>
            <a:off x="6140221" y="1536529"/>
            <a:ext cx="5642225" cy="2752460"/>
            <a:chOff x="6262545" y="1567090"/>
            <a:chExt cx="5754629" cy="2807294"/>
          </a:xfrm>
        </p:grpSpPr>
        <p:sp>
          <p:nvSpPr>
            <p:cNvPr id="779" name="Rectangle 778">
              <a:extLst>
                <a:ext uri="{FF2B5EF4-FFF2-40B4-BE49-F238E27FC236}">
                  <a16:creationId xmlns:a16="http://schemas.microsoft.com/office/drawing/2014/main" id="{F848EC5B-A8BF-44AB-8558-B2D7D60CAD59}"/>
                </a:ext>
              </a:extLst>
            </p:cNvPr>
            <p:cNvSpPr/>
            <p:nvPr/>
          </p:nvSpPr>
          <p:spPr bwMode="auto">
            <a:xfrm>
              <a:off x="6262545"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8B868C64-418B-442A-8A27-C2EB8016C394}"/>
                </a:ext>
              </a:extLst>
            </p:cNvPr>
            <p:cNvSpPr txBox="1"/>
            <p:nvPr/>
          </p:nvSpPr>
          <p:spPr>
            <a:xfrm>
              <a:off x="7473414" y="1567090"/>
              <a:ext cx="3332890" cy="338554"/>
            </a:xfrm>
            <a:prstGeom prst="rect">
              <a:avLst/>
            </a:prstGeom>
            <a:solidFill>
              <a:schemeClr val="bg1"/>
            </a:solidFill>
          </p:spPr>
          <p:txBody>
            <a:bodyPr wrap="square">
              <a:spAutoFit/>
            </a:bodyPr>
            <a:lstStyle>
              <a:defPPr>
                <a:defRPr lang="en-US"/>
              </a:defPPr>
              <a:lvl1pPr algn="ctr">
                <a:defRPr sz="1600"/>
              </a:lvl1pPr>
            </a:lstStyle>
            <a:p>
              <a:pPr defTabSz="914554"/>
              <a:r>
                <a:rPr lang="en-US" sz="1569" dirty="0">
                  <a:solidFill>
                    <a:srgbClr val="000000"/>
                  </a:solidFill>
                  <a:latin typeface="Segoe UI"/>
                </a:rPr>
                <a:t>Organizational Unit Design Model</a:t>
              </a:r>
            </a:p>
          </p:txBody>
        </p:sp>
        <p:grpSp>
          <p:nvGrpSpPr>
            <p:cNvPr id="775" name="Group 774">
              <a:extLst>
                <a:ext uri="{FF2B5EF4-FFF2-40B4-BE49-F238E27FC236}">
                  <a16:creationId xmlns:a16="http://schemas.microsoft.com/office/drawing/2014/main" id="{29B704D6-53D6-4ACE-BD79-E446916BFE6A}"/>
                </a:ext>
              </a:extLst>
            </p:cNvPr>
            <p:cNvGrpSpPr/>
            <p:nvPr/>
          </p:nvGrpSpPr>
          <p:grpSpPr>
            <a:xfrm>
              <a:off x="6772777" y="1974722"/>
              <a:ext cx="5184977" cy="2343808"/>
              <a:chOff x="6381272" y="1946650"/>
              <a:chExt cx="5184977" cy="2343808"/>
            </a:xfrm>
          </p:grpSpPr>
          <p:sp>
            <p:nvSpPr>
              <p:cNvPr id="772" name="Left Bracket 771">
                <a:extLst>
                  <a:ext uri="{FF2B5EF4-FFF2-40B4-BE49-F238E27FC236}">
                    <a16:creationId xmlns:a16="http://schemas.microsoft.com/office/drawing/2014/main" id="{C1A0AC6F-0901-450F-8541-67FB0CB41BBC}"/>
                  </a:ext>
                </a:extLst>
              </p:cNvPr>
              <p:cNvSpPr/>
              <p:nvPr/>
            </p:nvSpPr>
            <p:spPr>
              <a:xfrm rot="5400000">
                <a:off x="8302243" y="809774"/>
                <a:ext cx="321594" cy="3737453"/>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549" name="Group 548">
                <a:extLst>
                  <a:ext uri="{FF2B5EF4-FFF2-40B4-BE49-F238E27FC236}">
                    <a16:creationId xmlns:a16="http://schemas.microsoft.com/office/drawing/2014/main" id="{BC94A137-0F18-445B-B4EB-44F2053711DA}"/>
                  </a:ext>
                </a:extLst>
              </p:cNvPr>
              <p:cNvGrpSpPr/>
              <p:nvPr/>
            </p:nvGrpSpPr>
            <p:grpSpPr>
              <a:xfrm>
                <a:off x="6419313" y="2710150"/>
                <a:ext cx="365931" cy="365931"/>
                <a:chOff x="-943204" y="2737142"/>
                <a:chExt cx="365931" cy="365931"/>
              </a:xfrm>
            </p:grpSpPr>
            <p:sp>
              <p:nvSpPr>
                <p:cNvPr id="770" name="Oval 769">
                  <a:extLst>
                    <a:ext uri="{FF2B5EF4-FFF2-40B4-BE49-F238E27FC236}">
                      <a16:creationId xmlns:a16="http://schemas.microsoft.com/office/drawing/2014/main" id="{59FA4522-5DD6-46D7-8A44-750BA6AB4922}"/>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71" name="Graphic 770">
                  <a:extLst>
                    <a:ext uri="{FF2B5EF4-FFF2-40B4-BE49-F238E27FC236}">
                      <a16:creationId xmlns:a16="http://schemas.microsoft.com/office/drawing/2014/main" id="{49AFF63B-47F7-4BBB-A87F-50EC1823196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550" name="TextBox 549">
                <a:extLst>
                  <a:ext uri="{FF2B5EF4-FFF2-40B4-BE49-F238E27FC236}">
                    <a16:creationId xmlns:a16="http://schemas.microsoft.com/office/drawing/2014/main" id="{D1687FA5-1C7B-41FF-9C5D-DC532C9606D2}"/>
                  </a:ext>
                </a:extLst>
              </p:cNvPr>
              <p:cNvSpPr txBox="1"/>
              <p:nvPr/>
            </p:nvSpPr>
            <p:spPr>
              <a:xfrm>
                <a:off x="6851247"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HR </a:t>
                </a:r>
                <a:br>
                  <a:rPr lang="en-US" sz="1030" dirty="0">
                    <a:solidFill>
                      <a:srgbClr val="0078D3"/>
                    </a:solidFill>
                    <a:latin typeface="Segoe UI"/>
                  </a:rPr>
                </a:br>
                <a:r>
                  <a:rPr lang="en-US" sz="1030" dirty="0">
                    <a:solidFill>
                      <a:srgbClr val="0078D3"/>
                    </a:solidFill>
                    <a:latin typeface="Segoe UI"/>
                  </a:rPr>
                  <a:t>Department</a:t>
                </a:r>
              </a:p>
            </p:txBody>
          </p:sp>
          <p:grpSp>
            <p:nvGrpSpPr>
              <p:cNvPr id="553" name="Group 552">
                <a:extLst>
                  <a:ext uri="{FF2B5EF4-FFF2-40B4-BE49-F238E27FC236}">
                    <a16:creationId xmlns:a16="http://schemas.microsoft.com/office/drawing/2014/main" id="{15C88F03-EABA-4DC1-8475-5533C06AE787}"/>
                  </a:ext>
                </a:extLst>
              </p:cNvPr>
              <p:cNvGrpSpPr/>
              <p:nvPr/>
            </p:nvGrpSpPr>
            <p:grpSpPr>
              <a:xfrm>
                <a:off x="10148801" y="2710150"/>
                <a:ext cx="365931" cy="365931"/>
                <a:chOff x="-943204" y="2737142"/>
                <a:chExt cx="365931" cy="365931"/>
              </a:xfrm>
            </p:grpSpPr>
            <p:sp>
              <p:nvSpPr>
                <p:cNvPr id="766" name="Oval 765">
                  <a:extLst>
                    <a:ext uri="{FF2B5EF4-FFF2-40B4-BE49-F238E27FC236}">
                      <a16:creationId xmlns:a16="http://schemas.microsoft.com/office/drawing/2014/main" id="{F4CD6148-A814-4F3A-87EB-114ECB79552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67" name="Graphic 766">
                  <a:extLst>
                    <a:ext uri="{FF2B5EF4-FFF2-40B4-BE49-F238E27FC236}">
                      <a16:creationId xmlns:a16="http://schemas.microsoft.com/office/drawing/2014/main" id="{F17E0EED-009A-4420-8231-B159DBB95BD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554" name="TextBox 553">
                <a:extLst>
                  <a:ext uri="{FF2B5EF4-FFF2-40B4-BE49-F238E27FC236}">
                    <a16:creationId xmlns:a16="http://schemas.microsoft.com/office/drawing/2014/main" id="{2DD29D04-C356-4E61-89EA-9062B65E1D59}"/>
                  </a:ext>
                </a:extLst>
              </p:cNvPr>
              <p:cNvSpPr txBox="1"/>
              <p:nvPr/>
            </p:nvSpPr>
            <p:spPr>
              <a:xfrm>
                <a:off x="10607043"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Marketing Department</a:t>
                </a:r>
              </a:p>
            </p:txBody>
          </p:sp>
          <p:cxnSp>
            <p:nvCxnSpPr>
              <p:cNvPr id="557" name="Straight Connector 556">
                <a:extLst>
                  <a:ext uri="{FF2B5EF4-FFF2-40B4-BE49-F238E27FC236}">
                    <a16:creationId xmlns:a16="http://schemas.microsoft.com/office/drawing/2014/main" id="{36844A52-F00B-4467-83E0-C2CEFBCE8554}"/>
                  </a:ext>
                </a:extLst>
              </p:cNvPr>
              <p:cNvCxnSpPr>
                <a:cxnSpLocks/>
              </p:cNvCxnSpPr>
              <p:nvPr/>
            </p:nvCxnSpPr>
            <p:spPr>
              <a:xfrm>
                <a:off x="8463040" y="2179149"/>
                <a:ext cx="0" cy="640080"/>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58" name="Group 557">
                <a:extLst>
                  <a:ext uri="{FF2B5EF4-FFF2-40B4-BE49-F238E27FC236}">
                    <a16:creationId xmlns:a16="http://schemas.microsoft.com/office/drawing/2014/main" id="{3CFBAE37-F5B1-424C-AC02-D250B872FE13}"/>
                  </a:ext>
                </a:extLst>
              </p:cNvPr>
              <p:cNvGrpSpPr/>
              <p:nvPr/>
            </p:nvGrpSpPr>
            <p:grpSpPr>
              <a:xfrm>
                <a:off x="7561225" y="1946650"/>
                <a:ext cx="1974474" cy="251169"/>
                <a:chOff x="2136543" y="1946650"/>
                <a:chExt cx="1974474" cy="251169"/>
              </a:xfrm>
            </p:grpSpPr>
            <p:grpSp>
              <p:nvGrpSpPr>
                <p:cNvPr id="759" name="Graphic 8">
                  <a:extLst>
                    <a:ext uri="{FF2B5EF4-FFF2-40B4-BE49-F238E27FC236}">
                      <a16:creationId xmlns:a16="http://schemas.microsoft.com/office/drawing/2014/main" id="{7BCAF3A4-33FF-4226-8A2E-71A69472804C}"/>
                    </a:ext>
                  </a:extLst>
                </p:cNvPr>
                <p:cNvGrpSpPr/>
                <p:nvPr/>
              </p:nvGrpSpPr>
              <p:grpSpPr>
                <a:xfrm>
                  <a:off x="2136543" y="1947990"/>
                  <a:ext cx="425733" cy="239475"/>
                  <a:chOff x="49272" y="2540238"/>
                  <a:chExt cx="609600" cy="342900"/>
                </a:xfrm>
                <a:solidFill>
                  <a:schemeClr val="tx1"/>
                </a:solidFill>
              </p:grpSpPr>
              <p:sp>
                <p:nvSpPr>
                  <p:cNvPr id="761" name="Freeform: Shape 760">
                    <a:extLst>
                      <a:ext uri="{FF2B5EF4-FFF2-40B4-BE49-F238E27FC236}">
                        <a16:creationId xmlns:a16="http://schemas.microsoft.com/office/drawing/2014/main" id="{92FFB715-19FB-4B6D-9F1E-E45C459B9B4B}"/>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762" name="Freeform: Shape 761">
                    <a:extLst>
                      <a:ext uri="{FF2B5EF4-FFF2-40B4-BE49-F238E27FC236}">
                        <a16:creationId xmlns:a16="http://schemas.microsoft.com/office/drawing/2014/main" id="{3A9083D7-ADC2-444E-82C3-883CF861A058}"/>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763" name="Freeform: Shape 762">
                    <a:extLst>
                      <a:ext uri="{FF2B5EF4-FFF2-40B4-BE49-F238E27FC236}">
                        <a16:creationId xmlns:a16="http://schemas.microsoft.com/office/drawing/2014/main" id="{4293493F-8364-43A8-AAB1-7BE89B498CE7}"/>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760" name="TextBox 759">
                  <a:extLst>
                    <a:ext uri="{FF2B5EF4-FFF2-40B4-BE49-F238E27FC236}">
                      <a16:creationId xmlns:a16="http://schemas.microsoft.com/office/drawing/2014/main" id="{E9DB9725-9A81-48C1-9321-9431CC3FCFBB}"/>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defTabSz="914554"/>
                  <a:r>
                    <a:rPr lang="en-US" sz="1177" dirty="0">
                      <a:solidFill>
                        <a:srgbClr val="000000"/>
                      </a:solidFill>
                      <a:latin typeface="Segoe UI"/>
                    </a:rPr>
                    <a:t>Azure Account</a:t>
                  </a:r>
                </a:p>
              </p:txBody>
            </p:sp>
          </p:grpSp>
          <p:grpSp>
            <p:nvGrpSpPr>
              <p:cNvPr id="559" name="Group 558">
                <a:extLst>
                  <a:ext uri="{FF2B5EF4-FFF2-40B4-BE49-F238E27FC236}">
                    <a16:creationId xmlns:a16="http://schemas.microsoft.com/office/drawing/2014/main" id="{A052F149-1852-4A7A-842A-C2A0C1D50F7B}"/>
                  </a:ext>
                </a:extLst>
              </p:cNvPr>
              <p:cNvGrpSpPr/>
              <p:nvPr/>
            </p:nvGrpSpPr>
            <p:grpSpPr>
              <a:xfrm>
                <a:off x="6381272" y="3181663"/>
                <a:ext cx="1424889" cy="1108795"/>
                <a:chOff x="427038" y="3181662"/>
                <a:chExt cx="1729095" cy="1345517"/>
              </a:xfrm>
            </p:grpSpPr>
            <p:sp>
              <p:nvSpPr>
                <p:cNvPr id="710" name="Rectangle 709">
                  <a:extLst>
                    <a:ext uri="{FF2B5EF4-FFF2-40B4-BE49-F238E27FC236}">
                      <a16:creationId xmlns:a16="http://schemas.microsoft.com/office/drawing/2014/main" id="{201AD836-2A41-49DA-B8F2-AB3DD21EEB3D}"/>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1" name="TextBox 710">
                  <a:extLst>
                    <a:ext uri="{FF2B5EF4-FFF2-40B4-BE49-F238E27FC236}">
                      <a16:creationId xmlns:a16="http://schemas.microsoft.com/office/drawing/2014/main" id="{80F0156C-2754-4EE4-BD27-163C5A514663}"/>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712" name="TextBox 711">
                  <a:extLst>
                    <a:ext uri="{FF2B5EF4-FFF2-40B4-BE49-F238E27FC236}">
                      <a16:creationId xmlns:a16="http://schemas.microsoft.com/office/drawing/2014/main" id="{4CAE37EB-C90A-49B7-A8C9-F987E7BE5142}"/>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713" name="TextBox 712">
                  <a:extLst>
                    <a:ext uri="{FF2B5EF4-FFF2-40B4-BE49-F238E27FC236}">
                      <a16:creationId xmlns:a16="http://schemas.microsoft.com/office/drawing/2014/main" id="{AF039E8C-9C94-4EA5-9BFE-001E2A252400}"/>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714" name="Group 713">
                  <a:extLst>
                    <a:ext uri="{FF2B5EF4-FFF2-40B4-BE49-F238E27FC236}">
                      <a16:creationId xmlns:a16="http://schemas.microsoft.com/office/drawing/2014/main" id="{51863FB6-1FB7-435D-9C85-97DE9C18F97E}"/>
                    </a:ext>
                  </a:extLst>
                </p:cNvPr>
                <p:cNvGrpSpPr/>
                <p:nvPr/>
              </p:nvGrpSpPr>
              <p:grpSpPr>
                <a:xfrm>
                  <a:off x="1314281" y="3786958"/>
                  <a:ext cx="295881" cy="295880"/>
                  <a:chOff x="-593644" y="7516599"/>
                  <a:chExt cx="694020" cy="694018"/>
                </a:xfrm>
                <a:solidFill>
                  <a:srgbClr val="3C3B40"/>
                </a:solidFill>
              </p:grpSpPr>
              <p:pic>
                <p:nvPicPr>
                  <p:cNvPr id="757" name="Graphic 756" descr="Monitor">
                    <a:extLst>
                      <a:ext uri="{FF2B5EF4-FFF2-40B4-BE49-F238E27FC236}">
                        <a16:creationId xmlns:a16="http://schemas.microsoft.com/office/drawing/2014/main" id="{84FE4C30-6D7B-413C-BB0D-D5D555F0811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758" name="Graphic 757">
                    <a:extLst>
                      <a:ext uri="{FF2B5EF4-FFF2-40B4-BE49-F238E27FC236}">
                        <a16:creationId xmlns:a16="http://schemas.microsoft.com/office/drawing/2014/main" id="{023696A7-F1D2-4D0C-955D-18D03281CA0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715" name="TextBox 714">
                  <a:extLst>
                    <a:ext uri="{FF2B5EF4-FFF2-40B4-BE49-F238E27FC236}">
                      <a16:creationId xmlns:a16="http://schemas.microsoft.com/office/drawing/2014/main" id="{5E7E5E4C-8D88-4C72-AF03-130A30235ADD}"/>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716" name="TextBox 715">
                  <a:extLst>
                    <a:ext uri="{FF2B5EF4-FFF2-40B4-BE49-F238E27FC236}">
                      <a16:creationId xmlns:a16="http://schemas.microsoft.com/office/drawing/2014/main" id="{001483AA-F447-4A83-911B-6C5C94B2FBA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717" name="Freeform: Shape 716">
                  <a:extLst>
                    <a:ext uri="{FF2B5EF4-FFF2-40B4-BE49-F238E27FC236}">
                      <a16:creationId xmlns:a16="http://schemas.microsoft.com/office/drawing/2014/main" id="{05DA9826-782F-439B-B69B-B6ED4956B365}"/>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TextBox 717">
                  <a:extLst>
                    <a:ext uri="{FF2B5EF4-FFF2-40B4-BE49-F238E27FC236}">
                      <a16:creationId xmlns:a16="http://schemas.microsoft.com/office/drawing/2014/main" id="{D89B4722-2BAD-46D9-A6F9-FA3555870C79}"/>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719" name="Graphic 264">
                  <a:extLst>
                    <a:ext uri="{FF2B5EF4-FFF2-40B4-BE49-F238E27FC236}">
                      <a16:creationId xmlns:a16="http://schemas.microsoft.com/office/drawing/2014/main" id="{22F6D64B-F75D-4A6F-9B80-7B90913C7658}"/>
                    </a:ext>
                  </a:extLst>
                </p:cNvPr>
                <p:cNvGrpSpPr/>
                <p:nvPr/>
              </p:nvGrpSpPr>
              <p:grpSpPr>
                <a:xfrm>
                  <a:off x="517171" y="3823945"/>
                  <a:ext cx="223659" cy="223659"/>
                  <a:chOff x="-2106096" y="4588536"/>
                  <a:chExt cx="1219200" cy="1219200"/>
                </a:xfrm>
                <a:solidFill>
                  <a:srgbClr val="3C3B40"/>
                </a:solidFill>
              </p:grpSpPr>
              <p:sp>
                <p:nvSpPr>
                  <p:cNvPr id="752" name="Freeform: Shape 751">
                    <a:extLst>
                      <a:ext uri="{FF2B5EF4-FFF2-40B4-BE49-F238E27FC236}">
                        <a16:creationId xmlns:a16="http://schemas.microsoft.com/office/drawing/2014/main" id="{AD96A59D-563A-45C0-A1A4-DE86BA4E6AC2}"/>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3" name="Freeform: Shape 752">
                    <a:extLst>
                      <a:ext uri="{FF2B5EF4-FFF2-40B4-BE49-F238E27FC236}">
                        <a16:creationId xmlns:a16="http://schemas.microsoft.com/office/drawing/2014/main" id="{5D4C44EE-6501-4ACF-9FD4-A82595A88CEE}"/>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4" name="Freeform: Shape 753">
                    <a:extLst>
                      <a:ext uri="{FF2B5EF4-FFF2-40B4-BE49-F238E27FC236}">
                        <a16:creationId xmlns:a16="http://schemas.microsoft.com/office/drawing/2014/main" id="{2BA1DA3B-F9A9-4389-9931-8B188168D659}"/>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5" name="Freeform: Shape 754">
                    <a:extLst>
                      <a:ext uri="{FF2B5EF4-FFF2-40B4-BE49-F238E27FC236}">
                        <a16:creationId xmlns:a16="http://schemas.microsoft.com/office/drawing/2014/main" id="{6C0B0463-8760-4D21-98E9-67ABF0799F85}"/>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56" name="Freeform: Shape 755">
                    <a:extLst>
                      <a:ext uri="{FF2B5EF4-FFF2-40B4-BE49-F238E27FC236}">
                        <a16:creationId xmlns:a16="http://schemas.microsoft.com/office/drawing/2014/main" id="{F069E4FD-44B4-405F-A20F-0730F0E6C19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720" name="TextBox 719">
                  <a:extLst>
                    <a:ext uri="{FF2B5EF4-FFF2-40B4-BE49-F238E27FC236}">
                      <a16:creationId xmlns:a16="http://schemas.microsoft.com/office/drawing/2014/main" id="{E018132A-06AF-46C4-B073-23B94740AD09}"/>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721" name="Group 720">
                  <a:extLst>
                    <a:ext uri="{FF2B5EF4-FFF2-40B4-BE49-F238E27FC236}">
                      <a16:creationId xmlns:a16="http://schemas.microsoft.com/office/drawing/2014/main" id="{BE2F9BB2-7931-4FC8-83C8-122357B953DF}"/>
                    </a:ext>
                  </a:extLst>
                </p:cNvPr>
                <p:cNvGrpSpPr/>
                <p:nvPr/>
              </p:nvGrpSpPr>
              <p:grpSpPr>
                <a:xfrm>
                  <a:off x="1327734" y="3488125"/>
                  <a:ext cx="273123" cy="216184"/>
                  <a:chOff x="1538965" y="3463037"/>
                  <a:chExt cx="583880" cy="462154"/>
                </a:xfrm>
              </p:grpSpPr>
              <p:sp>
                <p:nvSpPr>
                  <p:cNvPr id="750" name="Freeform: Shape 749">
                    <a:extLst>
                      <a:ext uri="{FF2B5EF4-FFF2-40B4-BE49-F238E27FC236}">
                        <a16:creationId xmlns:a16="http://schemas.microsoft.com/office/drawing/2014/main" id="{5858892C-3006-4FF8-827A-FA1668F9A6B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1" name="Freeform: Shape 750">
                    <a:extLst>
                      <a:ext uri="{FF2B5EF4-FFF2-40B4-BE49-F238E27FC236}">
                        <a16:creationId xmlns:a16="http://schemas.microsoft.com/office/drawing/2014/main" id="{750EAC93-74C5-4D97-8B18-4D7A623A2651}"/>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722" name="Graphic 70">
                  <a:extLst>
                    <a:ext uri="{FF2B5EF4-FFF2-40B4-BE49-F238E27FC236}">
                      <a16:creationId xmlns:a16="http://schemas.microsoft.com/office/drawing/2014/main" id="{DA59780A-B16D-47F0-B3B3-9FBD3BC7A7E0}"/>
                    </a:ext>
                  </a:extLst>
                </p:cNvPr>
                <p:cNvGrpSpPr/>
                <p:nvPr/>
              </p:nvGrpSpPr>
              <p:grpSpPr>
                <a:xfrm>
                  <a:off x="480447" y="3493374"/>
                  <a:ext cx="227625" cy="227618"/>
                  <a:chOff x="-1745935" y="2011510"/>
                  <a:chExt cx="506208" cy="506192"/>
                </a:xfrm>
                <a:solidFill>
                  <a:srgbClr val="3C3B40"/>
                </a:solidFill>
              </p:grpSpPr>
              <p:sp>
                <p:nvSpPr>
                  <p:cNvPr id="731" name="Freeform: Shape 730">
                    <a:extLst>
                      <a:ext uri="{FF2B5EF4-FFF2-40B4-BE49-F238E27FC236}">
                        <a16:creationId xmlns:a16="http://schemas.microsoft.com/office/drawing/2014/main" id="{2322141B-1033-481C-93AE-FC6DE66BA1F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2" name="Freeform: Shape 731">
                    <a:extLst>
                      <a:ext uri="{FF2B5EF4-FFF2-40B4-BE49-F238E27FC236}">
                        <a16:creationId xmlns:a16="http://schemas.microsoft.com/office/drawing/2014/main" id="{010C8929-6AE1-4068-89E1-15AA1DEB81B8}"/>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3" name="Freeform: Shape 732">
                    <a:extLst>
                      <a:ext uri="{FF2B5EF4-FFF2-40B4-BE49-F238E27FC236}">
                        <a16:creationId xmlns:a16="http://schemas.microsoft.com/office/drawing/2014/main" id="{4090A87F-3E2F-455A-801D-45F02456ECFE}"/>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4" name="Freeform: Shape 733">
                    <a:extLst>
                      <a:ext uri="{FF2B5EF4-FFF2-40B4-BE49-F238E27FC236}">
                        <a16:creationId xmlns:a16="http://schemas.microsoft.com/office/drawing/2014/main" id="{BD0C053A-D79A-43D8-BD21-EA3F302B28C2}"/>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5" name="Freeform: Shape 734">
                    <a:extLst>
                      <a:ext uri="{FF2B5EF4-FFF2-40B4-BE49-F238E27FC236}">
                        <a16:creationId xmlns:a16="http://schemas.microsoft.com/office/drawing/2014/main" id="{47C70716-4B28-45F0-883C-B17662D7A625}"/>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736" name="Graphic 70">
                    <a:extLst>
                      <a:ext uri="{FF2B5EF4-FFF2-40B4-BE49-F238E27FC236}">
                        <a16:creationId xmlns:a16="http://schemas.microsoft.com/office/drawing/2014/main" id="{058710F1-D00E-48BC-B93C-38E209C9CC1D}"/>
                      </a:ext>
                    </a:extLst>
                  </p:cNvPr>
                  <p:cNvGrpSpPr/>
                  <p:nvPr/>
                </p:nvGrpSpPr>
                <p:grpSpPr>
                  <a:xfrm>
                    <a:off x="-1729994" y="2020805"/>
                    <a:ext cx="490267" cy="481469"/>
                    <a:chOff x="-1729994" y="2020805"/>
                    <a:chExt cx="490267" cy="481469"/>
                  </a:xfrm>
                  <a:grpFill/>
                </p:grpSpPr>
                <p:sp>
                  <p:nvSpPr>
                    <p:cNvPr id="738" name="Freeform: Shape 737">
                      <a:extLst>
                        <a:ext uri="{FF2B5EF4-FFF2-40B4-BE49-F238E27FC236}">
                          <a16:creationId xmlns:a16="http://schemas.microsoft.com/office/drawing/2014/main" id="{60A2C7FA-8593-45DF-A063-AC0BAD56187E}"/>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39" name="Freeform: Shape 738">
                      <a:extLst>
                        <a:ext uri="{FF2B5EF4-FFF2-40B4-BE49-F238E27FC236}">
                          <a16:creationId xmlns:a16="http://schemas.microsoft.com/office/drawing/2014/main" id="{8B062A62-876D-4997-97A0-C9A92A3786D4}"/>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0" name="Freeform: Shape 739">
                      <a:extLst>
                        <a:ext uri="{FF2B5EF4-FFF2-40B4-BE49-F238E27FC236}">
                          <a16:creationId xmlns:a16="http://schemas.microsoft.com/office/drawing/2014/main" id="{D4EB13E5-B47A-46BD-947D-6807B7782903}"/>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1" name="Freeform: Shape 740">
                      <a:extLst>
                        <a:ext uri="{FF2B5EF4-FFF2-40B4-BE49-F238E27FC236}">
                          <a16:creationId xmlns:a16="http://schemas.microsoft.com/office/drawing/2014/main" id="{80CA516D-0034-481F-A36D-A10CB3B9E5B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2" name="Freeform: Shape 741">
                      <a:extLst>
                        <a:ext uri="{FF2B5EF4-FFF2-40B4-BE49-F238E27FC236}">
                          <a16:creationId xmlns:a16="http://schemas.microsoft.com/office/drawing/2014/main" id="{5640CD06-A944-4F53-9446-657E2EBF076D}"/>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3" name="Freeform: Shape 742">
                      <a:extLst>
                        <a:ext uri="{FF2B5EF4-FFF2-40B4-BE49-F238E27FC236}">
                          <a16:creationId xmlns:a16="http://schemas.microsoft.com/office/drawing/2014/main" id="{9DC5156C-56B6-4FD4-855E-A4B61FEEF478}"/>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4" name="Freeform: Shape 743">
                      <a:extLst>
                        <a:ext uri="{FF2B5EF4-FFF2-40B4-BE49-F238E27FC236}">
                          <a16:creationId xmlns:a16="http://schemas.microsoft.com/office/drawing/2014/main" id="{9FED3364-6741-4E40-BC18-F0FBE82A32B8}"/>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5" name="Freeform: Shape 744">
                      <a:extLst>
                        <a:ext uri="{FF2B5EF4-FFF2-40B4-BE49-F238E27FC236}">
                          <a16:creationId xmlns:a16="http://schemas.microsoft.com/office/drawing/2014/main" id="{EDAFCEF2-E9D7-4CCF-8AC2-7682DDAEDA44}"/>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6" name="Freeform: Shape 745">
                      <a:extLst>
                        <a:ext uri="{FF2B5EF4-FFF2-40B4-BE49-F238E27FC236}">
                          <a16:creationId xmlns:a16="http://schemas.microsoft.com/office/drawing/2014/main" id="{63219DB8-ACD4-437B-B671-2D9E2F5C0F4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7" name="Freeform: Shape 746">
                      <a:extLst>
                        <a:ext uri="{FF2B5EF4-FFF2-40B4-BE49-F238E27FC236}">
                          <a16:creationId xmlns:a16="http://schemas.microsoft.com/office/drawing/2014/main" id="{A96F4F33-E024-417B-BEFA-E7201ED28C0A}"/>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8" name="Freeform: Shape 747">
                      <a:extLst>
                        <a:ext uri="{FF2B5EF4-FFF2-40B4-BE49-F238E27FC236}">
                          <a16:creationId xmlns:a16="http://schemas.microsoft.com/office/drawing/2014/main" id="{6185BC08-41D3-4677-B13A-8CFAB515DAFC}"/>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9" name="Freeform: Shape 748">
                      <a:extLst>
                        <a:ext uri="{FF2B5EF4-FFF2-40B4-BE49-F238E27FC236}">
                          <a16:creationId xmlns:a16="http://schemas.microsoft.com/office/drawing/2014/main" id="{FB7BB9FD-081C-4C78-AD04-47E4EBE4C5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737" name="Freeform: Shape 736">
                    <a:extLst>
                      <a:ext uri="{FF2B5EF4-FFF2-40B4-BE49-F238E27FC236}">
                        <a16:creationId xmlns:a16="http://schemas.microsoft.com/office/drawing/2014/main" id="{8DC46A3C-9AC0-4B5B-86FD-7986671EC5C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723" name="Group 722">
                  <a:extLst>
                    <a:ext uri="{FF2B5EF4-FFF2-40B4-BE49-F238E27FC236}">
                      <a16:creationId xmlns:a16="http://schemas.microsoft.com/office/drawing/2014/main" id="{FAC3EB0C-C0BE-4B91-8C8A-2F9724E02829}"/>
                    </a:ext>
                  </a:extLst>
                </p:cNvPr>
                <p:cNvGrpSpPr/>
                <p:nvPr/>
              </p:nvGrpSpPr>
              <p:grpSpPr>
                <a:xfrm>
                  <a:off x="1365539" y="4165486"/>
                  <a:ext cx="194697" cy="241786"/>
                  <a:chOff x="2729413" y="3854888"/>
                  <a:chExt cx="210453" cy="261354"/>
                </a:xfrm>
              </p:grpSpPr>
              <p:grpSp>
                <p:nvGrpSpPr>
                  <p:cNvPr id="724" name="Group 723">
                    <a:extLst>
                      <a:ext uri="{FF2B5EF4-FFF2-40B4-BE49-F238E27FC236}">
                        <a16:creationId xmlns:a16="http://schemas.microsoft.com/office/drawing/2014/main" id="{92DE6D3C-04BD-4E71-85CD-421B8E9736BA}"/>
                      </a:ext>
                    </a:extLst>
                  </p:cNvPr>
                  <p:cNvGrpSpPr/>
                  <p:nvPr/>
                </p:nvGrpSpPr>
                <p:grpSpPr>
                  <a:xfrm>
                    <a:off x="2729413" y="3854888"/>
                    <a:ext cx="210453" cy="261354"/>
                    <a:chOff x="8869274" y="-2231196"/>
                    <a:chExt cx="580737" cy="721195"/>
                  </a:xfrm>
                </p:grpSpPr>
                <p:sp>
                  <p:nvSpPr>
                    <p:cNvPr id="728" name="Freeform: Shape 727">
                      <a:extLst>
                        <a:ext uri="{FF2B5EF4-FFF2-40B4-BE49-F238E27FC236}">
                          <a16:creationId xmlns:a16="http://schemas.microsoft.com/office/drawing/2014/main" id="{A640D8A0-B726-41DF-8D0E-6697287F5E26}"/>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729" name="Freeform: Shape 728">
                      <a:extLst>
                        <a:ext uri="{FF2B5EF4-FFF2-40B4-BE49-F238E27FC236}">
                          <a16:creationId xmlns:a16="http://schemas.microsoft.com/office/drawing/2014/main" id="{17352F8B-882E-43F9-86EE-2DC07E8CCEEE}"/>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730" name="Freeform: Shape 729">
                      <a:extLst>
                        <a:ext uri="{FF2B5EF4-FFF2-40B4-BE49-F238E27FC236}">
                          <a16:creationId xmlns:a16="http://schemas.microsoft.com/office/drawing/2014/main" id="{40795C56-849C-4F05-89E6-677BEC461885}"/>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725" name="Group 724">
                    <a:extLst>
                      <a:ext uri="{FF2B5EF4-FFF2-40B4-BE49-F238E27FC236}">
                        <a16:creationId xmlns:a16="http://schemas.microsoft.com/office/drawing/2014/main" id="{45F3C955-785A-486D-9B76-6B298E4AADE9}"/>
                      </a:ext>
                    </a:extLst>
                  </p:cNvPr>
                  <p:cNvGrpSpPr/>
                  <p:nvPr/>
                </p:nvGrpSpPr>
                <p:grpSpPr>
                  <a:xfrm>
                    <a:off x="2775854" y="3980807"/>
                    <a:ext cx="116569" cy="108139"/>
                    <a:chOff x="3482033" y="3713243"/>
                    <a:chExt cx="492843" cy="457200"/>
                  </a:xfrm>
                </p:grpSpPr>
                <p:sp>
                  <p:nvSpPr>
                    <p:cNvPr id="726" name="Left Brace 725">
                      <a:extLst>
                        <a:ext uri="{FF2B5EF4-FFF2-40B4-BE49-F238E27FC236}">
                          <a16:creationId xmlns:a16="http://schemas.microsoft.com/office/drawing/2014/main" id="{99F8D2FF-433E-4D64-A9FE-16EFB972A7A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727" name="Left Brace 726">
                      <a:extLst>
                        <a:ext uri="{FF2B5EF4-FFF2-40B4-BE49-F238E27FC236}">
                          <a16:creationId xmlns:a16="http://schemas.microsoft.com/office/drawing/2014/main" id="{BD193BDD-78AE-4132-9D9C-5CC0CE7DF69C}"/>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60" name="Group 559">
                <a:extLst>
                  <a:ext uri="{FF2B5EF4-FFF2-40B4-BE49-F238E27FC236}">
                    <a16:creationId xmlns:a16="http://schemas.microsoft.com/office/drawing/2014/main" id="{A10D9BE5-D630-4CCC-ADE2-110D4F4DE4CF}"/>
                  </a:ext>
                </a:extLst>
              </p:cNvPr>
              <p:cNvGrpSpPr/>
              <p:nvPr/>
            </p:nvGrpSpPr>
            <p:grpSpPr>
              <a:xfrm>
                <a:off x="8204312" y="3181663"/>
                <a:ext cx="1424889" cy="1108795"/>
                <a:chOff x="427038" y="3181662"/>
                <a:chExt cx="1729095" cy="1345517"/>
              </a:xfrm>
            </p:grpSpPr>
            <p:sp>
              <p:nvSpPr>
                <p:cNvPr id="661" name="Rectangle 660">
                  <a:extLst>
                    <a:ext uri="{FF2B5EF4-FFF2-40B4-BE49-F238E27FC236}">
                      <a16:creationId xmlns:a16="http://schemas.microsoft.com/office/drawing/2014/main" id="{BD44E67A-51F7-448B-9C14-5BEA2BFEA991}"/>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2" name="TextBox 661">
                  <a:extLst>
                    <a:ext uri="{FF2B5EF4-FFF2-40B4-BE49-F238E27FC236}">
                      <a16:creationId xmlns:a16="http://schemas.microsoft.com/office/drawing/2014/main" id="{5DDDC031-3607-4A8D-BA14-CDCAF7B08B08}"/>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663" name="TextBox 662">
                  <a:extLst>
                    <a:ext uri="{FF2B5EF4-FFF2-40B4-BE49-F238E27FC236}">
                      <a16:creationId xmlns:a16="http://schemas.microsoft.com/office/drawing/2014/main" id="{3815710F-AFF8-4E29-AED6-6D4D9E227D3A}"/>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664" name="TextBox 663">
                  <a:extLst>
                    <a:ext uri="{FF2B5EF4-FFF2-40B4-BE49-F238E27FC236}">
                      <a16:creationId xmlns:a16="http://schemas.microsoft.com/office/drawing/2014/main" id="{59FB3F6E-3C6F-4F45-9706-F81EC21BFE9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665" name="Group 664">
                  <a:extLst>
                    <a:ext uri="{FF2B5EF4-FFF2-40B4-BE49-F238E27FC236}">
                      <a16:creationId xmlns:a16="http://schemas.microsoft.com/office/drawing/2014/main" id="{4BAD4183-1D90-45A8-A9FE-2D894EA17F04}"/>
                    </a:ext>
                  </a:extLst>
                </p:cNvPr>
                <p:cNvGrpSpPr/>
                <p:nvPr/>
              </p:nvGrpSpPr>
              <p:grpSpPr>
                <a:xfrm>
                  <a:off x="1314281" y="3786958"/>
                  <a:ext cx="295881" cy="295880"/>
                  <a:chOff x="-593644" y="7516599"/>
                  <a:chExt cx="694020" cy="694018"/>
                </a:xfrm>
                <a:solidFill>
                  <a:srgbClr val="3C3B40"/>
                </a:solidFill>
              </p:grpSpPr>
              <p:pic>
                <p:nvPicPr>
                  <p:cNvPr id="708" name="Graphic 707" descr="Monitor">
                    <a:extLst>
                      <a:ext uri="{FF2B5EF4-FFF2-40B4-BE49-F238E27FC236}">
                        <a16:creationId xmlns:a16="http://schemas.microsoft.com/office/drawing/2014/main" id="{B54CB790-21CF-45CD-968A-A5C90A2504D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709" name="Graphic 708">
                    <a:extLst>
                      <a:ext uri="{FF2B5EF4-FFF2-40B4-BE49-F238E27FC236}">
                        <a16:creationId xmlns:a16="http://schemas.microsoft.com/office/drawing/2014/main" id="{8D593034-0B31-4FED-93B4-C9D2E4098BB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666" name="TextBox 665">
                  <a:extLst>
                    <a:ext uri="{FF2B5EF4-FFF2-40B4-BE49-F238E27FC236}">
                      <a16:creationId xmlns:a16="http://schemas.microsoft.com/office/drawing/2014/main" id="{F42D8556-B4A0-4740-B69C-C87E337F386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667" name="TextBox 666">
                  <a:extLst>
                    <a:ext uri="{FF2B5EF4-FFF2-40B4-BE49-F238E27FC236}">
                      <a16:creationId xmlns:a16="http://schemas.microsoft.com/office/drawing/2014/main" id="{AE3F5FED-BFFA-4A47-BD4E-9347DB70749C}"/>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668" name="Freeform: Shape 667">
                  <a:extLst>
                    <a:ext uri="{FF2B5EF4-FFF2-40B4-BE49-F238E27FC236}">
                      <a16:creationId xmlns:a16="http://schemas.microsoft.com/office/drawing/2014/main" id="{7394398F-9B60-48A2-91D4-14885F66F8EC}"/>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9" name="TextBox 668">
                  <a:extLst>
                    <a:ext uri="{FF2B5EF4-FFF2-40B4-BE49-F238E27FC236}">
                      <a16:creationId xmlns:a16="http://schemas.microsoft.com/office/drawing/2014/main" id="{13A79234-9109-47DB-AEBA-739C25D5D8F0}"/>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670" name="Graphic 264">
                  <a:extLst>
                    <a:ext uri="{FF2B5EF4-FFF2-40B4-BE49-F238E27FC236}">
                      <a16:creationId xmlns:a16="http://schemas.microsoft.com/office/drawing/2014/main" id="{3D67746E-E1E0-4645-A76D-1C51FF1B62B6}"/>
                    </a:ext>
                  </a:extLst>
                </p:cNvPr>
                <p:cNvGrpSpPr/>
                <p:nvPr/>
              </p:nvGrpSpPr>
              <p:grpSpPr>
                <a:xfrm>
                  <a:off x="517171" y="3823945"/>
                  <a:ext cx="223659" cy="223659"/>
                  <a:chOff x="-2106096" y="4588536"/>
                  <a:chExt cx="1219200" cy="1219200"/>
                </a:xfrm>
                <a:solidFill>
                  <a:srgbClr val="3C3B40"/>
                </a:solidFill>
              </p:grpSpPr>
              <p:sp>
                <p:nvSpPr>
                  <p:cNvPr id="703" name="Freeform: Shape 702">
                    <a:extLst>
                      <a:ext uri="{FF2B5EF4-FFF2-40B4-BE49-F238E27FC236}">
                        <a16:creationId xmlns:a16="http://schemas.microsoft.com/office/drawing/2014/main" id="{05AF7B00-F540-408F-9881-BDDDB3C620B0}"/>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4" name="Freeform: Shape 703">
                    <a:extLst>
                      <a:ext uri="{FF2B5EF4-FFF2-40B4-BE49-F238E27FC236}">
                        <a16:creationId xmlns:a16="http://schemas.microsoft.com/office/drawing/2014/main" id="{4A54BA79-068B-4F8B-9F4B-77D44DD4924F}"/>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5" name="Freeform: Shape 704">
                    <a:extLst>
                      <a:ext uri="{FF2B5EF4-FFF2-40B4-BE49-F238E27FC236}">
                        <a16:creationId xmlns:a16="http://schemas.microsoft.com/office/drawing/2014/main" id="{9A9A81B0-EAB0-49CA-B4CB-894DA03F061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6" name="Freeform: Shape 705">
                    <a:extLst>
                      <a:ext uri="{FF2B5EF4-FFF2-40B4-BE49-F238E27FC236}">
                        <a16:creationId xmlns:a16="http://schemas.microsoft.com/office/drawing/2014/main" id="{70A30017-C5F3-43EB-BF76-D2ED63D39D22}"/>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707" name="Freeform: Shape 706">
                    <a:extLst>
                      <a:ext uri="{FF2B5EF4-FFF2-40B4-BE49-F238E27FC236}">
                        <a16:creationId xmlns:a16="http://schemas.microsoft.com/office/drawing/2014/main" id="{AB5E7383-8D82-4A16-82C6-A9458F3E197A}"/>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671" name="TextBox 670">
                  <a:extLst>
                    <a:ext uri="{FF2B5EF4-FFF2-40B4-BE49-F238E27FC236}">
                      <a16:creationId xmlns:a16="http://schemas.microsoft.com/office/drawing/2014/main" id="{53FFF9B0-9D87-498A-8321-43178322C51C}"/>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672" name="Group 671">
                  <a:extLst>
                    <a:ext uri="{FF2B5EF4-FFF2-40B4-BE49-F238E27FC236}">
                      <a16:creationId xmlns:a16="http://schemas.microsoft.com/office/drawing/2014/main" id="{94244B72-57FC-4519-B675-93A05B59DAA6}"/>
                    </a:ext>
                  </a:extLst>
                </p:cNvPr>
                <p:cNvGrpSpPr/>
                <p:nvPr/>
              </p:nvGrpSpPr>
              <p:grpSpPr>
                <a:xfrm>
                  <a:off x="1327734" y="3488125"/>
                  <a:ext cx="273123" cy="216184"/>
                  <a:chOff x="1538965" y="3463037"/>
                  <a:chExt cx="583880" cy="462154"/>
                </a:xfrm>
              </p:grpSpPr>
              <p:sp>
                <p:nvSpPr>
                  <p:cNvPr id="701" name="Freeform: Shape 700">
                    <a:extLst>
                      <a:ext uri="{FF2B5EF4-FFF2-40B4-BE49-F238E27FC236}">
                        <a16:creationId xmlns:a16="http://schemas.microsoft.com/office/drawing/2014/main" id="{AAF660AD-2759-47CC-9D15-1A4387A8795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2" name="Freeform: Shape 701">
                    <a:extLst>
                      <a:ext uri="{FF2B5EF4-FFF2-40B4-BE49-F238E27FC236}">
                        <a16:creationId xmlns:a16="http://schemas.microsoft.com/office/drawing/2014/main" id="{1E9D081C-497F-413A-B6BE-06225CF3CC8D}"/>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673" name="Graphic 70">
                  <a:extLst>
                    <a:ext uri="{FF2B5EF4-FFF2-40B4-BE49-F238E27FC236}">
                      <a16:creationId xmlns:a16="http://schemas.microsoft.com/office/drawing/2014/main" id="{29B2652C-E5F2-495E-BD4A-28EB10CF4BC1}"/>
                    </a:ext>
                  </a:extLst>
                </p:cNvPr>
                <p:cNvGrpSpPr/>
                <p:nvPr/>
              </p:nvGrpSpPr>
              <p:grpSpPr>
                <a:xfrm>
                  <a:off x="480447" y="3493374"/>
                  <a:ext cx="227625" cy="227618"/>
                  <a:chOff x="-1745935" y="2011510"/>
                  <a:chExt cx="506208" cy="506192"/>
                </a:xfrm>
                <a:solidFill>
                  <a:srgbClr val="3C3B40"/>
                </a:solidFill>
              </p:grpSpPr>
              <p:sp>
                <p:nvSpPr>
                  <p:cNvPr id="682" name="Freeform: Shape 681">
                    <a:extLst>
                      <a:ext uri="{FF2B5EF4-FFF2-40B4-BE49-F238E27FC236}">
                        <a16:creationId xmlns:a16="http://schemas.microsoft.com/office/drawing/2014/main" id="{05FFD63F-7009-4B3E-8A73-3A4A810FF8A0}"/>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3" name="Freeform: Shape 682">
                    <a:extLst>
                      <a:ext uri="{FF2B5EF4-FFF2-40B4-BE49-F238E27FC236}">
                        <a16:creationId xmlns:a16="http://schemas.microsoft.com/office/drawing/2014/main" id="{3171C6F8-FAD8-4E33-833B-ED9E9D5046DD}"/>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4" name="Freeform: Shape 683">
                    <a:extLst>
                      <a:ext uri="{FF2B5EF4-FFF2-40B4-BE49-F238E27FC236}">
                        <a16:creationId xmlns:a16="http://schemas.microsoft.com/office/drawing/2014/main" id="{F89E0DFA-1C5C-4D90-A050-DD39FB98D89F}"/>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5" name="Freeform: Shape 684">
                    <a:extLst>
                      <a:ext uri="{FF2B5EF4-FFF2-40B4-BE49-F238E27FC236}">
                        <a16:creationId xmlns:a16="http://schemas.microsoft.com/office/drawing/2014/main" id="{EEFD6E2C-CA56-4941-8133-111590F3B220}"/>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86" name="Freeform: Shape 685">
                    <a:extLst>
                      <a:ext uri="{FF2B5EF4-FFF2-40B4-BE49-F238E27FC236}">
                        <a16:creationId xmlns:a16="http://schemas.microsoft.com/office/drawing/2014/main" id="{CE1D6EEE-E406-43AE-9A3C-B6389E8FD179}"/>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687" name="Graphic 70">
                    <a:extLst>
                      <a:ext uri="{FF2B5EF4-FFF2-40B4-BE49-F238E27FC236}">
                        <a16:creationId xmlns:a16="http://schemas.microsoft.com/office/drawing/2014/main" id="{3E058087-80D6-4C1B-8BF3-9EA050C1C197}"/>
                      </a:ext>
                    </a:extLst>
                  </p:cNvPr>
                  <p:cNvGrpSpPr/>
                  <p:nvPr/>
                </p:nvGrpSpPr>
                <p:grpSpPr>
                  <a:xfrm>
                    <a:off x="-1729994" y="2020805"/>
                    <a:ext cx="490267" cy="481469"/>
                    <a:chOff x="-1729994" y="2020805"/>
                    <a:chExt cx="490267" cy="481469"/>
                  </a:xfrm>
                  <a:grpFill/>
                </p:grpSpPr>
                <p:sp>
                  <p:nvSpPr>
                    <p:cNvPr id="689" name="Freeform: Shape 688">
                      <a:extLst>
                        <a:ext uri="{FF2B5EF4-FFF2-40B4-BE49-F238E27FC236}">
                          <a16:creationId xmlns:a16="http://schemas.microsoft.com/office/drawing/2014/main" id="{FE76EFA4-0DAE-458E-8523-46E06957D41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0" name="Freeform: Shape 689">
                      <a:extLst>
                        <a:ext uri="{FF2B5EF4-FFF2-40B4-BE49-F238E27FC236}">
                          <a16:creationId xmlns:a16="http://schemas.microsoft.com/office/drawing/2014/main" id="{1B039F7C-7F0B-4BC9-8497-EAF4F200A761}"/>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1" name="Freeform: Shape 690">
                      <a:extLst>
                        <a:ext uri="{FF2B5EF4-FFF2-40B4-BE49-F238E27FC236}">
                          <a16:creationId xmlns:a16="http://schemas.microsoft.com/office/drawing/2014/main" id="{D2FFDD37-E584-4721-8694-8EFF56F35632}"/>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2" name="Freeform: Shape 691">
                      <a:extLst>
                        <a:ext uri="{FF2B5EF4-FFF2-40B4-BE49-F238E27FC236}">
                          <a16:creationId xmlns:a16="http://schemas.microsoft.com/office/drawing/2014/main" id="{073C3792-0A04-41A2-8F73-09C5C83B3E3C}"/>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3" name="Freeform: Shape 692">
                      <a:extLst>
                        <a:ext uri="{FF2B5EF4-FFF2-40B4-BE49-F238E27FC236}">
                          <a16:creationId xmlns:a16="http://schemas.microsoft.com/office/drawing/2014/main" id="{682A5589-9EC5-42E2-A3F5-D2454D32B9B2}"/>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4" name="Freeform: Shape 693">
                      <a:extLst>
                        <a:ext uri="{FF2B5EF4-FFF2-40B4-BE49-F238E27FC236}">
                          <a16:creationId xmlns:a16="http://schemas.microsoft.com/office/drawing/2014/main" id="{54D2B9EE-30D8-4E29-9404-72DFFB2BBF92}"/>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5" name="Freeform: Shape 694">
                      <a:extLst>
                        <a:ext uri="{FF2B5EF4-FFF2-40B4-BE49-F238E27FC236}">
                          <a16:creationId xmlns:a16="http://schemas.microsoft.com/office/drawing/2014/main" id="{D562E586-51C0-4D18-A2F8-5374BB58D99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6" name="Freeform: Shape 695">
                      <a:extLst>
                        <a:ext uri="{FF2B5EF4-FFF2-40B4-BE49-F238E27FC236}">
                          <a16:creationId xmlns:a16="http://schemas.microsoft.com/office/drawing/2014/main" id="{3DBBC3AB-818E-4852-9D71-933187D7D721}"/>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7" name="Freeform: Shape 696">
                      <a:extLst>
                        <a:ext uri="{FF2B5EF4-FFF2-40B4-BE49-F238E27FC236}">
                          <a16:creationId xmlns:a16="http://schemas.microsoft.com/office/drawing/2014/main" id="{EC51105C-7538-4C25-B541-1813BFE9C02F}"/>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8" name="Freeform: Shape 697">
                      <a:extLst>
                        <a:ext uri="{FF2B5EF4-FFF2-40B4-BE49-F238E27FC236}">
                          <a16:creationId xmlns:a16="http://schemas.microsoft.com/office/drawing/2014/main" id="{6E516855-2127-4FAA-87CF-483E2EF174C7}"/>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99" name="Freeform: Shape 698">
                      <a:extLst>
                        <a:ext uri="{FF2B5EF4-FFF2-40B4-BE49-F238E27FC236}">
                          <a16:creationId xmlns:a16="http://schemas.microsoft.com/office/drawing/2014/main" id="{62735268-7064-498A-9661-AD386246FF49}"/>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00" name="Freeform: Shape 699">
                      <a:extLst>
                        <a:ext uri="{FF2B5EF4-FFF2-40B4-BE49-F238E27FC236}">
                          <a16:creationId xmlns:a16="http://schemas.microsoft.com/office/drawing/2014/main" id="{DE134997-56A6-40D0-B88B-B87FCEFD673F}"/>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688" name="Freeform: Shape 687">
                    <a:extLst>
                      <a:ext uri="{FF2B5EF4-FFF2-40B4-BE49-F238E27FC236}">
                        <a16:creationId xmlns:a16="http://schemas.microsoft.com/office/drawing/2014/main" id="{47B17F67-7DCE-40A7-B842-E642E64D9657}"/>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674" name="Group 673">
                  <a:extLst>
                    <a:ext uri="{FF2B5EF4-FFF2-40B4-BE49-F238E27FC236}">
                      <a16:creationId xmlns:a16="http://schemas.microsoft.com/office/drawing/2014/main" id="{D0CD33CB-80BD-4548-8C47-FAB0450E6AFA}"/>
                    </a:ext>
                  </a:extLst>
                </p:cNvPr>
                <p:cNvGrpSpPr/>
                <p:nvPr/>
              </p:nvGrpSpPr>
              <p:grpSpPr>
                <a:xfrm>
                  <a:off x="1365539" y="4165486"/>
                  <a:ext cx="194697" cy="241786"/>
                  <a:chOff x="2729413" y="3854888"/>
                  <a:chExt cx="210453" cy="261354"/>
                </a:xfrm>
              </p:grpSpPr>
              <p:grpSp>
                <p:nvGrpSpPr>
                  <p:cNvPr id="675" name="Group 674">
                    <a:extLst>
                      <a:ext uri="{FF2B5EF4-FFF2-40B4-BE49-F238E27FC236}">
                        <a16:creationId xmlns:a16="http://schemas.microsoft.com/office/drawing/2014/main" id="{991818AB-84F3-4D85-A029-B1D34F598E1A}"/>
                      </a:ext>
                    </a:extLst>
                  </p:cNvPr>
                  <p:cNvGrpSpPr/>
                  <p:nvPr/>
                </p:nvGrpSpPr>
                <p:grpSpPr>
                  <a:xfrm>
                    <a:off x="2729413" y="3854888"/>
                    <a:ext cx="210453" cy="261354"/>
                    <a:chOff x="8869274" y="-2231196"/>
                    <a:chExt cx="580737" cy="721195"/>
                  </a:xfrm>
                </p:grpSpPr>
                <p:sp>
                  <p:nvSpPr>
                    <p:cNvPr id="679" name="Freeform: Shape 678">
                      <a:extLst>
                        <a:ext uri="{FF2B5EF4-FFF2-40B4-BE49-F238E27FC236}">
                          <a16:creationId xmlns:a16="http://schemas.microsoft.com/office/drawing/2014/main" id="{69713744-D59F-4338-B5BF-4143D494D772}"/>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680" name="Freeform: Shape 679">
                      <a:extLst>
                        <a:ext uri="{FF2B5EF4-FFF2-40B4-BE49-F238E27FC236}">
                          <a16:creationId xmlns:a16="http://schemas.microsoft.com/office/drawing/2014/main" id="{BE3F4EBE-1419-4033-BD05-45123CD907C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681" name="Freeform: Shape 680">
                      <a:extLst>
                        <a:ext uri="{FF2B5EF4-FFF2-40B4-BE49-F238E27FC236}">
                          <a16:creationId xmlns:a16="http://schemas.microsoft.com/office/drawing/2014/main" id="{6FBA6418-1E95-49DD-92B4-4187F3F15139}"/>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676" name="Group 675">
                    <a:extLst>
                      <a:ext uri="{FF2B5EF4-FFF2-40B4-BE49-F238E27FC236}">
                        <a16:creationId xmlns:a16="http://schemas.microsoft.com/office/drawing/2014/main" id="{A3A371D7-867E-484C-81BA-4BA944F5DFBE}"/>
                      </a:ext>
                    </a:extLst>
                  </p:cNvPr>
                  <p:cNvGrpSpPr/>
                  <p:nvPr/>
                </p:nvGrpSpPr>
                <p:grpSpPr>
                  <a:xfrm>
                    <a:off x="2775854" y="3980807"/>
                    <a:ext cx="116569" cy="108139"/>
                    <a:chOff x="3482033" y="3713243"/>
                    <a:chExt cx="492843" cy="457200"/>
                  </a:xfrm>
                </p:grpSpPr>
                <p:sp>
                  <p:nvSpPr>
                    <p:cNvPr id="677" name="Left Brace 676">
                      <a:extLst>
                        <a:ext uri="{FF2B5EF4-FFF2-40B4-BE49-F238E27FC236}">
                          <a16:creationId xmlns:a16="http://schemas.microsoft.com/office/drawing/2014/main" id="{AA06C6E0-91E5-442B-8DC1-0CE4F4A25711}"/>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678" name="Left Brace 677">
                      <a:extLst>
                        <a:ext uri="{FF2B5EF4-FFF2-40B4-BE49-F238E27FC236}">
                          <a16:creationId xmlns:a16="http://schemas.microsoft.com/office/drawing/2014/main" id="{273E880F-6664-4F71-8CCC-3568E26413E1}"/>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61" name="Group 560">
                <a:extLst>
                  <a:ext uri="{FF2B5EF4-FFF2-40B4-BE49-F238E27FC236}">
                    <a16:creationId xmlns:a16="http://schemas.microsoft.com/office/drawing/2014/main" id="{3F8DFE98-270C-428D-8A63-0BCC1856631F}"/>
                  </a:ext>
                </a:extLst>
              </p:cNvPr>
              <p:cNvGrpSpPr/>
              <p:nvPr/>
            </p:nvGrpSpPr>
            <p:grpSpPr>
              <a:xfrm>
                <a:off x="10027352" y="3181663"/>
                <a:ext cx="1424889" cy="1108795"/>
                <a:chOff x="427038" y="3181662"/>
                <a:chExt cx="1729095" cy="1345517"/>
              </a:xfrm>
            </p:grpSpPr>
            <p:sp>
              <p:nvSpPr>
                <p:cNvPr id="612" name="Rectangle 611">
                  <a:extLst>
                    <a:ext uri="{FF2B5EF4-FFF2-40B4-BE49-F238E27FC236}">
                      <a16:creationId xmlns:a16="http://schemas.microsoft.com/office/drawing/2014/main" id="{306F81AE-0472-403F-A81A-2BD5E12A74AA}"/>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3" name="TextBox 612">
                  <a:extLst>
                    <a:ext uri="{FF2B5EF4-FFF2-40B4-BE49-F238E27FC236}">
                      <a16:creationId xmlns:a16="http://schemas.microsoft.com/office/drawing/2014/main" id="{934F0742-F44D-421F-826F-B5763747A99B}"/>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614" name="TextBox 613">
                  <a:extLst>
                    <a:ext uri="{FF2B5EF4-FFF2-40B4-BE49-F238E27FC236}">
                      <a16:creationId xmlns:a16="http://schemas.microsoft.com/office/drawing/2014/main" id="{B47A0FB3-B0F9-4E0E-BD55-B8B2C36F27E8}"/>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615" name="TextBox 614">
                  <a:extLst>
                    <a:ext uri="{FF2B5EF4-FFF2-40B4-BE49-F238E27FC236}">
                      <a16:creationId xmlns:a16="http://schemas.microsoft.com/office/drawing/2014/main" id="{C6F56486-32EE-4B8B-B679-43BE7213C322}"/>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616" name="Group 615">
                  <a:extLst>
                    <a:ext uri="{FF2B5EF4-FFF2-40B4-BE49-F238E27FC236}">
                      <a16:creationId xmlns:a16="http://schemas.microsoft.com/office/drawing/2014/main" id="{BE2B5DA9-4106-47EA-B79D-426A30B95E0E}"/>
                    </a:ext>
                  </a:extLst>
                </p:cNvPr>
                <p:cNvGrpSpPr/>
                <p:nvPr/>
              </p:nvGrpSpPr>
              <p:grpSpPr>
                <a:xfrm>
                  <a:off x="1314281" y="3786958"/>
                  <a:ext cx="295881" cy="295880"/>
                  <a:chOff x="-593644" y="7516599"/>
                  <a:chExt cx="694020" cy="694018"/>
                </a:xfrm>
                <a:solidFill>
                  <a:srgbClr val="3C3B40"/>
                </a:solidFill>
              </p:grpSpPr>
              <p:pic>
                <p:nvPicPr>
                  <p:cNvPr id="659" name="Graphic 658" descr="Monitor">
                    <a:extLst>
                      <a:ext uri="{FF2B5EF4-FFF2-40B4-BE49-F238E27FC236}">
                        <a16:creationId xmlns:a16="http://schemas.microsoft.com/office/drawing/2014/main" id="{BEF752B2-6AB6-4178-B847-9DE590702D5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660" name="Graphic 659">
                    <a:extLst>
                      <a:ext uri="{FF2B5EF4-FFF2-40B4-BE49-F238E27FC236}">
                        <a16:creationId xmlns:a16="http://schemas.microsoft.com/office/drawing/2014/main" id="{2F5345B6-8C28-4ED7-B45F-576AE1D0D70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617" name="TextBox 616">
                  <a:extLst>
                    <a:ext uri="{FF2B5EF4-FFF2-40B4-BE49-F238E27FC236}">
                      <a16:creationId xmlns:a16="http://schemas.microsoft.com/office/drawing/2014/main" id="{750F78F2-884E-4FFF-B910-B91E8D106323}"/>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618" name="TextBox 617">
                  <a:extLst>
                    <a:ext uri="{FF2B5EF4-FFF2-40B4-BE49-F238E27FC236}">
                      <a16:creationId xmlns:a16="http://schemas.microsoft.com/office/drawing/2014/main" id="{FE78417B-F52D-4C33-9A64-7F3D3E971453}"/>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619" name="Freeform: Shape 618">
                  <a:extLst>
                    <a:ext uri="{FF2B5EF4-FFF2-40B4-BE49-F238E27FC236}">
                      <a16:creationId xmlns:a16="http://schemas.microsoft.com/office/drawing/2014/main" id="{E4E4109E-198B-409C-B9A8-4340EA16EB3F}"/>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0" name="TextBox 619">
                  <a:extLst>
                    <a:ext uri="{FF2B5EF4-FFF2-40B4-BE49-F238E27FC236}">
                      <a16:creationId xmlns:a16="http://schemas.microsoft.com/office/drawing/2014/main" id="{FE5E22BE-7B6E-4352-AB49-7582A07FEC0A}"/>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621" name="Graphic 264">
                  <a:extLst>
                    <a:ext uri="{FF2B5EF4-FFF2-40B4-BE49-F238E27FC236}">
                      <a16:creationId xmlns:a16="http://schemas.microsoft.com/office/drawing/2014/main" id="{3F756120-4A71-40E5-84F0-CAC7DCB4C452}"/>
                    </a:ext>
                  </a:extLst>
                </p:cNvPr>
                <p:cNvGrpSpPr/>
                <p:nvPr/>
              </p:nvGrpSpPr>
              <p:grpSpPr>
                <a:xfrm>
                  <a:off x="517171" y="3823945"/>
                  <a:ext cx="223659" cy="223659"/>
                  <a:chOff x="-2106096" y="4588536"/>
                  <a:chExt cx="1219200" cy="1219200"/>
                </a:xfrm>
                <a:solidFill>
                  <a:srgbClr val="3C3B40"/>
                </a:solidFill>
              </p:grpSpPr>
              <p:sp>
                <p:nvSpPr>
                  <p:cNvPr id="654" name="Freeform: Shape 653">
                    <a:extLst>
                      <a:ext uri="{FF2B5EF4-FFF2-40B4-BE49-F238E27FC236}">
                        <a16:creationId xmlns:a16="http://schemas.microsoft.com/office/drawing/2014/main" id="{C7B0F41A-F693-4368-8671-3F2F12B27984}"/>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5" name="Freeform: Shape 654">
                    <a:extLst>
                      <a:ext uri="{FF2B5EF4-FFF2-40B4-BE49-F238E27FC236}">
                        <a16:creationId xmlns:a16="http://schemas.microsoft.com/office/drawing/2014/main" id="{AA64A517-0D84-40CD-B76E-E17F6A7FFC7C}"/>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6" name="Freeform: Shape 655">
                    <a:extLst>
                      <a:ext uri="{FF2B5EF4-FFF2-40B4-BE49-F238E27FC236}">
                        <a16:creationId xmlns:a16="http://schemas.microsoft.com/office/drawing/2014/main" id="{01777275-DE48-49B3-A24D-B94C7FEE02A3}"/>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7" name="Freeform: Shape 656">
                    <a:extLst>
                      <a:ext uri="{FF2B5EF4-FFF2-40B4-BE49-F238E27FC236}">
                        <a16:creationId xmlns:a16="http://schemas.microsoft.com/office/drawing/2014/main" id="{9ED4BBF4-F004-4033-91F0-A5F2FF416E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658" name="Freeform: Shape 657">
                    <a:extLst>
                      <a:ext uri="{FF2B5EF4-FFF2-40B4-BE49-F238E27FC236}">
                        <a16:creationId xmlns:a16="http://schemas.microsoft.com/office/drawing/2014/main" id="{94D31415-C9DA-4586-8C01-0716E9ED56C9}"/>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622" name="TextBox 621">
                  <a:extLst>
                    <a:ext uri="{FF2B5EF4-FFF2-40B4-BE49-F238E27FC236}">
                      <a16:creationId xmlns:a16="http://schemas.microsoft.com/office/drawing/2014/main" id="{04958295-FF8E-4094-8F93-FF254D053526}"/>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623" name="Group 622">
                  <a:extLst>
                    <a:ext uri="{FF2B5EF4-FFF2-40B4-BE49-F238E27FC236}">
                      <a16:creationId xmlns:a16="http://schemas.microsoft.com/office/drawing/2014/main" id="{AAC921F6-4FB1-4873-8A5D-23521D26D424}"/>
                    </a:ext>
                  </a:extLst>
                </p:cNvPr>
                <p:cNvGrpSpPr/>
                <p:nvPr/>
              </p:nvGrpSpPr>
              <p:grpSpPr>
                <a:xfrm>
                  <a:off x="1327734" y="3488125"/>
                  <a:ext cx="273123" cy="216184"/>
                  <a:chOff x="1538965" y="3463037"/>
                  <a:chExt cx="583880" cy="462154"/>
                </a:xfrm>
              </p:grpSpPr>
              <p:sp>
                <p:nvSpPr>
                  <p:cNvPr id="652" name="Freeform: Shape 651">
                    <a:extLst>
                      <a:ext uri="{FF2B5EF4-FFF2-40B4-BE49-F238E27FC236}">
                        <a16:creationId xmlns:a16="http://schemas.microsoft.com/office/drawing/2014/main" id="{EF058A2B-6F41-452E-BA1E-ADC7A7D8F4EB}"/>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3" name="Freeform: Shape 652">
                    <a:extLst>
                      <a:ext uri="{FF2B5EF4-FFF2-40B4-BE49-F238E27FC236}">
                        <a16:creationId xmlns:a16="http://schemas.microsoft.com/office/drawing/2014/main" id="{9D7E1F3B-9D52-4189-8BCF-CFC41CEF5D65}"/>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624" name="Graphic 70">
                  <a:extLst>
                    <a:ext uri="{FF2B5EF4-FFF2-40B4-BE49-F238E27FC236}">
                      <a16:creationId xmlns:a16="http://schemas.microsoft.com/office/drawing/2014/main" id="{E4E98199-CE6B-48A9-BA2C-9ED8BCEADFDA}"/>
                    </a:ext>
                  </a:extLst>
                </p:cNvPr>
                <p:cNvGrpSpPr/>
                <p:nvPr/>
              </p:nvGrpSpPr>
              <p:grpSpPr>
                <a:xfrm>
                  <a:off x="480447" y="3493374"/>
                  <a:ext cx="227625" cy="227618"/>
                  <a:chOff x="-1745935" y="2011510"/>
                  <a:chExt cx="506208" cy="506192"/>
                </a:xfrm>
                <a:solidFill>
                  <a:srgbClr val="3C3B40"/>
                </a:solidFill>
              </p:grpSpPr>
              <p:sp>
                <p:nvSpPr>
                  <p:cNvPr id="633" name="Freeform: Shape 632">
                    <a:extLst>
                      <a:ext uri="{FF2B5EF4-FFF2-40B4-BE49-F238E27FC236}">
                        <a16:creationId xmlns:a16="http://schemas.microsoft.com/office/drawing/2014/main" id="{1FA4D2F7-2BAC-46D4-B7C4-434E075435AA}"/>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4" name="Freeform: Shape 633">
                    <a:extLst>
                      <a:ext uri="{FF2B5EF4-FFF2-40B4-BE49-F238E27FC236}">
                        <a16:creationId xmlns:a16="http://schemas.microsoft.com/office/drawing/2014/main" id="{ED886FAA-DACB-47F9-ADD0-A07E5B26E92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5" name="Freeform: Shape 634">
                    <a:extLst>
                      <a:ext uri="{FF2B5EF4-FFF2-40B4-BE49-F238E27FC236}">
                        <a16:creationId xmlns:a16="http://schemas.microsoft.com/office/drawing/2014/main" id="{F033903F-5E7F-45BA-94F0-01303EB37883}"/>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6" name="Freeform: Shape 635">
                    <a:extLst>
                      <a:ext uri="{FF2B5EF4-FFF2-40B4-BE49-F238E27FC236}">
                        <a16:creationId xmlns:a16="http://schemas.microsoft.com/office/drawing/2014/main" id="{8E06EE7B-EC67-4D03-BCD0-71760A67464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37" name="Freeform: Shape 636">
                    <a:extLst>
                      <a:ext uri="{FF2B5EF4-FFF2-40B4-BE49-F238E27FC236}">
                        <a16:creationId xmlns:a16="http://schemas.microsoft.com/office/drawing/2014/main" id="{8DE69030-5751-44C7-AEB9-ABB3163A229C}"/>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638" name="Graphic 70">
                    <a:extLst>
                      <a:ext uri="{FF2B5EF4-FFF2-40B4-BE49-F238E27FC236}">
                        <a16:creationId xmlns:a16="http://schemas.microsoft.com/office/drawing/2014/main" id="{FC93917E-5D96-4095-846C-7622168AB52C}"/>
                      </a:ext>
                    </a:extLst>
                  </p:cNvPr>
                  <p:cNvGrpSpPr/>
                  <p:nvPr/>
                </p:nvGrpSpPr>
                <p:grpSpPr>
                  <a:xfrm>
                    <a:off x="-1729994" y="2020805"/>
                    <a:ext cx="490267" cy="481469"/>
                    <a:chOff x="-1729994" y="2020805"/>
                    <a:chExt cx="490267" cy="481469"/>
                  </a:xfrm>
                  <a:grpFill/>
                </p:grpSpPr>
                <p:sp>
                  <p:nvSpPr>
                    <p:cNvPr id="640" name="Freeform: Shape 639">
                      <a:extLst>
                        <a:ext uri="{FF2B5EF4-FFF2-40B4-BE49-F238E27FC236}">
                          <a16:creationId xmlns:a16="http://schemas.microsoft.com/office/drawing/2014/main" id="{8F714D3E-0D64-44A3-8798-DB0946BD5334}"/>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1" name="Freeform: Shape 640">
                      <a:extLst>
                        <a:ext uri="{FF2B5EF4-FFF2-40B4-BE49-F238E27FC236}">
                          <a16:creationId xmlns:a16="http://schemas.microsoft.com/office/drawing/2014/main" id="{29A1630B-51B1-4D4B-AC24-27CCDC370879}"/>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2" name="Freeform: Shape 641">
                      <a:extLst>
                        <a:ext uri="{FF2B5EF4-FFF2-40B4-BE49-F238E27FC236}">
                          <a16:creationId xmlns:a16="http://schemas.microsoft.com/office/drawing/2014/main" id="{E27CD558-9F0A-4F87-9DF1-8A1D41F9A676}"/>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3" name="Freeform: Shape 642">
                      <a:extLst>
                        <a:ext uri="{FF2B5EF4-FFF2-40B4-BE49-F238E27FC236}">
                          <a16:creationId xmlns:a16="http://schemas.microsoft.com/office/drawing/2014/main" id="{182AA8C8-F6D4-451E-AA26-3E3A25E84059}"/>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4" name="Freeform: Shape 643">
                      <a:extLst>
                        <a:ext uri="{FF2B5EF4-FFF2-40B4-BE49-F238E27FC236}">
                          <a16:creationId xmlns:a16="http://schemas.microsoft.com/office/drawing/2014/main" id="{4B44AB63-8EB8-4AAD-AFA3-3944BB5EE440}"/>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5" name="Freeform: Shape 644">
                      <a:extLst>
                        <a:ext uri="{FF2B5EF4-FFF2-40B4-BE49-F238E27FC236}">
                          <a16:creationId xmlns:a16="http://schemas.microsoft.com/office/drawing/2014/main" id="{6BE2F987-175F-465C-997A-F34A8FCE3189}"/>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6" name="Freeform: Shape 645">
                      <a:extLst>
                        <a:ext uri="{FF2B5EF4-FFF2-40B4-BE49-F238E27FC236}">
                          <a16:creationId xmlns:a16="http://schemas.microsoft.com/office/drawing/2014/main" id="{D6C9ED5C-CC88-4516-8DF8-273F1E6D22C4}"/>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7" name="Freeform: Shape 646">
                      <a:extLst>
                        <a:ext uri="{FF2B5EF4-FFF2-40B4-BE49-F238E27FC236}">
                          <a16:creationId xmlns:a16="http://schemas.microsoft.com/office/drawing/2014/main" id="{A7653C86-CF48-40BC-AECF-566F6B73B772}"/>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8" name="Freeform: Shape 647">
                      <a:extLst>
                        <a:ext uri="{FF2B5EF4-FFF2-40B4-BE49-F238E27FC236}">
                          <a16:creationId xmlns:a16="http://schemas.microsoft.com/office/drawing/2014/main" id="{4EFFAC25-E26D-44A6-A6FE-E1E47C6C7C06}"/>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49" name="Freeform: Shape 648">
                      <a:extLst>
                        <a:ext uri="{FF2B5EF4-FFF2-40B4-BE49-F238E27FC236}">
                          <a16:creationId xmlns:a16="http://schemas.microsoft.com/office/drawing/2014/main" id="{AEB12872-E877-41D3-82EC-8D7F3FF53BD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50" name="Freeform: Shape 649">
                      <a:extLst>
                        <a:ext uri="{FF2B5EF4-FFF2-40B4-BE49-F238E27FC236}">
                          <a16:creationId xmlns:a16="http://schemas.microsoft.com/office/drawing/2014/main" id="{79BF75CB-E66A-4161-A1FC-FE6FD4F1988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651" name="Freeform: Shape 650">
                      <a:extLst>
                        <a:ext uri="{FF2B5EF4-FFF2-40B4-BE49-F238E27FC236}">
                          <a16:creationId xmlns:a16="http://schemas.microsoft.com/office/drawing/2014/main" id="{40FD02AE-ADCC-41E3-902F-3DC913A77A20}"/>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639" name="Freeform: Shape 638">
                    <a:extLst>
                      <a:ext uri="{FF2B5EF4-FFF2-40B4-BE49-F238E27FC236}">
                        <a16:creationId xmlns:a16="http://schemas.microsoft.com/office/drawing/2014/main" id="{04F9638A-F6FF-47F0-911C-4678B590554E}"/>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625" name="Group 624">
                  <a:extLst>
                    <a:ext uri="{FF2B5EF4-FFF2-40B4-BE49-F238E27FC236}">
                      <a16:creationId xmlns:a16="http://schemas.microsoft.com/office/drawing/2014/main" id="{3A5F446D-D71E-4F36-9D1A-CE35448B3311}"/>
                    </a:ext>
                  </a:extLst>
                </p:cNvPr>
                <p:cNvGrpSpPr/>
                <p:nvPr/>
              </p:nvGrpSpPr>
              <p:grpSpPr>
                <a:xfrm>
                  <a:off x="1365539" y="4165486"/>
                  <a:ext cx="194697" cy="241786"/>
                  <a:chOff x="2729413" y="3854888"/>
                  <a:chExt cx="210453" cy="261354"/>
                </a:xfrm>
              </p:grpSpPr>
              <p:grpSp>
                <p:nvGrpSpPr>
                  <p:cNvPr id="626" name="Group 625">
                    <a:extLst>
                      <a:ext uri="{FF2B5EF4-FFF2-40B4-BE49-F238E27FC236}">
                        <a16:creationId xmlns:a16="http://schemas.microsoft.com/office/drawing/2014/main" id="{908528A6-03E1-47E9-BA4F-0D5E00C11676}"/>
                      </a:ext>
                    </a:extLst>
                  </p:cNvPr>
                  <p:cNvGrpSpPr/>
                  <p:nvPr/>
                </p:nvGrpSpPr>
                <p:grpSpPr>
                  <a:xfrm>
                    <a:off x="2729413" y="3854888"/>
                    <a:ext cx="210453" cy="261354"/>
                    <a:chOff x="8869274" y="-2231196"/>
                    <a:chExt cx="580737" cy="721195"/>
                  </a:xfrm>
                </p:grpSpPr>
                <p:sp>
                  <p:nvSpPr>
                    <p:cNvPr id="630" name="Freeform: Shape 629">
                      <a:extLst>
                        <a:ext uri="{FF2B5EF4-FFF2-40B4-BE49-F238E27FC236}">
                          <a16:creationId xmlns:a16="http://schemas.microsoft.com/office/drawing/2014/main" id="{B00FF5EE-DBF2-4821-B4FD-0550C42D0D2F}"/>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631" name="Freeform: Shape 630">
                      <a:extLst>
                        <a:ext uri="{FF2B5EF4-FFF2-40B4-BE49-F238E27FC236}">
                          <a16:creationId xmlns:a16="http://schemas.microsoft.com/office/drawing/2014/main" id="{AF7705B9-8643-472C-A4C8-4A3C1F5A5FDC}"/>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632" name="Freeform: Shape 631">
                      <a:extLst>
                        <a:ext uri="{FF2B5EF4-FFF2-40B4-BE49-F238E27FC236}">
                          <a16:creationId xmlns:a16="http://schemas.microsoft.com/office/drawing/2014/main" id="{94BFD504-F878-4A4C-9627-49E9F947879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627" name="Group 626">
                    <a:extLst>
                      <a:ext uri="{FF2B5EF4-FFF2-40B4-BE49-F238E27FC236}">
                        <a16:creationId xmlns:a16="http://schemas.microsoft.com/office/drawing/2014/main" id="{02E09756-AA0A-4137-874C-EDBE21F6BFBA}"/>
                      </a:ext>
                    </a:extLst>
                  </p:cNvPr>
                  <p:cNvGrpSpPr/>
                  <p:nvPr/>
                </p:nvGrpSpPr>
                <p:grpSpPr>
                  <a:xfrm>
                    <a:off x="2775854" y="3980807"/>
                    <a:ext cx="116569" cy="108139"/>
                    <a:chOff x="3482033" y="3713243"/>
                    <a:chExt cx="492843" cy="457200"/>
                  </a:xfrm>
                </p:grpSpPr>
                <p:sp>
                  <p:nvSpPr>
                    <p:cNvPr id="628" name="Left Brace 627">
                      <a:extLst>
                        <a:ext uri="{FF2B5EF4-FFF2-40B4-BE49-F238E27FC236}">
                          <a16:creationId xmlns:a16="http://schemas.microsoft.com/office/drawing/2014/main" id="{4144E75D-E9FA-4DF1-8243-B1838AB12F3E}"/>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629" name="Left Brace 628">
                      <a:extLst>
                        <a:ext uri="{FF2B5EF4-FFF2-40B4-BE49-F238E27FC236}">
                          <a16:creationId xmlns:a16="http://schemas.microsoft.com/office/drawing/2014/main" id="{1E475C4A-B90D-444B-90F1-83898E3993F9}"/>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551" name="Group 550">
                <a:extLst>
                  <a:ext uri="{FF2B5EF4-FFF2-40B4-BE49-F238E27FC236}">
                    <a16:creationId xmlns:a16="http://schemas.microsoft.com/office/drawing/2014/main" id="{95089B0A-058C-45BE-93D5-99AC322ACF8D}"/>
                  </a:ext>
                </a:extLst>
              </p:cNvPr>
              <p:cNvGrpSpPr/>
              <p:nvPr/>
            </p:nvGrpSpPr>
            <p:grpSpPr>
              <a:xfrm>
                <a:off x="8272799" y="2710150"/>
                <a:ext cx="365931" cy="365931"/>
                <a:chOff x="-943204" y="2737142"/>
                <a:chExt cx="365931" cy="365931"/>
              </a:xfrm>
            </p:grpSpPr>
            <p:sp>
              <p:nvSpPr>
                <p:cNvPr id="768" name="Oval 767">
                  <a:extLst>
                    <a:ext uri="{FF2B5EF4-FFF2-40B4-BE49-F238E27FC236}">
                      <a16:creationId xmlns:a16="http://schemas.microsoft.com/office/drawing/2014/main" id="{5A88FE76-29E5-419D-93FF-2E5D81BEAB44}"/>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769" name="Graphic 768">
                  <a:extLst>
                    <a:ext uri="{FF2B5EF4-FFF2-40B4-BE49-F238E27FC236}">
                      <a16:creationId xmlns:a16="http://schemas.microsoft.com/office/drawing/2014/main" id="{03E11097-28A7-4572-84AF-F60D2ABB5BC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552" name="TextBox 551">
                <a:extLst>
                  <a:ext uri="{FF2B5EF4-FFF2-40B4-BE49-F238E27FC236}">
                    <a16:creationId xmlns:a16="http://schemas.microsoft.com/office/drawing/2014/main" id="{02D57DC9-01EB-4425-87F6-FA39C1F01623}"/>
                  </a:ext>
                </a:extLst>
              </p:cNvPr>
              <p:cNvSpPr txBox="1"/>
              <p:nvPr/>
            </p:nvSpPr>
            <p:spPr>
              <a:xfrm>
                <a:off x="8717887"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Accounting/</a:t>
                </a:r>
                <a:br>
                  <a:rPr lang="en-US" sz="1030" dirty="0">
                    <a:solidFill>
                      <a:srgbClr val="0078D3"/>
                    </a:solidFill>
                    <a:latin typeface="Segoe UI"/>
                  </a:rPr>
                </a:br>
                <a:r>
                  <a:rPr lang="en-US" sz="1030" dirty="0">
                    <a:solidFill>
                      <a:srgbClr val="0078D3"/>
                    </a:solidFill>
                    <a:latin typeface="Segoe UI"/>
                  </a:rPr>
                  <a:t>Finance Department</a:t>
                </a:r>
              </a:p>
            </p:txBody>
          </p:sp>
        </p:grpSp>
      </p:grpSp>
      <p:grpSp>
        <p:nvGrpSpPr>
          <p:cNvPr id="782" name="Group 781" descr="service design model">
            <a:extLst>
              <a:ext uri="{FF2B5EF4-FFF2-40B4-BE49-F238E27FC236}">
                <a16:creationId xmlns:a16="http://schemas.microsoft.com/office/drawing/2014/main" id="{4AC6333E-6FA9-4576-99C0-9FC5D4C0FAD1}"/>
              </a:ext>
            </a:extLst>
          </p:cNvPr>
          <p:cNvGrpSpPr/>
          <p:nvPr/>
        </p:nvGrpSpPr>
        <p:grpSpPr>
          <a:xfrm>
            <a:off x="425757" y="1536529"/>
            <a:ext cx="5784872" cy="2752460"/>
            <a:chOff x="434239" y="1567090"/>
            <a:chExt cx="5900118" cy="2807294"/>
          </a:xfrm>
        </p:grpSpPr>
        <p:grpSp>
          <p:nvGrpSpPr>
            <p:cNvPr id="546" name="Group 545">
              <a:extLst>
                <a:ext uri="{FF2B5EF4-FFF2-40B4-BE49-F238E27FC236}">
                  <a16:creationId xmlns:a16="http://schemas.microsoft.com/office/drawing/2014/main" id="{C25AD1D7-5877-4E6A-BC31-85F7AE864484}"/>
                </a:ext>
              </a:extLst>
            </p:cNvPr>
            <p:cNvGrpSpPr/>
            <p:nvPr/>
          </p:nvGrpSpPr>
          <p:grpSpPr>
            <a:xfrm>
              <a:off x="498482" y="1974722"/>
              <a:ext cx="5835875" cy="2343808"/>
              <a:chOff x="427039" y="1946650"/>
              <a:chExt cx="5835875" cy="2343808"/>
            </a:xfrm>
          </p:grpSpPr>
          <p:grpSp>
            <p:nvGrpSpPr>
              <p:cNvPr id="65" name="Group 64">
                <a:extLst>
                  <a:ext uri="{FF2B5EF4-FFF2-40B4-BE49-F238E27FC236}">
                    <a16:creationId xmlns:a16="http://schemas.microsoft.com/office/drawing/2014/main" id="{3617D469-739A-4270-ADC5-688F7F772423}"/>
                  </a:ext>
                </a:extLst>
              </p:cNvPr>
              <p:cNvGrpSpPr/>
              <p:nvPr/>
            </p:nvGrpSpPr>
            <p:grpSpPr>
              <a:xfrm>
                <a:off x="640080" y="2517704"/>
                <a:ext cx="4389120" cy="321595"/>
                <a:chOff x="640080" y="2439897"/>
                <a:chExt cx="4389120" cy="321595"/>
              </a:xfrm>
            </p:grpSpPr>
            <p:sp>
              <p:nvSpPr>
                <p:cNvPr id="61" name="Left Bracket 60">
                  <a:extLst>
                    <a:ext uri="{FF2B5EF4-FFF2-40B4-BE49-F238E27FC236}">
                      <a16:creationId xmlns:a16="http://schemas.microsoft.com/office/drawing/2014/main" id="{9BA840D3-FDF8-4C3A-A054-0187C6A4AF17}"/>
                    </a:ext>
                  </a:extLst>
                </p:cNvPr>
                <p:cNvSpPr/>
                <p:nvPr/>
              </p:nvSpPr>
              <p:spPr>
                <a:xfrm rot="5400000">
                  <a:off x="1942323" y="1137654"/>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64" name="Left Bracket 63">
                  <a:extLst>
                    <a:ext uri="{FF2B5EF4-FFF2-40B4-BE49-F238E27FC236}">
                      <a16:creationId xmlns:a16="http://schemas.microsoft.com/office/drawing/2014/main" id="{70FA5118-ADF8-4031-B6C0-FE953DADFA57}"/>
                    </a:ext>
                  </a:extLst>
                </p:cNvPr>
                <p:cNvSpPr/>
                <p:nvPr/>
              </p:nvSpPr>
              <p:spPr>
                <a:xfrm rot="5400000">
                  <a:off x="3405364" y="1137655"/>
                  <a:ext cx="321594" cy="2926079"/>
                </a:xfrm>
                <a:prstGeom prst="leftBracket">
                  <a:avLst>
                    <a:gd name="adj"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grpSp>
            <p:nvGrpSpPr>
              <p:cNvPr id="48" name="Group 47">
                <a:extLst>
                  <a:ext uri="{FF2B5EF4-FFF2-40B4-BE49-F238E27FC236}">
                    <a16:creationId xmlns:a16="http://schemas.microsoft.com/office/drawing/2014/main" id="{C5274096-ECFD-4956-B99B-3E908568788C}"/>
                  </a:ext>
                </a:extLst>
              </p:cNvPr>
              <p:cNvGrpSpPr/>
              <p:nvPr/>
            </p:nvGrpSpPr>
            <p:grpSpPr>
              <a:xfrm>
                <a:off x="465080" y="2710150"/>
                <a:ext cx="365931" cy="365931"/>
                <a:chOff x="-943204" y="2737142"/>
                <a:chExt cx="365931" cy="365931"/>
              </a:xfrm>
            </p:grpSpPr>
            <p:sp>
              <p:nvSpPr>
                <p:cNvPr id="21" name="Oval 20">
                  <a:extLst>
                    <a:ext uri="{FF2B5EF4-FFF2-40B4-BE49-F238E27FC236}">
                      <a16:creationId xmlns:a16="http://schemas.microsoft.com/office/drawing/2014/main" id="{D77B80FD-DFEC-4161-B37E-46B9FF5EF61E}"/>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2" name="Graphic 21">
                  <a:extLst>
                    <a:ext uri="{FF2B5EF4-FFF2-40B4-BE49-F238E27FC236}">
                      <a16:creationId xmlns:a16="http://schemas.microsoft.com/office/drawing/2014/main" id="{B9907CD1-6ADE-4AC9-B8DB-1C48BAD274C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23" name="TextBox 22">
                <a:extLst>
                  <a:ext uri="{FF2B5EF4-FFF2-40B4-BE49-F238E27FC236}">
                    <a16:creationId xmlns:a16="http://schemas.microsoft.com/office/drawing/2014/main" id="{906F4163-6A77-428E-A33A-548123E1A50C}"/>
                  </a:ext>
                </a:extLst>
              </p:cNvPr>
              <p:cNvSpPr txBox="1"/>
              <p:nvPr/>
            </p:nvSpPr>
            <p:spPr>
              <a:xfrm>
                <a:off x="897014"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Development</a:t>
                </a:r>
                <a:br>
                  <a:rPr lang="en-US" sz="1030" dirty="0">
                    <a:solidFill>
                      <a:srgbClr val="0078D3"/>
                    </a:solidFill>
                    <a:latin typeface="Segoe UI"/>
                  </a:rPr>
                </a:br>
                <a:r>
                  <a:rPr lang="en-US" sz="1030" dirty="0">
                    <a:solidFill>
                      <a:srgbClr val="0078D3"/>
                    </a:solidFill>
                    <a:latin typeface="Segoe UI"/>
                  </a:rPr>
                  <a:t>Subscription</a:t>
                </a:r>
              </a:p>
            </p:txBody>
          </p:sp>
          <p:grpSp>
            <p:nvGrpSpPr>
              <p:cNvPr id="49" name="Group 48">
                <a:extLst>
                  <a:ext uri="{FF2B5EF4-FFF2-40B4-BE49-F238E27FC236}">
                    <a16:creationId xmlns:a16="http://schemas.microsoft.com/office/drawing/2014/main" id="{661540DA-59CD-4F6F-BBAA-C18A79FEFE6F}"/>
                  </a:ext>
                </a:extLst>
              </p:cNvPr>
              <p:cNvGrpSpPr/>
              <p:nvPr/>
            </p:nvGrpSpPr>
            <p:grpSpPr>
              <a:xfrm>
                <a:off x="1920824" y="2710150"/>
                <a:ext cx="365931" cy="365931"/>
                <a:chOff x="-943204" y="2737142"/>
                <a:chExt cx="365931" cy="365931"/>
              </a:xfrm>
            </p:grpSpPr>
            <p:sp>
              <p:nvSpPr>
                <p:cNvPr id="50" name="Oval 49">
                  <a:extLst>
                    <a:ext uri="{FF2B5EF4-FFF2-40B4-BE49-F238E27FC236}">
                      <a16:creationId xmlns:a16="http://schemas.microsoft.com/office/drawing/2014/main" id="{1BFCAB6C-D03D-45F4-B9AA-696C007CF0B3}"/>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1" name="Graphic 50">
                  <a:extLst>
                    <a:ext uri="{FF2B5EF4-FFF2-40B4-BE49-F238E27FC236}">
                      <a16:creationId xmlns:a16="http://schemas.microsoft.com/office/drawing/2014/main" id="{1DAF4234-410C-43D4-AB60-B3C5C9413F0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52" name="TextBox 51">
                <a:extLst>
                  <a:ext uri="{FF2B5EF4-FFF2-40B4-BE49-F238E27FC236}">
                    <a16:creationId xmlns:a16="http://schemas.microsoft.com/office/drawing/2014/main" id="{8A64D1AB-B76A-4C33-B52D-F508A76776BB}"/>
                  </a:ext>
                </a:extLst>
              </p:cNvPr>
              <p:cNvSpPr txBox="1"/>
              <p:nvPr/>
            </p:nvSpPr>
            <p:spPr>
              <a:xfrm>
                <a:off x="2365912"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Lab Subscription</a:t>
                </a:r>
              </a:p>
            </p:txBody>
          </p:sp>
          <p:grpSp>
            <p:nvGrpSpPr>
              <p:cNvPr id="53" name="Group 52">
                <a:extLst>
                  <a:ext uri="{FF2B5EF4-FFF2-40B4-BE49-F238E27FC236}">
                    <a16:creationId xmlns:a16="http://schemas.microsoft.com/office/drawing/2014/main" id="{261FF128-D990-464A-AA15-775B82DD7E7A}"/>
                  </a:ext>
                </a:extLst>
              </p:cNvPr>
              <p:cNvGrpSpPr/>
              <p:nvPr/>
            </p:nvGrpSpPr>
            <p:grpSpPr>
              <a:xfrm>
                <a:off x="3376568" y="2710150"/>
                <a:ext cx="365931" cy="365931"/>
                <a:chOff x="-943204" y="2737142"/>
                <a:chExt cx="365931" cy="365931"/>
              </a:xfrm>
            </p:grpSpPr>
            <p:sp>
              <p:nvSpPr>
                <p:cNvPr id="54" name="Oval 53">
                  <a:extLst>
                    <a:ext uri="{FF2B5EF4-FFF2-40B4-BE49-F238E27FC236}">
                      <a16:creationId xmlns:a16="http://schemas.microsoft.com/office/drawing/2014/main" id="{DE2283B6-56E6-409D-ADBF-6B1E5D7F3C45}"/>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5" name="Graphic 54">
                  <a:extLst>
                    <a:ext uri="{FF2B5EF4-FFF2-40B4-BE49-F238E27FC236}">
                      <a16:creationId xmlns:a16="http://schemas.microsoft.com/office/drawing/2014/main" id="{3F1E12EF-A8D9-48E7-BA30-37A2E4B5728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56" name="TextBox 55">
                <a:extLst>
                  <a:ext uri="{FF2B5EF4-FFF2-40B4-BE49-F238E27FC236}">
                    <a16:creationId xmlns:a16="http://schemas.microsoft.com/office/drawing/2014/main" id="{342CB1C7-B643-4409-B5CE-194814D4F94D}"/>
                  </a:ext>
                </a:extLst>
              </p:cNvPr>
              <p:cNvSpPr txBox="1"/>
              <p:nvPr/>
            </p:nvSpPr>
            <p:spPr>
              <a:xfrm>
                <a:off x="3834810"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QA</a:t>
                </a:r>
                <a:br>
                  <a:rPr lang="en-US" sz="1030" dirty="0">
                    <a:solidFill>
                      <a:srgbClr val="0078D3"/>
                    </a:solidFill>
                    <a:latin typeface="Segoe UI"/>
                  </a:rPr>
                </a:br>
                <a:r>
                  <a:rPr lang="en-US" sz="1030" dirty="0">
                    <a:solidFill>
                      <a:srgbClr val="0078D3"/>
                    </a:solidFill>
                    <a:latin typeface="Segoe UI"/>
                  </a:rPr>
                  <a:t>Subscription</a:t>
                </a:r>
              </a:p>
            </p:txBody>
          </p:sp>
          <p:grpSp>
            <p:nvGrpSpPr>
              <p:cNvPr id="57" name="Group 56">
                <a:extLst>
                  <a:ext uri="{FF2B5EF4-FFF2-40B4-BE49-F238E27FC236}">
                    <a16:creationId xmlns:a16="http://schemas.microsoft.com/office/drawing/2014/main" id="{6DBB828F-F31C-4A0C-AF6F-1BAEC957DFCB}"/>
                  </a:ext>
                </a:extLst>
              </p:cNvPr>
              <p:cNvGrpSpPr/>
              <p:nvPr/>
            </p:nvGrpSpPr>
            <p:grpSpPr>
              <a:xfrm>
                <a:off x="4832312" y="2710150"/>
                <a:ext cx="365931" cy="365931"/>
                <a:chOff x="-943204" y="2737142"/>
                <a:chExt cx="365931" cy="365931"/>
              </a:xfrm>
            </p:grpSpPr>
            <p:sp>
              <p:nvSpPr>
                <p:cNvPr id="58" name="Oval 57">
                  <a:extLst>
                    <a:ext uri="{FF2B5EF4-FFF2-40B4-BE49-F238E27FC236}">
                      <a16:creationId xmlns:a16="http://schemas.microsoft.com/office/drawing/2014/main" id="{8126DBCC-8490-46B0-9C15-B74B90A32E4B}"/>
                    </a:ext>
                  </a:extLst>
                </p:cNvPr>
                <p:cNvSpPr/>
                <p:nvPr/>
              </p:nvSpPr>
              <p:spPr bwMode="auto">
                <a:xfrm>
                  <a:off x="-943204" y="2737142"/>
                  <a:ext cx="365931" cy="365931"/>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59" name="Graphic 58">
                  <a:extLst>
                    <a:ext uri="{FF2B5EF4-FFF2-40B4-BE49-F238E27FC236}">
                      <a16:creationId xmlns:a16="http://schemas.microsoft.com/office/drawing/2014/main" id="{1EFED954-9FEB-428E-9F76-7736B980F5D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7739" y="2789861"/>
                  <a:ext cx="158241" cy="279609"/>
                </a:xfrm>
                <a:prstGeom prst="rect">
                  <a:avLst/>
                </a:prstGeom>
              </p:spPr>
            </p:pic>
          </p:grpSp>
          <p:sp>
            <p:nvSpPr>
              <p:cNvPr id="60" name="TextBox 59">
                <a:extLst>
                  <a:ext uri="{FF2B5EF4-FFF2-40B4-BE49-F238E27FC236}">
                    <a16:creationId xmlns:a16="http://schemas.microsoft.com/office/drawing/2014/main" id="{17B9EF0E-671B-4AEF-8EA8-FE092136F715}"/>
                  </a:ext>
                </a:extLst>
              </p:cNvPr>
              <p:cNvSpPr txBox="1"/>
              <p:nvPr/>
            </p:nvSpPr>
            <p:spPr>
              <a:xfrm>
                <a:off x="5303708" y="2767531"/>
                <a:ext cx="959206" cy="251169"/>
              </a:xfrm>
              <a:prstGeom prst="rect">
                <a:avLst/>
              </a:prstGeom>
              <a:noFill/>
            </p:spPr>
            <p:txBody>
              <a:bodyPr wrap="square" lIns="0" tIns="89654" rIns="0" bIns="89654" anchor="ctr">
                <a:noAutofit/>
              </a:bodyPr>
              <a:lstStyle/>
              <a:p>
                <a:pPr defTabSz="914554"/>
                <a:r>
                  <a:rPr lang="en-US" sz="1030" dirty="0">
                    <a:solidFill>
                      <a:srgbClr val="0078D3"/>
                    </a:solidFill>
                    <a:latin typeface="Segoe UI"/>
                  </a:rPr>
                  <a:t>Production</a:t>
                </a:r>
                <a:br>
                  <a:rPr lang="en-US" sz="1030" dirty="0">
                    <a:solidFill>
                      <a:srgbClr val="0078D3"/>
                    </a:solidFill>
                    <a:latin typeface="Segoe UI"/>
                  </a:rPr>
                </a:br>
                <a:r>
                  <a:rPr lang="en-US" sz="1030" dirty="0">
                    <a:solidFill>
                      <a:srgbClr val="0078D3"/>
                    </a:solidFill>
                    <a:latin typeface="Segoe UI"/>
                  </a:rPr>
                  <a:t>Subscription</a:t>
                </a:r>
              </a:p>
            </p:txBody>
          </p:sp>
          <p:cxnSp>
            <p:nvCxnSpPr>
              <p:cNvPr id="67" name="Straight Connector 66">
                <a:extLst>
                  <a:ext uri="{FF2B5EF4-FFF2-40B4-BE49-F238E27FC236}">
                    <a16:creationId xmlns:a16="http://schemas.microsoft.com/office/drawing/2014/main" id="{A6A6F6F3-0043-4650-B9CD-9E3EF6A82FD7}"/>
                  </a:ext>
                </a:extLst>
              </p:cNvPr>
              <p:cNvCxnSpPr>
                <a:cxnSpLocks/>
              </p:cNvCxnSpPr>
              <p:nvPr/>
            </p:nvCxnSpPr>
            <p:spPr>
              <a:xfrm>
                <a:off x="2834640" y="2179149"/>
                <a:ext cx="0" cy="338554"/>
              </a:xfrm>
              <a:prstGeom prst="lin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68">
                <a:extLst>
                  <a:ext uri="{FF2B5EF4-FFF2-40B4-BE49-F238E27FC236}">
                    <a16:creationId xmlns:a16="http://schemas.microsoft.com/office/drawing/2014/main" id="{FE6377F2-2E1F-401F-8638-24EB9D400630}"/>
                  </a:ext>
                </a:extLst>
              </p:cNvPr>
              <p:cNvGrpSpPr/>
              <p:nvPr/>
            </p:nvGrpSpPr>
            <p:grpSpPr>
              <a:xfrm>
                <a:off x="2136543" y="1946650"/>
                <a:ext cx="1974474" cy="251169"/>
                <a:chOff x="2136543" y="1946650"/>
                <a:chExt cx="1974474" cy="251169"/>
              </a:xfrm>
            </p:grpSpPr>
            <p:grpSp>
              <p:nvGrpSpPr>
                <p:cNvPr id="13" name="Graphic 8">
                  <a:extLst>
                    <a:ext uri="{FF2B5EF4-FFF2-40B4-BE49-F238E27FC236}">
                      <a16:creationId xmlns:a16="http://schemas.microsoft.com/office/drawing/2014/main" id="{412348D2-1814-4256-ABA5-C9D75406CCAF}"/>
                    </a:ext>
                  </a:extLst>
                </p:cNvPr>
                <p:cNvGrpSpPr/>
                <p:nvPr/>
              </p:nvGrpSpPr>
              <p:grpSpPr>
                <a:xfrm>
                  <a:off x="2136543" y="1947990"/>
                  <a:ext cx="425733" cy="239475"/>
                  <a:chOff x="49272" y="2540238"/>
                  <a:chExt cx="609600" cy="342900"/>
                </a:xfrm>
                <a:solidFill>
                  <a:schemeClr val="tx1"/>
                </a:solidFill>
              </p:grpSpPr>
              <p:sp>
                <p:nvSpPr>
                  <p:cNvPr id="14" name="Freeform: Shape 13">
                    <a:extLst>
                      <a:ext uri="{FF2B5EF4-FFF2-40B4-BE49-F238E27FC236}">
                        <a16:creationId xmlns:a16="http://schemas.microsoft.com/office/drawing/2014/main" id="{AC3A74EB-9D37-44CF-8A1F-05C6B8F55E01}"/>
                      </a:ext>
                    </a:extLst>
                  </p:cNvPr>
                  <p:cNvSpPr/>
                  <p:nvPr/>
                </p:nvSpPr>
                <p:spPr>
                  <a:xfrm>
                    <a:off x="115947" y="2540238"/>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5" name="Freeform: Shape 14">
                    <a:extLst>
                      <a:ext uri="{FF2B5EF4-FFF2-40B4-BE49-F238E27FC236}">
                        <a16:creationId xmlns:a16="http://schemas.microsoft.com/office/drawing/2014/main" id="{F5102FC1-A1A2-4595-9D46-75B823ED6B9A}"/>
                      </a:ext>
                    </a:extLst>
                  </p:cNvPr>
                  <p:cNvSpPr/>
                  <p:nvPr/>
                </p:nvSpPr>
                <p:spPr>
                  <a:xfrm>
                    <a:off x="49272" y="2730737"/>
                    <a:ext cx="609600" cy="152400"/>
                  </a:xfrm>
                  <a:custGeom>
                    <a:avLst/>
                    <a:gdLst>
                      <a:gd name="connsiteX0" fmla="*/ 533590 w 609600"/>
                      <a:gd name="connsiteY0" fmla="*/ 152400 h 152400"/>
                      <a:gd name="connsiteX1" fmla="*/ 76009 w 609600"/>
                      <a:gd name="connsiteY1" fmla="*/ 152400 h 152400"/>
                      <a:gd name="connsiteX2" fmla="*/ 0 w 609600"/>
                      <a:gd name="connsiteY2" fmla="*/ 76391 h 152400"/>
                      <a:gd name="connsiteX3" fmla="*/ 0 w 609600"/>
                      <a:gd name="connsiteY3" fmla="*/ 76010 h 152400"/>
                      <a:gd name="connsiteX4" fmla="*/ 76009 w 609600"/>
                      <a:gd name="connsiteY4" fmla="*/ 0 h 152400"/>
                      <a:gd name="connsiteX5" fmla="*/ 533590 w 609600"/>
                      <a:gd name="connsiteY5" fmla="*/ 0 h 152400"/>
                      <a:gd name="connsiteX6" fmla="*/ 609600 w 609600"/>
                      <a:gd name="connsiteY6" fmla="*/ 76010 h 152400"/>
                      <a:gd name="connsiteX7" fmla="*/ 609600 w 609600"/>
                      <a:gd name="connsiteY7" fmla="*/ 76391 h 152400"/>
                      <a:gd name="connsiteX8" fmla="*/ 533590 w 6096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152400">
                        <a:moveTo>
                          <a:pt x="533590" y="152400"/>
                        </a:moveTo>
                        <a:lnTo>
                          <a:pt x="76009" y="152400"/>
                        </a:lnTo>
                        <a:cubicBezTo>
                          <a:pt x="34004" y="152400"/>
                          <a:pt x="0" y="118396"/>
                          <a:pt x="0" y="76391"/>
                        </a:cubicBezTo>
                        <a:lnTo>
                          <a:pt x="0" y="76010"/>
                        </a:lnTo>
                        <a:cubicBezTo>
                          <a:pt x="0" y="34004"/>
                          <a:pt x="34004" y="0"/>
                          <a:pt x="76009" y="0"/>
                        </a:cubicBezTo>
                        <a:lnTo>
                          <a:pt x="533590" y="0"/>
                        </a:lnTo>
                        <a:cubicBezTo>
                          <a:pt x="575596" y="0"/>
                          <a:pt x="609600" y="34004"/>
                          <a:pt x="609600" y="76010"/>
                        </a:cubicBezTo>
                        <a:lnTo>
                          <a:pt x="609600" y="76391"/>
                        </a:lnTo>
                        <a:cubicBezTo>
                          <a:pt x="609600" y="118396"/>
                          <a:pt x="575596" y="152400"/>
                          <a:pt x="533590" y="152400"/>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sp>
                <p:nvSpPr>
                  <p:cNvPr id="16" name="Freeform: Shape 15">
                    <a:extLst>
                      <a:ext uri="{FF2B5EF4-FFF2-40B4-BE49-F238E27FC236}">
                        <a16:creationId xmlns:a16="http://schemas.microsoft.com/office/drawing/2014/main" id="{ECEC6EF1-C35C-4ADC-A5B2-A5452959DE18}"/>
                      </a:ext>
                    </a:extLst>
                  </p:cNvPr>
                  <p:cNvSpPr/>
                  <p:nvPr/>
                </p:nvSpPr>
                <p:spPr>
                  <a:xfrm>
                    <a:off x="344547" y="2616438"/>
                    <a:ext cx="238125" cy="238125"/>
                  </a:xfrm>
                  <a:custGeom>
                    <a:avLst/>
                    <a:gdLst>
                      <a:gd name="connsiteX0" fmla="*/ 238125 w 238125"/>
                      <a:gd name="connsiteY0" fmla="*/ 119062 h 238125"/>
                      <a:gd name="connsiteX1" fmla="*/ 119063 w 238125"/>
                      <a:gd name="connsiteY1" fmla="*/ 238125 h 238125"/>
                      <a:gd name="connsiteX2" fmla="*/ 0 w 238125"/>
                      <a:gd name="connsiteY2" fmla="*/ 119062 h 238125"/>
                      <a:gd name="connsiteX3" fmla="*/ 119063 w 238125"/>
                      <a:gd name="connsiteY3" fmla="*/ 0 h 238125"/>
                      <a:gd name="connsiteX4" fmla="*/ 238125 w 238125"/>
                      <a:gd name="connsiteY4" fmla="*/ 11906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8125" y="119062"/>
                        </a:moveTo>
                        <a:cubicBezTo>
                          <a:pt x="238125" y="184819"/>
                          <a:pt x="184819" y="238125"/>
                          <a:pt x="119063" y="238125"/>
                        </a:cubicBezTo>
                        <a:cubicBezTo>
                          <a:pt x="53306" y="238125"/>
                          <a:pt x="0" y="184819"/>
                          <a:pt x="0" y="119062"/>
                        </a:cubicBezTo>
                        <a:cubicBezTo>
                          <a:pt x="0" y="53306"/>
                          <a:pt x="53306" y="0"/>
                          <a:pt x="119063" y="0"/>
                        </a:cubicBezTo>
                        <a:cubicBezTo>
                          <a:pt x="184819" y="0"/>
                          <a:pt x="238125" y="53306"/>
                          <a:pt x="238125" y="119062"/>
                        </a:cubicBezTo>
                        <a:close/>
                      </a:path>
                    </a:pathLst>
                  </a:custGeom>
                  <a:grpFill/>
                  <a:ln w="9525" cap="flat">
                    <a:noFill/>
                    <a:prstDash val="solid"/>
                    <a:miter/>
                  </a:ln>
                </p:spPr>
                <p:txBody>
                  <a:bodyPr rtlCol="0" anchor="ctr"/>
                  <a:lstStyle/>
                  <a:p>
                    <a:pPr defTabSz="914554"/>
                    <a:endParaRPr lang="en-US" sz="1765">
                      <a:solidFill>
                        <a:srgbClr val="000000"/>
                      </a:solidFill>
                      <a:latin typeface="Segoe UI"/>
                    </a:endParaRPr>
                  </a:p>
                </p:txBody>
              </p:sp>
            </p:grpSp>
            <p:sp>
              <p:nvSpPr>
                <p:cNvPr id="68" name="TextBox 67">
                  <a:extLst>
                    <a:ext uri="{FF2B5EF4-FFF2-40B4-BE49-F238E27FC236}">
                      <a16:creationId xmlns:a16="http://schemas.microsoft.com/office/drawing/2014/main" id="{B891A9B4-924C-4540-A8C5-1B4CFBEB74C4}"/>
                    </a:ext>
                  </a:extLst>
                </p:cNvPr>
                <p:cNvSpPr txBox="1"/>
                <p:nvPr/>
              </p:nvSpPr>
              <p:spPr>
                <a:xfrm>
                  <a:off x="2642119" y="1946650"/>
                  <a:ext cx="1468898" cy="251169"/>
                </a:xfrm>
                <a:prstGeom prst="rect">
                  <a:avLst/>
                </a:prstGeom>
                <a:solidFill>
                  <a:schemeClr val="bg1"/>
                </a:solidFill>
              </p:spPr>
              <p:txBody>
                <a:bodyPr wrap="square" lIns="0" tIns="89654" rIns="0" bIns="89654" anchor="ctr">
                  <a:noAutofit/>
                </a:bodyPr>
                <a:lstStyle/>
                <a:p>
                  <a:pPr defTabSz="914554"/>
                  <a:r>
                    <a:rPr lang="en-US" sz="1177" dirty="0">
                      <a:solidFill>
                        <a:srgbClr val="000000"/>
                      </a:solidFill>
                      <a:latin typeface="Segoe UI"/>
                    </a:rPr>
                    <a:t>Azure Account</a:t>
                  </a:r>
                </a:p>
              </p:txBody>
            </p:sp>
          </p:grpSp>
          <p:grpSp>
            <p:nvGrpSpPr>
              <p:cNvPr id="294" name="Group 293">
                <a:extLst>
                  <a:ext uri="{FF2B5EF4-FFF2-40B4-BE49-F238E27FC236}">
                    <a16:creationId xmlns:a16="http://schemas.microsoft.com/office/drawing/2014/main" id="{C4F1512E-6F91-42E1-914E-6A162B4A216E}"/>
                  </a:ext>
                </a:extLst>
              </p:cNvPr>
              <p:cNvGrpSpPr/>
              <p:nvPr/>
            </p:nvGrpSpPr>
            <p:grpSpPr>
              <a:xfrm>
                <a:off x="427039" y="3181663"/>
                <a:ext cx="1424889" cy="1108795"/>
                <a:chOff x="427038" y="3181662"/>
                <a:chExt cx="1729095" cy="1345517"/>
              </a:xfrm>
            </p:grpSpPr>
            <p:sp>
              <p:nvSpPr>
                <p:cNvPr id="293" name="Rectangle 292">
                  <a:extLst>
                    <a:ext uri="{FF2B5EF4-FFF2-40B4-BE49-F238E27FC236}">
                      <a16:creationId xmlns:a16="http://schemas.microsoft.com/office/drawing/2014/main" id="{D307A7E6-4779-4858-A517-162E73665BC3}"/>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3CD3BE41-B74A-4DB5-8F66-AA163295F032}"/>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92" name="TextBox 91">
                  <a:extLst>
                    <a:ext uri="{FF2B5EF4-FFF2-40B4-BE49-F238E27FC236}">
                      <a16:creationId xmlns:a16="http://schemas.microsoft.com/office/drawing/2014/main" id="{7F8CA4CB-4907-4ADC-A689-D64564B67320}"/>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100" name="TextBox 99">
                  <a:extLst>
                    <a:ext uri="{FF2B5EF4-FFF2-40B4-BE49-F238E27FC236}">
                      <a16:creationId xmlns:a16="http://schemas.microsoft.com/office/drawing/2014/main" id="{76EB3419-03C1-444F-BF2F-6071792FB518}"/>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123" name="Group 122">
                  <a:extLst>
                    <a:ext uri="{FF2B5EF4-FFF2-40B4-BE49-F238E27FC236}">
                      <a16:creationId xmlns:a16="http://schemas.microsoft.com/office/drawing/2014/main" id="{F8B3A395-4A85-46BB-9E9E-265F1E2D7DC9}"/>
                    </a:ext>
                  </a:extLst>
                </p:cNvPr>
                <p:cNvGrpSpPr/>
                <p:nvPr/>
              </p:nvGrpSpPr>
              <p:grpSpPr>
                <a:xfrm>
                  <a:off x="1314281" y="3786958"/>
                  <a:ext cx="295881" cy="295880"/>
                  <a:chOff x="-593644" y="7516599"/>
                  <a:chExt cx="694020" cy="694018"/>
                </a:xfrm>
                <a:solidFill>
                  <a:srgbClr val="3C3B40"/>
                </a:solidFill>
              </p:grpSpPr>
              <p:pic>
                <p:nvPicPr>
                  <p:cNvPr id="200" name="Graphic 199" descr="Monitor">
                    <a:extLst>
                      <a:ext uri="{FF2B5EF4-FFF2-40B4-BE49-F238E27FC236}">
                        <a16:creationId xmlns:a16="http://schemas.microsoft.com/office/drawing/2014/main" id="{F1517187-C11A-4FC3-9547-39F101D8863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201" name="Graphic 200">
                    <a:extLst>
                      <a:ext uri="{FF2B5EF4-FFF2-40B4-BE49-F238E27FC236}">
                        <a16:creationId xmlns:a16="http://schemas.microsoft.com/office/drawing/2014/main" id="{32951451-1D1E-4129-BDC0-84B1A2858D7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238" name="TextBox 237">
                  <a:extLst>
                    <a:ext uri="{FF2B5EF4-FFF2-40B4-BE49-F238E27FC236}">
                      <a16:creationId xmlns:a16="http://schemas.microsoft.com/office/drawing/2014/main" id="{6EE25F6B-870D-45F4-919B-9EE20D224B80}"/>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241" name="TextBox 240">
                  <a:extLst>
                    <a:ext uri="{FF2B5EF4-FFF2-40B4-BE49-F238E27FC236}">
                      <a16:creationId xmlns:a16="http://schemas.microsoft.com/office/drawing/2014/main" id="{15A93E39-9809-4339-A9C4-CFB91801D0C7}"/>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263" name="Freeform: Shape 262">
                  <a:extLst>
                    <a:ext uri="{FF2B5EF4-FFF2-40B4-BE49-F238E27FC236}">
                      <a16:creationId xmlns:a16="http://schemas.microsoft.com/office/drawing/2014/main" id="{D5E3C91C-00CB-49A1-8677-9F1B03A08762}"/>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TextBox 263">
                  <a:extLst>
                    <a:ext uri="{FF2B5EF4-FFF2-40B4-BE49-F238E27FC236}">
                      <a16:creationId xmlns:a16="http://schemas.microsoft.com/office/drawing/2014/main" id="{3A03BE4A-31AC-4A2C-8D45-A922E481D002}"/>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266" name="Graphic 264">
                  <a:extLst>
                    <a:ext uri="{FF2B5EF4-FFF2-40B4-BE49-F238E27FC236}">
                      <a16:creationId xmlns:a16="http://schemas.microsoft.com/office/drawing/2014/main" id="{A4C063A4-B619-4216-82A9-CDB0FBCB377B}"/>
                    </a:ext>
                  </a:extLst>
                </p:cNvPr>
                <p:cNvGrpSpPr/>
                <p:nvPr/>
              </p:nvGrpSpPr>
              <p:grpSpPr>
                <a:xfrm>
                  <a:off x="517171" y="3823945"/>
                  <a:ext cx="223659" cy="223659"/>
                  <a:chOff x="-2106096" y="4588536"/>
                  <a:chExt cx="1219200" cy="1219200"/>
                </a:xfrm>
                <a:solidFill>
                  <a:srgbClr val="3C3B40"/>
                </a:solidFill>
              </p:grpSpPr>
              <p:sp>
                <p:nvSpPr>
                  <p:cNvPr id="267" name="Freeform: Shape 266">
                    <a:extLst>
                      <a:ext uri="{FF2B5EF4-FFF2-40B4-BE49-F238E27FC236}">
                        <a16:creationId xmlns:a16="http://schemas.microsoft.com/office/drawing/2014/main" id="{E5D50B0B-5E0D-4FE0-88DA-D39FBEE2698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68" name="Freeform: Shape 267">
                    <a:extLst>
                      <a:ext uri="{FF2B5EF4-FFF2-40B4-BE49-F238E27FC236}">
                        <a16:creationId xmlns:a16="http://schemas.microsoft.com/office/drawing/2014/main" id="{7837BE10-922B-43D6-823D-5BF374529419}"/>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69" name="Freeform: Shape 268">
                    <a:extLst>
                      <a:ext uri="{FF2B5EF4-FFF2-40B4-BE49-F238E27FC236}">
                        <a16:creationId xmlns:a16="http://schemas.microsoft.com/office/drawing/2014/main" id="{88FCD6FB-8320-403C-B20C-40712EE497DF}"/>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70" name="Freeform: Shape 269">
                    <a:extLst>
                      <a:ext uri="{FF2B5EF4-FFF2-40B4-BE49-F238E27FC236}">
                        <a16:creationId xmlns:a16="http://schemas.microsoft.com/office/drawing/2014/main" id="{6E75EE2E-BCA8-43F4-994A-7B4AAA021F57}"/>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271" name="Freeform: Shape 270">
                    <a:extLst>
                      <a:ext uri="{FF2B5EF4-FFF2-40B4-BE49-F238E27FC236}">
                        <a16:creationId xmlns:a16="http://schemas.microsoft.com/office/drawing/2014/main" id="{5C3A00AF-4939-40C7-B158-8FDD4FAD53DF}"/>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272" name="TextBox 271">
                  <a:extLst>
                    <a:ext uri="{FF2B5EF4-FFF2-40B4-BE49-F238E27FC236}">
                      <a16:creationId xmlns:a16="http://schemas.microsoft.com/office/drawing/2014/main" id="{A490A752-5CAC-49FF-9387-0A1EB64F51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286" name="Group 285">
                  <a:extLst>
                    <a:ext uri="{FF2B5EF4-FFF2-40B4-BE49-F238E27FC236}">
                      <a16:creationId xmlns:a16="http://schemas.microsoft.com/office/drawing/2014/main" id="{E3E8B798-D6D2-42AE-81A5-9BC0B9D7BC25}"/>
                    </a:ext>
                  </a:extLst>
                </p:cNvPr>
                <p:cNvGrpSpPr/>
                <p:nvPr/>
              </p:nvGrpSpPr>
              <p:grpSpPr>
                <a:xfrm>
                  <a:off x="1327734" y="3488125"/>
                  <a:ext cx="273123" cy="216184"/>
                  <a:chOff x="1538965" y="3463037"/>
                  <a:chExt cx="583880" cy="462154"/>
                </a:xfrm>
              </p:grpSpPr>
              <p:sp>
                <p:nvSpPr>
                  <p:cNvPr id="285" name="Freeform: Shape 284">
                    <a:extLst>
                      <a:ext uri="{FF2B5EF4-FFF2-40B4-BE49-F238E27FC236}">
                        <a16:creationId xmlns:a16="http://schemas.microsoft.com/office/drawing/2014/main" id="{2ADE5E76-84F5-4025-802D-ACE9E47712FE}"/>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Freeform: Shape 276">
                    <a:extLst>
                      <a:ext uri="{FF2B5EF4-FFF2-40B4-BE49-F238E27FC236}">
                        <a16:creationId xmlns:a16="http://schemas.microsoft.com/office/drawing/2014/main" id="{96B4BAB2-E4B7-4FF5-BA68-27AE3D6D106E}"/>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72" name="Graphic 70">
                  <a:extLst>
                    <a:ext uri="{FF2B5EF4-FFF2-40B4-BE49-F238E27FC236}">
                      <a16:creationId xmlns:a16="http://schemas.microsoft.com/office/drawing/2014/main" id="{7C2187F7-DAE0-405C-88F1-BA81FFDD2BAB}"/>
                    </a:ext>
                  </a:extLst>
                </p:cNvPr>
                <p:cNvGrpSpPr/>
                <p:nvPr/>
              </p:nvGrpSpPr>
              <p:grpSpPr>
                <a:xfrm>
                  <a:off x="480447" y="3493374"/>
                  <a:ext cx="227625" cy="227618"/>
                  <a:chOff x="-1745935" y="2011510"/>
                  <a:chExt cx="506208" cy="506192"/>
                </a:xfrm>
                <a:solidFill>
                  <a:srgbClr val="3C3B40"/>
                </a:solidFill>
              </p:grpSpPr>
              <p:sp>
                <p:nvSpPr>
                  <p:cNvPr id="73" name="Freeform: Shape 72">
                    <a:extLst>
                      <a:ext uri="{FF2B5EF4-FFF2-40B4-BE49-F238E27FC236}">
                        <a16:creationId xmlns:a16="http://schemas.microsoft.com/office/drawing/2014/main" id="{308364EE-90B7-46D8-B4F1-919E9258A558}"/>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4" name="Freeform: Shape 73">
                    <a:extLst>
                      <a:ext uri="{FF2B5EF4-FFF2-40B4-BE49-F238E27FC236}">
                        <a16:creationId xmlns:a16="http://schemas.microsoft.com/office/drawing/2014/main" id="{DAC974B8-B6EF-4C5E-B81B-599398970CB3}"/>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5" name="Freeform: Shape 74">
                    <a:extLst>
                      <a:ext uri="{FF2B5EF4-FFF2-40B4-BE49-F238E27FC236}">
                        <a16:creationId xmlns:a16="http://schemas.microsoft.com/office/drawing/2014/main" id="{871B222A-CC67-449D-B63F-7D643BBEA841}"/>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6" name="Freeform: Shape 75">
                    <a:extLst>
                      <a:ext uri="{FF2B5EF4-FFF2-40B4-BE49-F238E27FC236}">
                        <a16:creationId xmlns:a16="http://schemas.microsoft.com/office/drawing/2014/main" id="{67F85ECE-66CD-4714-B0B3-B01891A08115}"/>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77" name="Freeform: Shape 76">
                    <a:extLst>
                      <a:ext uri="{FF2B5EF4-FFF2-40B4-BE49-F238E27FC236}">
                        <a16:creationId xmlns:a16="http://schemas.microsoft.com/office/drawing/2014/main" id="{BD05F205-A78C-4875-BAE7-ACDE632812D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78" name="Graphic 70">
                    <a:extLst>
                      <a:ext uri="{FF2B5EF4-FFF2-40B4-BE49-F238E27FC236}">
                        <a16:creationId xmlns:a16="http://schemas.microsoft.com/office/drawing/2014/main" id="{7C2187F7-DAE0-405C-88F1-BA81FFDD2BAB}"/>
                      </a:ext>
                    </a:extLst>
                  </p:cNvPr>
                  <p:cNvGrpSpPr/>
                  <p:nvPr/>
                </p:nvGrpSpPr>
                <p:grpSpPr>
                  <a:xfrm>
                    <a:off x="-1729994" y="2020805"/>
                    <a:ext cx="490267" cy="481469"/>
                    <a:chOff x="-1729994" y="2020805"/>
                    <a:chExt cx="490267" cy="481469"/>
                  </a:xfrm>
                  <a:grpFill/>
                </p:grpSpPr>
                <p:sp>
                  <p:nvSpPr>
                    <p:cNvPr id="79" name="Freeform: Shape 78">
                      <a:extLst>
                        <a:ext uri="{FF2B5EF4-FFF2-40B4-BE49-F238E27FC236}">
                          <a16:creationId xmlns:a16="http://schemas.microsoft.com/office/drawing/2014/main" id="{775A50A5-1C6C-42A5-811A-8E6BADCDB6D1}"/>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0" name="Freeform: Shape 79">
                      <a:extLst>
                        <a:ext uri="{FF2B5EF4-FFF2-40B4-BE49-F238E27FC236}">
                          <a16:creationId xmlns:a16="http://schemas.microsoft.com/office/drawing/2014/main" id="{66923AF6-5B3F-4F28-98F5-4D8620A9F2FB}"/>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1" name="Freeform: Shape 80">
                      <a:extLst>
                        <a:ext uri="{FF2B5EF4-FFF2-40B4-BE49-F238E27FC236}">
                          <a16:creationId xmlns:a16="http://schemas.microsoft.com/office/drawing/2014/main" id="{882F3ED5-2C13-4380-A3FE-E6C1BD7DCB3E}"/>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2" name="Freeform: Shape 81">
                      <a:extLst>
                        <a:ext uri="{FF2B5EF4-FFF2-40B4-BE49-F238E27FC236}">
                          <a16:creationId xmlns:a16="http://schemas.microsoft.com/office/drawing/2014/main" id="{36FAAA3D-A239-4DD9-A03C-A5C6B47730FF}"/>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3" name="Freeform: Shape 82">
                      <a:extLst>
                        <a:ext uri="{FF2B5EF4-FFF2-40B4-BE49-F238E27FC236}">
                          <a16:creationId xmlns:a16="http://schemas.microsoft.com/office/drawing/2014/main" id="{6B463465-CCF0-4694-9A04-FDA1DA973436}"/>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4" name="Freeform: Shape 83">
                      <a:extLst>
                        <a:ext uri="{FF2B5EF4-FFF2-40B4-BE49-F238E27FC236}">
                          <a16:creationId xmlns:a16="http://schemas.microsoft.com/office/drawing/2014/main" id="{48FFA05E-83E4-4E05-915D-D36B47F8CF50}"/>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5" name="Freeform: Shape 84">
                      <a:extLst>
                        <a:ext uri="{FF2B5EF4-FFF2-40B4-BE49-F238E27FC236}">
                          <a16:creationId xmlns:a16="http://schemas.microsoft.com/office/drawing/2014/main" id="{46F1B078-38DA-43AA-9532-B587BD738BC9}"/>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6" name="Freeform: Shape 85">
                      <a:extLst>
                        <a:ext uri="{FF2B5EF4-FFF2-40B4-BE49-F238E27FC236}">
                          <a16:creationId xmlns:a16="http://schemas.microsoft.com/office/drawing/2014/main" id="{36AF0C1B-49B8-487C-B5F6-9B26DE4370BC}"/>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7" name="Freeform: Shape 86">
                      <a:extLst>
                        <a:ext uri="{FF2B5EF4-FFF2-40B4-BE49-F238E27FC236}">
                          <a16:creationId xmlns:a16="http://schemas.microsoft.com/office/drawing/2014/main" id="{39C80C75-7B15-4BC1-9075-517FDA3D1179}"/>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8" name="Freeform: Shape 87">
                      <a:extLst>
                        <a:ext uri="{FF2B5EF4-FFF2-40B4-BE49-F238E27FC236}">
                          <a16:creationId xmlns:a16="http://schemas.microsoft.com/office/drawing/2014/main" id="{32E1C6C8-7654-4E14-9064-A87F2F4D0831}"/>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89" name="Freeform: Shape 88">
                      <a:extLst>
                        <a:ext uri="{FF2B5EF4-FFF2-40B4-BE49-F238E27FC236}">
                          <a16:creationId xmlns:a16="http://schemas.microsoft.com/office/drawing/2014/main" id="{9AC76F47-043E-483E-92C7-EBD83D7AB28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90" name="Freeform: Shape 89">
                      <a:extLst>
                        <a:ext uri="{FF2B5EF4-FFF2-40B4-BE49-F238E27FC236}">
                          <a16:creationId xmlns:a16="http://schemas.microsoft.com/office/drawing/2014/main" id="{2B085644-FA8B-416E-BACF-3031EB807623}"/>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91" name="Freeform: Shape 90">
                    <a:extLst>
                      <a:ext uri="{FF2B5EF4-FFF2-40B4-BE49-F238E27FC236}">
                        <a16:creationId xmlns:a16="http://schemas.microsoft.com/office/drawing/2014/main" id="{6234B8B1-7551-4001-A89E-0AA4FABECF5D}"/>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290" name="Group 289">
                  <a:extLst>
                    <a:ext uri="{FF2B5EF4-FFF2-40B4-BE49-F238E27FC236}">
                      <a16:creationId xmlns:a16="http://schemas.microsoft.com/office/drawing/2014/main" id="{8DCDFB60-1377-4451-BE62-9E5FCBB19E60}"/>
                    </a:ext>
                  </a:extLst>
                </p:cNvPr>
                <p:cNvGrpSpPr/>
                <p:nvPr/>
              </p:nvGrpSpPr>
              <p:grpSpPr>
                <a:xfrm>
                  <a:off x="1365539" y="4165486"/>
                  <a:ext cx="194697" cy="241786"/>
                  <a:chOff x="2729413" y="3854888"/>
                  <a:chExt cx="210453" cy="261354"/>
                </a:xfrm>
              </p:grpSpPr>
              <p:grpSp>
                <p:nvGrpSpPr>
                  <p:cNvPr id="203" name="Group 202">
                    <a:extLst>
                      <a:ext uri="{FF2B5EF4-FFF2-40B4-BE49-F238E27FC236}">
                        <a16:creationId xmlns:a16="http://schemas.microsoft.com/office/drawing/2014/main" id="{23C16379-7B8A-4FB0-8A15-D95E7CC9BFFF}"/>
                      </a:ext>
                    </a:extLst>
                  </p:cNvPr>
                  <p:cNvGrpSpPr/>
                  <p:nvPr/>
                </p:nvGrpSpPr>
                <p:grpSpPr>
                  <a:xfrm>
                    <a:off x="2729413" y="3854888"/>
                    <a:ext cx="210453" cy="261354"/>
                    <a:chOff x="8869274" y="-2231196"/>
                    <a:chExt cx="580737" cy="721195"/>
                  </a:xfrm>
                </p:grpSpPr>
                <p:sp>
                  <p:nvSpPr>
                    <p:cNvPr id="204" name="Freeform: Shape 203">
                      <a:extLst>
                        <a:ext uri="{FF2B5EF4-FFF2-40B4-BE49-F238E27FC236}">
                          <a16:creationId xmlns:a16="http://schemas.microsoft.com/office/drawing/2014/main" id="{14E61ECB-7C03-48CF-B626-B1347E34271A}"/>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205" name="Freeform: Shape 204">
                      <a:extLst>
                        <a:ext uri="{FF2B5EF4-FFF2-40B4-BE49-F238E27FC236}">
                          <a16:creationId xmlns:a16="http://schemas.microsoft.com/office/drawing/2014/main" id="{F5AB6F2C-7D0F-4ECA-9AA2-6D9E58F393F5}"/>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206" name="Freeform: Shape 205">
                      <a:extLst>
                        <a:ext uri="{FF2B5EF4-FFF2-40B4-BE49-F238E27FC236}">
                          <a16:creationId xmlns:a16="http://schemas.microsoft.com/office/drawing/2014/main" id="{16B20C60-B2DB-4532-BE9E-80AA99779564}"/>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289" name="Group 288">
                    <a:extLst>
                      <a:ext uri="{FF2B5EF4-FFF2-40B4-BE49-F238E27FC236}">
                        <a16:creationId xmlns:a16="http://schemas.microsoft.com/office/drawing/2014/main" id="{79B026F1-B85D-4DA1-A725-C22057442E0E}"/>
                      </a:ext>
                    </a:extLst>
                  </p:cNvPr>
                  <p:cNvGrpSpPr/>
                  <p:nvPr/>
                </p:nvGrpSpPr>
                <p:grpSpPr>
                  <a:xfrm>
                    <a:off x="2775854" y="3980807"/>
                    <a:ext cx="116569" cy="108139"/>
                    <a:chOff x="3482033" y="3713243"/>
                    <a:chExt cx="492843" cy="457200"/>
                  </a:xfrm>
                </p:grpSpPr>
                <p:sp>
                  <p:nvSpPr>
                    <p:cNvPr id="239" name="Left Brace 238">
                      <a:extLst>
                        <a:ext uri="{FF2B5EF4-FFF2-40B4-BE49-F238E27FC236}">
                          <a16:creationId xmlns:a16="http://schemas.microsoft.com/office/drawing/2014/main" id="{1F7BACFD-7EA4-42E4-B64A-9961D28CB58C}"/>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240" name="Left Brace 239">
                      <a:extLst>
                        <a:ext uri="{FF2B5EF4-FFF2-40B4-BE49-F238E27FC236}">
                          <a16:creationId xmlns:a16="http://schemas.microsoft.com/office/drawing/2014/main" id="{8F76DA81-197A-41F7-8757-B60CF759E52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395" name="Group 394">
                <a:extLst>
                  <a:ext uri="{FF2B5EF4-FFF2-40B4-BE49-F238E27FC236}">
                    <a16:creationId xmlns:a16="http://schemas.microsoft.com/office/drawing/2014/main" id="{38E5CD36-2D5E-434F-8AF3-05DDA8F89E83}"/>
                  </a:ext>
                </a:extLst>
              </p:cNvPr>
              <p:cNvGrpSpPr/>
              <p:nvPr/>
            </p:nvGrpSpPr>
            <p:grpSpPr>
              <a:xfrm>
                <a:off x="1841079" y="3181663"/>
                <a:ext cx="1424889" cy="1108795"/>
                <a:chOff x="427038" y="3181662"/>
                <a:chExt cx="1729095" cy="1345517"/>
              </a:xfrm>
            </p:grpSpPr>
            <p:sp>
              <p:nvSpPr>
                <p:cNvPr id="396" name="Rectangle 395">
                  <a:extLst>
                    <a:ext uri="{FF2B5EF4-FFF2-40B4-BE49-F238E27FC236}">
                      <a16:creationId xmlns:a16="http://schemas.microsoft.com/office/drawing/2014/main" id="{12E02D9A-9BDC-4C1D-8681-3A40CDF7748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7" name="TextBox 396">
                  <a:extLst>
                    <a:ext uri="{FF2B5EF4-FFF2-40B4-BE49-F238E27FC236}">
                      <a16:creationId xmlns:a16="http://schemas.microsoft.com/office/drawing/2014/main" id="{EE417754-E49C-42CB-BC6D-60DEE35286DA}"/>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398" name="TextBox 397">
                  <a:extLst>
                    <a:ext uri="{FF2B5EF4-FFF2-40B4-BE49-F238E27FC236}">
                      <a16:creationId xmlns:a16="http://schemas.microsoft.com/office/drawing/2014/main" id="{08A78540-1592-45F8-B5D2-A40848C7F67C}"/>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399" name="TextBox 398">
                  <a:extLst>
                    <a:ext uri="{FF2B5EF4-FFF2-40B4-BE49-F238E27FC236}">
                      <a16:creationId xmlns:a16="http://schemas.microsoft.com/office/drawing/2014/main" id="{05C336BE-E61C-44EB-8211-2E0A796308BA}"/>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400" name="Group 399">
                  <a:extLst>
                    <a:ext uri="{FF2B5EF4-FFF2-40B4-BE49-F238E27FC236}">
                      <a16:creationId xmlns:a16="http://schemas.microsoft.com/office/drawing/2014/main" id="{60A37402-54FF-48F5-A881-B07636A5941B}"/>
                    </a:ext>
                  </a:extLst>
                </p:cNvPr>
                <p:cNvGrpSpPr/>
                <p:nvPr/>
              </p:nvGrpSpPr>
              <p:grpSpPr>
                <a:xfrm>
                  <a:off x="1314281" y="3786958"/>
                  <a:ext cx="295881" cy="295880"/>
                  <a:chOff x="-593644" y="7516599"/>
                  <a:chExt cx="694020" cy="694018"/>
                </a:xfrm>
                <a:solidFill>
                  <a:srgbClr val="3C3B40"/>
                </a:solidFill>
              </p:grpSpPr>
              <p:pic>
                <p:nvPicPr>
                  <p:cNvPr id="443" name="Graphic 442" descr="Monitor">
                    <a:extLst>
                      <a:ext uri="{FF2B5EF4-FFF2-40B4-BE49-F238E27FC236}">
                        <a16:creationId xmlns:a16="http://schemas.microsoft.com/office/drawing/2014/main" id="{1DE9E74A-A46D-481A-93C9-3BD76CAD1B7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444" name="Graphic 443">
                    <a:extLst>
                      <a:ext uri="{FF2B5EF4-FFF2-40B4-BE49-F238E27FC236}">
                        <a16:creationId xmlns:a16="http://schemas.microsoft.com/office/drawing/2014/main" id="{513B632C-D8A9-42F4-B6FF-4ED07805D63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401" name="TextBox 400">
                  <a:extLst>
                    <a:ext uri="{FF2B5EF4-FFF2-40B4-BE49-F238E27FC236}">
                      <a16:creationId xmlns:a16="http://schemas.microsoft.com/office/drawing/2014/main" id="{0C2950D6-28C3-4A97-A701-B4AAE2F11A12}"/>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402" name="TextBox 401">
                  <a:extLst>
                    <a:ext uri="{FF2B5EF4-FFF2-40B4-BE49-F238E27FC236}">
                      <a16:creationId xmlns:a16="http://schemas.microsoft.com/office/drawing/2014/main" id="{8DDD62D1-FBB6-4D01-9553-144E8F70D03D}"/>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403" name="Freeform: Shape 402">
                  <a:extLst>
                    <a:ext uri="{FF2B5EF4-FFF2-40B4-BE49-F238E27FC236}">
                      <a16:creationId xmlns:a16="http://schemas.microsoft.com/office/drawing/2014/main" id="{2979D17E-1D43-4DE9-A62F-B79A79A32EB0}"/>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4" name="TextBox 403">
                  <a:extLst>
                    <a:ext uri="{FF2B5EF4-FFF2-40B4-BE49-F238E27FC236}">
                      <a16:creationId xmlns:a16="http://schemas.microsoft.com/office/drawing/2014/main" id="{50FA2740-81EE-4367-802F-E733CB8F37D7}"/>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405" name="Graphic 264">
                  <a:extLst>
                    <a:ext uri="{FF2B5EF4-FFF2-40B4-BE49-F238E27FC236}">
                      <a16:creationId xmlns:a16="http://schemas.microsoft.com/office/drawing/2014/main" id="{FC9FBCC8-C11A-495B-A108-F3A49A5BD72A}"/>
                    </a:ext>
                  </a:extLst>
                </p:cNvPr>
                <p:cNvGrpSpPr/>
                <p:nvPr/>
              </p:nvGrpSpPr>
              <p:grpSpPr>
                <a:xfrm>
                  <a:off x="517171" y="3823945"/>
                  <a:ext cx="223659" cy="223659"/>
                  <a:chOff x="-2106096" y="4588536"/>
                  <a:chExt cx="1219200" cy="1219200"/>
                </a:xfrm>
                <a:solidFill>
                  <a:srgbClr val="3C3B40"/>
                </a:solidFill>
              </p:grpSpPr>
              <p:sp>
                <p:nvSpPr>
                  <p:cNvPr id="438" name="Freeform: Shape 437">
                    <a:extLst>
                      <a:ext uri="{FF2B5EF4-FFF2-40B4-BE49-F238E27FC236}">
                        <a16:creationId xmlns:a16="http://schemas.microsoft.com/office/drawing/2014/main" id="{4B5B9778-25A6-4FD3-BA5D-F9D1E6CCC9D9}"/>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39" name="Freeform: Shape 438">
                    <a:extLst>
                      <a:ext uri="{FF2B5EF4-FFF2-40B4-BE49-F238E27FC236}">
                        <a16:creationId xmlns:a16="http://schemas.microsoft.com/office/drawing/2014/main" id="{95383B77-628B-477E-9441-0F95996ECC86}"/>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0" name="Freeform: Shape 439">
                    <a:extLst>
                      <a:ext uri="{FF2B5EF4-FFF2-40B4-BE49-F238E27FC236}">
                        <a16:creationId xmlns:a16="http://schemas.microsoft.com/office/drawing/2014/main" id="{08BD42D4-4AB8-48E7-852D-AD735D696074}"/>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1" name="Freeform: Shape 440">
                    <a:extLst>
                      <a:ext uri="{FF2B5EF4-FFF2-40B4-BE49-F238E27FC236}">
                        <a16:creationId xmlns:a16="http://schemas.microsoft.com/office/drawing/2014/main" id="{DEE46B1C-DE9A-45D4-A081-A8051290DA70}"/>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42" name="Freeform: Shape 441">
                    <a:extLst>
                      <a:ext uri="{FF2B5EF4-FFF2-40B4-BE49-F238E27FC236}">
                        <a16:creationId xmlns:a16="http://schemas.microsoft.com/office/drawing/2014/main" id="{5715C370-1013-430D-9325-6DBE4163AF71}"/>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406" name="TextBox 405">
                  <a:extLst>
                    <a:ext uri="{FF2B5EF4-FFF2-40B4-BE49-F238E27FC236}">
                      <a16:creationId xmlns:a16="http://schemas.microsoft.com/office/drawing/2014/main" id="{A074173B-CF2A-4FC6-BDD1-AFDF92E8DFAB}"/>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407" name="Group 406">
                  <a:extLst>
                    <a:ext uri="{FF2B5EF4-FFF2-40B4-BE49-F238E27FC236}">
                      <a16:creationId xmlns:a16="http://schemas.microsoft.com/office/drawing/2014/main" id="{1B72AFBD-9EF8-4B09-A63D-4D5C19DBCC69}"/>
                    </a:ext>
                  </a:extLst>
                </p:cNvPr>
                <p:cNvGrpSpPr/>
                <p:nvPr/>
              </p:nvGrpSpPr>
              <p:grpSpPr>
                <a:xfrm>
                  <a:off x="1327734" y="3488125"/>
                  <a:ext cx="273123" cy="216184"/>
                  <a:chOff x="1538965" y="3463037"/>
                  <a:chExt cx="583880" cy="462154"/>
                </a:xfrm>
              </p:grpSpPr>
              <p:sp>
                <p:nvSpPr>
                  <p:cNvPr id="436" name="Freeform: Shape 435">
                    <a:extLst>
                      <a:ext uri="{FF2B5EF4-FFF2-40B4-BE49-F238E27FC236}">
                        <a16:creationId xmlns:a16="http://schemas.microsoft.com/office/drawing/2014/main" id="{2265B140-43B2-40CE-939D-E74955BD191A}"/>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Freeform: Shape 436">
                    <a:extLst>
                      <a:ext uri="{FF2B5EF4-FFF2-40B4-BE49-F238E27FC236}">
                        <a16:creationId xmlns:a16="http://schemas.microsoft.com/office/drawing/2014/main" id="{4F59AB7C-6F72-4999-8F1B-2A17D3CF885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408" name="Graphic 70">
                  <a:extLst>
                    <a:ext uri="{FF2B5EF4-FFF2-40B4-BE49-F238E27FC236}">
                      <a16:creationId xmlns:a16="http://schemas.microsoft.com/office/drawing/2014/main" id="{ACA9E204-47BF-4C45-947C-F09C9D980BD5}"/>
                    </a:ext>
                  </a:extLst>
                </p:cNvPr>
                <p:cNvGrpSpPr/>
                <p:nvPr/>
              </p:nvGrpSpPr>
              <p:grpSpPr>
                <a:xfrm>
                  <a:off x="480447" y="3493374"/>
                  <a:ext cx="227625" cy="227618"/>
                  <a:chOff x="-1745935" y="2011510"/>
                  <a:chExt cx="506208" cy="506192"/>
                </a:xfrm>
                <a:solidFill>
                  <a:srgbClr val="3C3B40"/>
                </a:solidFill>
              </p:grpSpPr>
              <p:sp>
                <p:nvSpPr>
                  <p:cNvPr id="417" name="Freeform: Shape 416">
                    <a:extLst>
                      <a:ext uri="{FF2B5EF4-FFF2-40B4-BE49-F238E27FC236}">
                        <a16:creationId xmlns:a16="http://schemas.microsoft.com/office/drawing/2014/main" id="{ACBA3F45-C3A5-4639-BF44-5BD97D7BCAA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18" name="Freeform: Shape 417">
                    <a:extLst>
                      <a:ext uri="{FF2B5EF4-FFF2-40B4-BE49-F238E27FC236}">
                        <a16:creationId xmlns:a16="http://schemas.microsoft.com/office/drawing/2014/main" id="{3AB0AAE2-FC9C-4CFD-8B9C-1FE8C6AF0F02}"/>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19" name="Freeform: Shape 418">
                    <a:extLst>
                      <a:ext uri="{FF2B5EF4-FFF2-40B4-BE49-F238E27FC236}">
                        <a16:creationId xmlns:a16="http://schemas.microsoft.com/office/drawing/2014/main" id="{69A5B3CC-3D89-46A8-AC75-06BE9ECFA5F6}"/>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0" name="Freeform: Shape 419">
                    <a:extLst>
                      <a:ext uri="{FF2B5EF4-FFF2-40B4-BE49-F238E27FC236}">
                        <a16:creationId xmlns:a16="http://schemas.microsoft.com/office/drawing/2014/main" id="{B46CDC69-F059-4110-A37A-D3B077CDFF26}"/>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1" name="Freeform: Shape 420">
                    <a:extLst>
                      <a:ext uri="{FF2B5EF4-FFF2-40B4-BE49-F238E27FC236}">
                        <a16:creationId xmlns:a16="http://schemas.microsoft.com/office/drawing/2014/main" id="{8D2506AD-C193-4332-AC13-F6A945DD5462}"/>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422" name="Graphic 70">
                    <a:extLst>
                      <a:ext uri="{FF2B5EF4-FFF2-40B4-BE49-F238E27FC236}">
                        <a16:creationId xmlns:a16="http://schemas.microsoft.com/office/drawing/2014/main" id="{5B55419A-EF07-4D7B-AAF0-8528C8809F0C}"/>
                      </a:ext>
                    </a:extLst>
                  </p:cNvPr>
                  <p:cNvGrpSpPr/>
                  <p:nvPr/>
                </p:nvGrpSpPr>
                <p:grpSpPr>
                  <a:xfrm>
                    <a:off x="-1729994" y="2020805"/>
                    <a:ext cx="490267" cy="481469"/>
                    <a:chOff x="-1729994" y="2020805"/>
                    <a:chExt cx="490267" cy="481469"/>
                  </a:xfrm>
                  <a:grpFill/>
                </p:grpSpPr>
                <p:sp>
                  <p:nvSpPr>
                    <p:cNvPr id="424" name="Freeform: Shape 423">
                      <a:extLst>
                        <a:ext uri="{FF2B5EF4-FFF2-40B4-BE49-F238E27FC236}">
                          <a16:creationId xmlns:a16="http://schemas.microsoft.com/office/drawing/2014/main" id="{8431BD9F-1D88-4355-92E4-750EA4D7024A}"/>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5" name="Freeform: Shape 424">
                      <a:extLst>
                        <a:ext uri="{FF2B5EF4-FFF2-40B4-BE49-F238E27FC236}">
                          <a16:creationId xmlns:a16="http://schemas.microsoft.com/office/drawing/2014/main" id="{04E10F94-6CF3-4200-9972-13BA3F6DA1AF}"/>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6" name="Freeform: Shape 425">
                      <a:extLst>
                        <a:ext uri="{FF2B5EF4-FFF2-40B4-BE49-F238E27FC236}">
                          <a16:creationId xmlns:a16="http://schemas.microsoft.com/office/drawing/2014/main" id="{A2552D37-1DA8-4BCA-B159-29243F97A2EA}"/>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7" name="Freeform: Shape 426">
                      <a:extLst>
                        <a:ext uri="{FF2B5EF4-FFF2-40B4-BE49-F238E27FC236}">
                          <a16:creationId xmlns:a16="http://schemas.microsoft.com/office/drawing/2014/main" id="{A33B9B41-D961-4FCF-A957-FB0094AAFE44}"/>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8" name="Freeform: Shape 427">
                      <a:extLst>
                        <a:ext uri="{FF2B5EF4-FFF2-40B4-BE49-F238E27FC236}">
                          <a16:creationId xmlns:a16="http://schemas.microsoft.com/office/drawing/2014/main" id="{0EF1576E-B0BD-4DBA-83F2-AE1CD76F678E}"/>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29" name="Freeform: Shape 428">
                      <a:extLst>
                        <a:ext uri="{FF2B5EF4-FFF2-40B4-BE49-F238E27FC236}">
                          <a16:creationId xmlns:a16="http://schemas.microsoft.com/office/drawing/2014/main" id="{866A0766-13FB-44DF-B48F-03E9F354F30C}"/>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0" name="Freeform: Shape 429">
                      <a:extLst>
                        <a:ext uri="{FF2B5EF4-FFF2-40B4-BE49-F238E27FC236}">
                          <a16:creationId xmlns:a16="http://schemas.microsoft.com/office/drawing/2014/main" id="{2D207CD5-6E7F-4785-968B-B720D7EC1342}"/>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1" name="Freeform: Shape 430">
                      <a:extLst>
                        <a:ext uri="{FF2B5EF4-FFF2-40B4-BE49-F238E27FC236}">
                          <a16:creationId xmlns:a16="http://schemas.microsoft.com/office/drawing/2014/main" id="{9502701F-2E6B-4031-82AC-5E2135DF4AA5}"/>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2" name="Freeform: Shape 431">
                      <a:extLst>
                        <a:ext uri="{FF2B5EF4-FFF2-40B4-BE49-F238E27FC236}">
                          <a16:creationId xmlns:a16="http://schemas.microsoft.com/office/drawing/2014/main" id="{82BE636E-7A77-49A3-96EA-EA88961A92EB}"/>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3" name="Freeform: Shape 432">
                      <a:extLst>
                        <a:ext uri="{FF2B5EF4-FFF2-40B4-BE49-F238E27FC236}">
                          <a16:creationId xmlns:a16="http://schemas.microsoft.com/office/drawing/2014/main" id="{DB1CF059-FF01-41B9-9277-1BFB17A3220C}"/>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4" name="Freeform: Shape 433">
                      <a:extLst>
                        <a:ext uri="{FF2B5EF4-FFF2-40B4-BE49-F238E27FC236}">
                          <a16:creationId xmlns:a16="http://schemas.microsoft.com/office/drawing/2014/main" id="{DFAA135E-A5E6-4D57-AE9A-777CF4D3C6C5}"/>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35" name="Freeform: Shape 434">
                      <a:extLst>
                        <a:ext uri="{FF2B5EF4-FFF2-40B4-BE49-F238E27FC236}">
                          <a16:creationId xmlns:a16="http://schemas.microsoft.com/office/drawing/2014/main" id="{3FF45884-9596-46F3-868C-B9E67F4CD175}"/>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423" name="Freeform: Shape 422">
                    <a:extLst>
                      <a:ext uri="{FF2B5EF4-FFF2-40B4-BE49-F238E27FC236}">
                        <a16:creationId xmlns:a16="http://schemas.microsoft.com/office/drawing/2014/main" id="{5EA483D9-F0E3-47C5-959D-7A3153FAE898}"/>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409" name="Group 408">
                  <a:extLst>
                    <a:ext uri="{FF2B5EF4-FFF2-40B4-BE49-F238E27FC236}">
                      <a16:creationId xmlns:a16="http://schemas.microsoft.com/office/drawing/2014/main" id="{A0F6887A-23EA-4F95-9B20-BDDCE3048E02}"/>
                    </a:ext>
                  </a:extLst>
                </p:cNvPr>
                <p:cNvGrpSpPr/>
                <p:nvPr/>
              </p:nvGrpSpPr>
              <p:grpSpPr>
                <a:xfrm>
                  <a:off x="1365539" y="4165486"/>
                  <a:ext cx="194697" cy="241786"/>
                  <a:chOff x="2729413" y="3854888"/>
                  <a:chExt cx="210453" cy="261354"/>
                </a:xfrm>
              </p:grpSpPr>
              <p:grpSp>
                <p:nvGrpSpPr>
                  <p:cNvPr id="410" name="Group 409">
                    <a:extLst>
                      <a:ext uri="{FF2B5EF4-FFF2-40B4-BE49-F238E27FC236}">
                        <a16:creationId xmlns:a16="http://schemas.microsoft.com/office/drawing/2014/main" id="{0CC3BC10-2EB4-4D4D-8DEC-3ADCB47CEBCA}"/>
                      </a:ext>
                    </a:extLst>
                  </p:cNvPr>
                  <p:cNvGrpSpPr/>
                  <p:nvPr/>
                </p:nvGrpSpPr>
                <p:grpSpPr>
                  <a:xfrm>
                    <a:off x="2729413" y="3854888"/>
                    <a:ext cx="210453" cy="261354"/>
                    <a:chOff x="8869274" y="-2231196"/>
                    <a:chExt cx="580737" cy="721195"/>
                  </a:xfrm>
                </p:grpSpPr>
                <p:sp>
                  <p:nvSpPr>
                    <p:cNvPr id="414" name="Freeform: Shape 413">
                      <a:extLst>
                        <a:ext uri="{FF2B5EF4-FFF2-40B4-BE49-F238E27FC236}">
                          <a16:creationId xmlns:a16="http://schemas.microsoft.com/office/drawing/2014/main" id="{7A852C28-18F6-4A9D-A853-177C43CB6C6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15" name="Freeform: Shape 414">
                      <a:extLst>
                        <a:ext uri="{FF2B5EF4-FFF2-40B4-BE49-F238E27FC236}">
                          <a16:creationId xmlns:a16="http://schemas.microsoft.com/office/drawing/2014/main" id="{8141AFC4-F718-47EF-8488-768A6BBDD99B}"/>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16" name="Freeform: Shape 415">
                      <a:extLst>
                        <a:ext uri="{FF2B5EF4-FFF2-40B4-BE49-F238E27FC236}">
                          <a16:creationId xmlns:a16="http://schemas.microsoft.com/office/drawing/2014/main" id="{1EDDC6E0-067F-410D-B7D2-71A0414C8F01}"/>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411" name="Group 410">
                    <a:extLst>
                      <a:ext uri="{FF2B5EF4-FFF2-40B4-BE49-F238E27FC236}">
                        <a16:creationId xmlns:a16="http://schemas.microsoft.com/office/drawing/2014/main" id="{13DD1AED-9202-457C-90DF-ED065A4793B3}"/>
                      </a:ext>
                    </a:extLst>
                  </p:cNvPr>
                  <p:cNvGrpSpPr/>
                  <p:nvPr/>
                </p:nvGrpSpPr>
                <p:grpSpPr>
                  <a:xfrm>
                    <a:off x="2775854" y="3980807"/>
                    <a:ext cx="116569" cy="108139"/>
                    <a:chOff x="3482033" y="3713243"/>
                    <a:chExt cx="492843" cy="457200"/>
                  </a:xfrm>
                </p:grpSpPr>
                <p:sp>
                  <p:nvSpPr>
                    <p:cNvPr id="412" name="Left Brace 411">
                      <a:extLst>
                        <a:ext uri="{FF2B5EF4-FFF2-40B4-BE49-F238E27FC236}">
                          <a16:creationId xmlns:a16="http://schemas.microsoft.com/office/drawing/2014/main" id="{64F02C8D-6443-4AE3-8E0F-4565E197BC7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413" name="Left Brace 412">
                      <a:extLst>
                        <a:ext uri="{FF2B5EF4-FFF2-40B4-BE49-F238E27FC236}">
                          <a16:creationId xmlns:a16="http://schemas.microsoft.com/office/drawing/2014/main" id="{EFB41AD8-16EF-4A52-8D04-6BC9D1C5C98D}"/>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445" name="Group 444">
                <a:extLst>
                  <a:ext uri="{FF2B5EF4-FFF2-40B4-BE49-F238E27FC236}">
                    <a16:creationId xmlns:a16="http://schemas.microsoft.com/office/drawing/2014/main" id="{46E1C2F9-1A82-4074-BB4D-FAFB5558C17E}"/>
                  </a:ext>
                </a:extLst>
              </p:cNvPr>
              <p:cNvGrpSpPr/>
              <p:nvPr/>
            </p:nvGrpSpPr>
            <p:grpSpPr>
              <a:xfrm>
                <a:off x="3255119" y="3181663"/>
                <a:ext cx="1424889" cy="1108795"/>
                <a:chOff x="427038" y="3181662"/>
                <a:chExt cx="1729095" cy="1345517"/>
              </a:xfrm>
            </p:grpSpPr>
            <p:sp>
              <p:nvSpPr>
                <p:cNvPr id="446" name="Rectangle 445">
                  <a:extLst>
                    <a:ext uri="{FF2B5EF4-FFF2-40B4-BE49-F238E27FC236}">
                      <a16:creationId xmlns:a16="http://schemas.microsoft.com/office/drawing/2014/main" id="{0501C3B3-BBD5-4A3A-8687-A85C63F641EC}"/>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TextBox 446">
                  <a:extLst>
                    <a:ext uri="{FF2B5EF4-FFF2-40B4-BE49-F238E27FC236}">
                      <a16:creationId xmlns:a16="http://schemas.microsoft.com/office/drawing/2014/main" id="{7D5621C3-989B-44C0-901B-50E15A57BC40}"/>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448" name="TextBox 447">
                  <a:extLst>
                    <a:ext uri="{FF2B5EF4-FFF2-40B4-BE49-F238E27FC236}">
                      <a16:creationId xmlns:a16="http://schemas.microsoft.com/office/drawing/2014/main" id="{FFAAC339-88DA-4C8C-A8EC-9C73DF4B67C7}"/>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449" name="TextBox 448">
                  <a:extLst>
                    <a:ext uri="{FF2B5EF4-FFF2-40B4-BE49-F238E27FC236}">
                      <a16:creationId xmlns:a16="http://schemas.microsoft.com/office/drawing/2014/main" id="{04008307-2B22-43AD-990D-E99CBABBC39F}"/>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450" name="Group 449">
                  <a:extLst>
                    <a:ext uri="{FF2B5EF4-FFF2-40B4-BE49-F238E27FC236}">
                      <a16:creationId xmlns:a16="http://schemas.microsoft.com/office/drawing/2014/main" id="{F7D22790-945C-49A5-B4BF-76D021BD817C}"/>
                    </a:ext>
                  </a:extLst>
                </p:cNvPr>
                <p:cNvGrpSpPr/>
                <p:nvPr/>
              </p:nvGrpSpPr>
              <p:grpSpPr>
                <a:xfrm>
                  <a:off x="1314281" y="3786958"/>
                  <a:ext cx="295881" cy="295880"/>
                  <a:chOff x="-593644" y="7516599"/>
                  <a:chExt cx="694020" cy="694018"/>
                </a:xfrm>
                <a:solidFill>
                  <a:srgbClr val="3C3B40"/>
                </a:solidFill>
              </p:grpSpPr>
              <p:pic>
                <p:nvPicPr>
                  <p:cNvPr id="493" name="Graphic 492" descr="Monitor">
                    <a:extLst>
                      <a:ext uri="{FF2B5EF4-FFF2-40B4-BE49-F238E27FC236}">
                        <a16:creationId xmlns:a16="http://schemas.microsoft.com/office/drawing/2014/main" id="{B874241E-89E5-4DD3-AB0C-DFF5BC6858E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494" name="Graphic 493">
                    <a:extLst>
                      <a:ext uri="{FF2B5EF4-FFF2-40B4-BE49-F238E27FC236}">
                        <a16:creationId xmlns:a16="http://schemas.microsoft.com/office/drawing/2014/main" id="{83418B9E-254C-4E1F-80C3-DF5296D79ECD}"/>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451" name="TextBox 450">
                  <a:extLst>
                    <a:ext uri="{FF2B5EF4-FFF2-40B4-BE49-F238E27FC236}">
                      <a16:creationId xmlns:a16="http://schemas.microsoft.com/office/drawing/2014/main" id="{A0E1ADB5-A5D2-43FE-926C-F00E60A9E9F9}"/>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452" name="TextBox 451">
                  <a:extLst>
                    <a:ext uri="{FF2B5EF4-FFF2-40B4-BE49-F238E27FC236}">
                      <a16:creationId xmlns:a16="http://schemas.microsoft.com/office/drawing/2014/main" id="{82087AD7-1F6F-4E5F-AE1F-4C63A1A007A6}"/>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453" name="Freeform: Shape 452">
                  <a:extLst>
                    <a:ext uri="{FF2B5EF4-FFF2-40B4-BE49-F238E27FC236}">
                      <a16:creationId xmlns:a16="http://schemas.microsoft.com/office/drawing/2014/main" id="{881DE10E-5F8E-4CC7-A654-2FBB7D6E0473}"/>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TextBox 453">
                  <a:extLst>
                    <a:ext uri="{FF2B5EF4-FFF2-40B4-BE49-F238E27FC236}">
                      <a16:creationId xmlns:a16="http://schemas.microsoft.com/office/drawing/2014/main" id="{26075720-4E19-4175-916B-5FD14568ABB6}"/>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455" name="Graphic 264">
                  <a:extLst>
                    <a:ext uri="{FF2B5EF4-FFF2-40B4-BE49-F238E27FC236}">
                      <a16:creationId xmlns:a16="http://schemas.microsoft.com/office/drawing/2014/main" id="{DEE6ED3E-3E25-4490-9BE8-D80601E9DEEA}"/>
                    </a:ext>
                  </a:extLst>
                </p:cNvPr>
                <p:cNvGrpSpPr/>
                <p:nvPr/>
              </p:nvGrpSpPr>
              <p:grpSpPr>
                <a:xfrm>
                  <a:off x="517171" y="3823945"/>
                  <a:ext cx="223659" cy="223659"/>
                  <a:chOff x="-2106096" y="4588536"/>
                  <a:chExt cx="1219200" cy="1219200"/>
                </a:xfrm>
                <a:solidFill>
                  <a:srgbClr val="3C3B40"/>
                </a:solidFill>
              </p:grpSpPr>
              <p:sp>
                <p:nvSpPr>
                  <p:cNvPr id="488" name="Freeform: Shape 487">
                    <a:extLst>
                      <a:ext uri="{FF2B5EF4-FFF2-40B4-BE49-F238E27FC236}">
                        <a16:creationId xmlns:a16="http://schemas.microsoft.com/office/drawing/2014/main" id="{142BC2C0-84A4-48B2-A811-C6F7667972E3}"/>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89" name="Freeform: Shape 488">
                    <a:extLst>
                      <a:ext uri="{FF2B5EF4-FFF2-40B4-BE49-F238E27FC236}">
                        <a16:creationId xmlns:a16="http://schemas.microsoft.com/office/drawing/2014/main" id="{153E6743-12E4-4732-821C-481F339C6083}"/>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0" name="Freeform: Shape 489">
                    <a:extLst>
                      <a:ext uri="{FF2B5EF4-FFF2-40B4-BE49-F238E27FC236}">
                        <a16:creationId xmlns:a16="http://schemas.microsoft.com/office/drawing/2014/main" id="{C79D438A-CEAC-448F-9E74-53E8CA0906CD}"/>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1" name="Freeform: Shape 490">
                    <a:extLst>
                      <a:ext uri="{FF2B5EF4-FFF2-40B4-BE49-F238E27FC236}">
                        <a16:creationId xmlns:a16="http://schemas.microsoft.com/office/drawing/2014/main" id="{5C268C10-FFD6-4E4F-9689-426FC5213C7F}"/>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492" name="Freeform: Shape 491">
                    <a:extLst>
                      <a:ext uri="{FF2B5EF4-FFF2-40B4-BE49-F238E27FC236}">
                        <a16:creationId xmlns:a16="http://schemas.microsoft.com/office/drawing/2014/main" id="{60240518-274F-4665-A839-E2D5CB4DFE7C}"/>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456" name="TextBox 455">
                  <a:extLst>
                    <a:ext uri="{FF2B5EF4-FFF2-40B4-BE49-F238E27FC236}">
                      <a16:creationId xmlns:a16="http://schemas.microsoft.com/office/drawing/2014/main" id="{A0B60D67-07DC-46B9-9A41-99379E48FF1D}"/>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457" name="Group 456">
                  <a:extLst>
                    <a:ext uri="{FF2B5EF4-FFF2-40B4-BE49-F238E27FC236}">
                      <a16:creationId xmlns:a16="http://schemas.microsoft.com/office/drawing/2014/main" id="{17F24B8D-3D76-46D6-A3A3-E1601F0032A3}"/>
                    </a:ext>
                  </a:extLst>
                </p:cNvPr>
                <p:cNvGrpSpPr/>
                <p:nvPr/>
              </p:nvGrpSpPr>
              <p:grpSpPr>
                <a:xfrm>
                  <a:off x="1327734" y="3488125"/>
                  <a:ext cx="273123" cy="216184"/>
                  <a:chOff x="1538965" y="3463037"/>
                  <a:chExt cx="583880" cy="462154"/>
                </a:xfrm>
              </p:grpSpPr>
              <p:sp>
                <p:nvSpPr>
                  <p:cNvPr id="486" name="Freeform: Shape 485">
                    <a:extLst>
                      <a:ext uri="{FF2B5EF4-FFF2-40B4-BE49-F238E27FC236}">
                        <a16:creationId xmlns:a16="http://schemas.microsoft.com/office/drawing/2014/main" id="{08C5F75A-F44D-4F47-A8E3-6CBD248C1093}"/>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7" name="Freeform: Shape 486">
                    <a:extLst>
                      <a:ext uri="{FF2B5EF4-FFF2-40B4-BE49-F238E27FC236}">
                        <a16:creationId xmlns:a16="http://schemas.microsoft.com/office/drawing/2014/main" id="{04C5CD18-BB56-4E84-88BD-E0D2C4656343}"/>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458" name="Graphic 70">
                  <a:extLst>
                    <a:ext uri="{FF2B5EF4-FFF2-40B4-BE49-F238E27FC236}">
                      <a16:creationId xmlns:a16="http://schemas.microsoft.com/office/drawing/2014/main" id="{A7D4B0C6-6E85-4528-90E8-92720BEC095F}"/>
                    </a:ext>
                  </a:extLst>
                </p:cNvPr>
                <p:cNvGrpSpPr/>
                <p:nvPr/>
              </p:nvGrpSpPr>
              <p:grpSpPr>
                <a:xfrm>
                  <a:off x="480447" y="3493374"/>
                  <a:ext cx="227625" cy="227618"/>
                  <a:chOff x="-1745935" y="2011510"/>
                  <a:chExt cx="506208" cy="506192"/>
                </a:xfrm>
                <a:solidFill>
                  <a:srgbClr val="3C3B40"/>
                </a:solidFill>
              </p:grpSpPr>
              <p:sp>
                <p:nvSpPr>
                  <p:cNvPr id="467" name="Freeform: Shape 466">
                    <a:extLst>
                      <a:ext uri="{FF2B5EF4-FFF2-40B4-BE49-F238E27FC236}">
                        <a16:creationId xmlns:a16="http://schemas.microsoft.com/office/drawing/2014/main" id="{A97B2BBE-DE7B-400B-BD6A-831A8145E355}"/>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68" name="Freeform: Shape 467">
                    <a:extLst>
                      <a:ext uri="{FF2B5EF4-FFF2-40B4-BE49-F238E27FC236}">
                        <a16:creationId xmlns:a16="http://schemas.microsoft.com/office/drawing/2014/main" id="{6D412591-FBC0-4D43-B487-DED256053DCC}"/>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69" name="Freeform: Shape 468">
                    <a:extLst>
                      <a:ext uri="{FF2B5EF4-FFF2-40B4-BE49-F238E27FC236}">
                        <a16:creationId xmlns:a16="http://schemas.microsoft.com/office/drawing/2014/main" id="{23AF03B8-9152-4A6F-B6C4-C2E8AEB59957}"/>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0" name="Freeform: Shape 469">
                    <a:extLst>
                      <a:ext uri="{FF2B5EF4-FFF2-40B4-BE49-F238E27FC236}">
                        <a16:creationId xmlns:a16="http://schemas.microsoft.com/office/drawing/2014/main" id="{99E67612-F149-4351-85ED-5B8C95D0F7B8}"/>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1" name="Freeform: Shape 470">
                    <a:extLst>
                      <a:ext uri="{FF2B5EF4-FFF2-40B4-BE49-F238E27FC236}">
                        <a16:creationId xmlns:a16="http://schemas.microsoft.com/office/drawing/2014/main" id="{526DC284-E25F-4EDB-BE94-5995A0719B24}"/>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472" name="Graphic 70">
                    <a:extLst>
                      <a:ext uri="{FF2B5EF4-FFF2-40B4-BE49-F238E27FC236}">
                        <a16:creationId xmlns:a16="http://schemas.microsoft.com/office/drawing/2014/main" id="{7A3E5B26-EAB0-4EFA-8F0C-BA16279A4694}"/>
                      </a:ext>
                    </a:extLst>
                  </p:cNvPr>
                  <p:cNvGrpSpPr/>
                  <p:nvPr/>
                </p:nvGrpSpPr>
                <p:grpSpPr>
                  <a:xfrm>
                    <a:off x="-1729994" y="2020805"/>
                    <a:ext cx="490267" cy="481469"/>
                    <a:chOff x="-1729994" y="2020805"/>
                    <a:chExt cx="490267" cy="481469"/>
                  </a:xfrm>
                  <a:grpFill/>
                </p:grpSpPr>
                <p:sp>
                  <p:nvSpPr>
                    <p:cNvPr id="474" name="Freeform: Shape 473">
                      <a:extLst>
                        <a:ext uri="{FF2B5EF4-FFF2-40B4-BE49-F238E27FC236}">
                          <a16:creationId xmlns:a16="http://schemas.microsoft.com/office/drawing/2014/main" id="{DD794283-5225-478E-87A9-4FFE0D697377}"/>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5" name="Freeform: Shape 474">
                      <a:extLst>
                        <a:ext uri="{FF2B5EF4-FFF2-40B4-BE49-F238E27FC236}">
                          <a16:creationId xmlns:a16="http://schemas.microsoft.com/office/drawing/2014/main" id="{3B586B9B-789A-4F18-AADF-3C4CB40F8795}"/>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6" name="Freeform: Shape 475">
                      <a:extLst>
                        <a:ext uri="{FF2B5EF4-FFF2-40B4-BE49-F238E27FC236}">
                          <a16:creationId xmlns:a16="http://schemas.microsoft.com/office/drawing/2014/main" id="{97ED8E41-2A7A-426D-91BE-1B60BC4C839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7" name="Freeform: Shape 476">
                      <a:extLst>
                        <a:ext uri="{FF2B5EF4-FFF2-40B4-BE49-F238E27FC236}">
                          <a16:creationId xmlns:a16="http://schemas.microsoft.com/office/drawing/2014/main" id="{EF8A8D16-47E3-4ED6-B59C-41633FF5D832}"/>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8" name="Freeform: Shape 477">
                      <a:extLst>
                        <a:ext uri="{FF2B5EF4-FFF2-40B4-BE49-F238E27FC236}">
                          <a16:creationId xmlns:a16="http://schemas.microsoft.com/office/drawing/2014/main" id="{49D03947-EDBD-4714-9A5C-7D7DF9317D8B}"/>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79" name="Freeform: Shape 478">
                      <a:extLst>
                        <a:ext uri="{FF2B5EF4-FFF2-40B4-BE49-F238E27FC236}">
                          <a16:creationId xmlns:a16="http://schemas.microsoft.com/office/drawing/2014/main" id="{3C8B7DDD-AAC0-4742-BD4E-24E95EDF9295}"/>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0" name="Freeform: Shape 479">
                      <a:extLst>
                        <a:ext uri="{FF2B5EF4-FFF2-40B4-BE49-F238E27FC236}">
                          <a16:creationId xmlns:a16="http://schemas.microsoft.com/office/drawing/2014/main" id="{A73B2578-CB90-45E5-A8A0-CE127ADCB5DF}"/>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1" name="Freeform: Shape 480">
                      <a:extLst>
                        <a:ext uri="{FF2B5EF4-FFF2-40B4-BE49-F238E27FC236}">
                          <a16:creationId xmlns:a16="http://schemas.microsoft.com/office/drawing/2014/main" id="{14DEAAC8-16A4-4E1B-A4F6-FB8635EE5E38}"/>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2" name="Freeform: Shape 481">
                      <a:extLst>
                        <a:ext uri="{FF2B5EF4-FFF2-40B4-BE49-F238E27FC236}">
                          <a16:creationId xmlns:a16="http://schemas.microsoft.com/office/drawing/2014/main" id="{7396824A-5945-42CE-AA0D-8F4783BD0C0E}"/>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3" name="Freeform: Shape 482">
                      <a:extLst>
                        <a:ext uri="{FF2B5EF4-FFF2-40B4-BE49-F238E27FC236}">
                          <a16:creationId xmlns:a16="http://schemas.microsoft.com/office/drawing/2014/main" id="{0A0B4EEE-89EA-4B96-B6E4-B85846FDCC06}"/>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4" name="Freeform: Shape 483">
                      <a:extLst>
                        <a:ext uri="{FF2B5EF4-FFF2-40B4-BE49-F238E27FC236}">
                          <a16:creationId xmlns:a16="http://schemas.microsoft.com/office/drawing/2014/main" id="{7D46EFCB-05DF-49B2-88A0-BB3752C1FD32}"/>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485" name="Freeform: Shape 484">
                      <a:extLst>
                        <a:ext uri="{FF2B5EF4-FFF2-40B4-BE49-F238E27FC236}">
                          <a16:creationId xmlns:a16="http://schemas.microsoft.com/office/drawing/2014/main" id="{DFAEB2F4-3247-42BE-8772-4D83ED872D2C}"/>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473" name="Freeform: Shape 472">
                    <a:extLst>
                      <a:ext uri="{FF2B5EF4-FFF2-40B4-BE49-F238E27FC236}">
                        <a16:creationId xmlns:a16="http://schemas.microsoft.com/office/drawing/2014/main" id="{DF6B5CE9-6B1D-4B42-A022-381B95F5D83C}"/>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459" name="Group 458">
                  <a:extLst>
                    <a:ext uri="{FF2B5EF4-FFF2-40B4-BE49-F238E27FC236}">
                      <a16:creationId xmlns:a16="http://schemas.microsoft.com/office/drawing/2014/main" id="{5A02ADE9-CAF7-4149-B194-E98B4FE001AC}"/>
                    </a:ext>
                  </a:extLst>
                </p:cNvPr>
                <p:cNvGrpSpPr/>
                <p:nvPr/>
              </p:nvGrpSpPr>
              <p:grpSpPr>
                <a:xfrm>
                  <a:off x="1365539" y="4165486"/>
                  <a:ext cx="194697" cy="241786"/>
                  <a:chOff x="2729413" y="3854888"/>
                  <a:chExt cx="210453" cy="261354"/>
                </a:xfrm>
              </p:grpSpPr>
              <p:grpSp>
                <p:nvGrpSpPr>
                  <p:cNvPr id="460" name="Group 459">
                    <a:extLst>
                      <a:ext uri="{FF2B5EF4-FFF2-40B4-BE49-F238E27FC236}">
                        <a16:creationId xmlns:a16="http://schemas.microsoft.com/office/drawing/2014/main" id="{FA5B605B-EA38-4229-87BA-FDC6631B1DF5}"/>
                      </a:ext>
                    </a:extLst>
                  </p:cNvPr>
                  <p:cNvGrpSpPr/>
                  <p:nvPr/>
                </p:nvGrpSpPr>
                <p:grpSpPr>
                  <a:xfrm>
                    <a:off x="2729413" y="3854888"/>
                    <a:ext cx="210453" cy="261354"/>
                    <a:chOff x="8869274" y="-2231196"/>
                    <a:chExt cx="580737" cy="721195"/>
                  </a:xfrm>
                </p:grpSpPr>
                <p:sp>
                  <p:nvSpPr>
                    <p:cNvPr id="464" name="Freeform: Shape 463">
                      <a:extLst>
                        <a:ext uri="{FF2B5EF4-FFF2-40B4-BE49-F238E27FC236}">
                          <a16:creationId xmlns:a16="http://schemas.microsoft.com/office/drawing/2014/main" id="{C609F3E1-6B7C-4437-9C03-C3E400D54D40}"/>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465" name="Freeform: Shape 464">
                      <a:extLst>
                        <a:ext uri="{FF2B5EF4-FFF2-40B4-BE49-F238E27FC236}">
                          <a16:creationId xmlns:a16="http://schemas.microsoft.com/office/drawing/2014/main" id="{37FA463B-6638-4E28-88FA-97A7D1F87B56}"/>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466" name="Freeform: Shape 465">
                      <a:extLst>
                        <a:ext uri="{FF2B5EF4-FFF2-40B4-BE49-F238E27FC236}">
                          <a16:creationId xmlns:a16="http://schemas.microsoft.com/office/drawing/2014/main" id="{686F6872-EC0E-4C46-AA09-D2FB14A698E2}"/>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461" name="Group 460">
                    <a:extLst>
                      <a:ext uri="{FF2B5EF4-FFF2-40B4-BE49-F238E27FC236}">
                        <a16:creationId xmlns:a16="http://schemas.microsoft.com/office/drawing/2014/main" id="{015FCACF-C4A1-4405-A2C6-7DCFEA4136CC}"/>
                      </a:ext>
                    </a:extLst>
                  </p:cNvPr>
                  <p:cNvGrpSpPr/>
                  <p:nvPr/>
                </p:nvGrpSpPr>
                <p:grpSpPr>
                  <a:xfrm>
                    <a:off x="2775854" y="3980807"/>
                    <a:ext cx="116569" cy="108139"/>
                    <a:chOff x="3482033" y="3713243"/>
                    <a:chExt cx="492843" cy="457200"/>
                  </a:xfrm>
                </p:grpSpPr>
                <p:sp>
                  <p:nvSpPr>
                    <p:cNvPr id="462" name="Left Brace 461">
                      <a:extLst>
                        <a:ext uri="{FF2B5EF4-FFF2-40B4-BE49-F238E27FC236}">
                          <a16:creationId xmlns:a16="http://schemas.microsoft.com/office/drawing/2014/main" id="{76FF1E06-C354-4A38-B941-3AD708F4B52F}"/>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463" name="Left Brace 462">
                      <a:extLst>
                        <a:ext uri="{FF2B5EF4-FFF2-40B4-BE49-F238E27FC236}">
                          <a16:creationId xmlns:a16="http://schemas.microsoft.com/office/drawing/2014/main" id="{BA9D271E-DEB9-4C63-A8AB-0D8DADEBD778}"/>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nvGrpSpPr>
              <p:cNvPr id="495" name="Group 494">
                <a:extLst>
                  <a:ext uri="{FF2B5EF4-FFF2-40B4-BE49-F238E27FC236}">
                    <a16:creationId xmlns:a16="http://schemas.microsoft.com/office/drawing/2014/main" id="{0525E9F5-675D-4310-80EE-FABD20666E93}"/>
                  </a:ext>
                </a:extLst>
              </p:cNvPr>
              <p:cNvGrpSpPr/>
              <p:nvPr/>
            </p:nvGrpSpPr>
            <p:grpSpPr>
              <a:xfrm>
                <a:off x="4669158" y="3181663"/>
                <a:ext cx="1424889" cy="1108795"/>
                <a:chOff x="427038" y="3181662"/>
                <a:chExt cx="1729095" cy="1345517"/>
              </a:xfrm>
            </p:grpSpPr>
            <p:sp>
              <p:nvSpPr>
                <p:cNvPr id="496" name="Rectangle 495">
                  <a:extLst>
                    <a:ext uri="{FF2B5EF4-FFF2-40B4-BE49-F238E27FC236}">
                      <a16:creationId xmlns:a16="http://schemas.microsoft.com/office/drawing/2014/main" id="{346EE4E6-DE5F-4EFD-8D64-922B4833C469}"/>
                    </a:ext>
                  </a:extLst>
                </p:cNvPr>
                <p:cNvSpPr/>
                <p:nvPr/>
              </p:nvSpPr>
              <p:spPr bwMode="auto">
                <a:xfrm>
                  <a:off x="427038" y="3181662"/>
                  <a:ext cx="1676083" cy="134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7" name="TextBox 496">
                  <a:extLst>
                    <a:ext uri="{FF2B5EF4-FFF2-40B4-BE49-F238E27FC236}">
                      <a16:creationId xmlns:a16="http://schemas.microsoft.com/office/drawing/2014/main" id="{C9EA7075-E2EA-41DB-BC6C-70F9590EB2DC}"/>
                    </a:ext>
                  </a:extLst>
                </p:cNvPr>
                <p:cNvSpPr txBox="1"/>
                <p:nvPr/>
              </p:nvSpPr>
              <p:spPr>
                <a:xfrm>
                  <a:off x="533526" y="3223547"/>
                  <a:ext cx="1353997" cy="166176"/>
                </a:xfrm>
                <a:prstGeom prst="rect">
                  <a:avLst/>
                </a:prstGeom>
                <a:noFill/>
              </p:spPr>
              <p:txBody>
                <a:bodyPr wrap="square" lIns="0" tIns="89654" rIns="0" bIns="89654" anchor="ctr">
                  <a:noAutofit/>
                </a:bodyPr>
                <a:lstStyle/>
                <a:p>
                  <a:pPr defTabSz="914554"/>
                  <a:r>
                    <a:rPr lang="en-US" sz="784" dirty="0">
                      <a:solidFill>
                        <a:srgbClr val="3C3B40"/>
                      </a:solidFill>
                      <a:latin typeface="Segoe UI"/>
                    </a:rPr>
                    <a:t>Services Consumed</a:t>
                  </a:r>
                </a:p>
              </p:txBody>
            </p:sp>
            <p:sp>
              <p:nvSpPr>
                <p:cNvPr id="498" name="TextBox 497">
                  <a:extLst>
                    <a:ext uri="{FF2B5EF4-FFF2-40B4-BE49-F238E27FC236}">
                      <a16:creationId xmlns:a16="http://schemas.microsoft.com/office/drawing/2014/main" id="{CC4F41CE-DABA-4456-97AF-B2E40EE061E1}"/>
                    </a:ext>
                  </a:extLst>
                </p:cNvPr>
                <p:cNvSpPr txBox="1"/>
                <p:nvPr/>
              </p:nvSpPr>
              <p:spPr>
                <a:xfrm>
                  <a:off x="787677" y="3502470"/>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Azure Automation</a:t>
                  </a:r>
                </a:p>
              </p:txBody>
            </p:sp>
            <p:sp>
              <p:nvSpPr>
                <p:cNvPr id="499" name="TextBox 498">
                  <a:extLst>
                    <a:ext uri="{FF2B5EF4-FFF2-40B4-BE49-F238E27FC236}">
                      <a16:creationId xmlns:a16="http://schemas.microsoft.com/office/drawing/2014/main" id="{28FF3215-9533-4833-A6EF-E4A355EE3D4C}"/>
                    </a:ext>
                  </a:extLst>
                </p:cNvPr>
                <p:cNvSpPr txBox="1"/>
                <p:nvPr/>
              </p:nvSpPr>
              <p:spPr>
                <a:xfrm>
                  <a:off x="1635630" y="3502470"/>
                  <a:ext cx="446550"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Cloud Service</a:t>
                  </a:r>
                </a:p>
              </p:txBody>
            </p:sp>
            <p:grpSp>
              <p:nvGrpSpPr>
                <p:cNvPr id="500" name="Group 499">
                  <a:extLst>
                    <a:ext uri="{FF2B5EF4-FFF2-40B4-BE49-F238E27FC236}">
                      <a16:creationId xmlns:a16="http://schemas.microsoft.com/office/drawing/2014/main" id="{AD1A6BAD-EF74-4C59-86FA-D868BE167967}"/>
                    </a:ext>
                  </a:extLst>
                </p:cNvPr>
                <p:cNvGrpSpPr/>
                <p:nvPr/>
              </p:nvGrpSpPr>
              <p:grpSpPr>
                <a:xfrm>
                  <a:off x="1314281" y="3786958"/>
                  <a:ext cx="295881" cy="295880"/>
                  <a:chOff x="-593644" y="7516599"/>
                  <a:chExt cx="694020" cy="694018"/>
                </a:xfrm>
                <a:solidFill>
                  <a:srgbClr val="3C3B40"/>
                </a:solidFill>
              </p:grpSpPr>
              <p:pic>
                <p:nvPicPr>
                  <p:cNvPr id="543" name="Graphic 542" descr="Monitor">
                    <a:extLst>
                      <a:ext uri="{FF2B5EF4-FFF2-40B4-BE49-F238E27FC236}">
                        <a16:creationId xmlns:a16="http://schemas.microsoft.com/office/drawing/2014/main" id="{07861001-834F-4505-92A8-89B36EF6D87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93644" y="7516599"/>
                    <a:ext cx="694020" cy="694018"/>
                  </a:xfrm>
                  <a:prstGeom prst="rect">
                    <a:avLst/>
                  </a:prstGeom>
                </p:spPr>
              </p:pic>
              <p:pic>
                <p:nvPicPr>
                  <p:cNvPr id="544" name="Graphic 543">
                    <a:extLst>
                      <a:ext uri="{FF2B5EF4-FFF2-40B4-BE49-F238E27FC236}">
                        <a16:creationId xmlns:a16="http://schemas.microsoft.com/office/drawing/2014/main" id="{73356219-B212-4F07-85A1-E1F05C2040D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62091" y="7688110"/>
                    <a:ext cx="234040" cy="258416"/>
                  </a:xfrm>
                  <a:prstGeom prst="rect">
                    <a:avLst/>
                  </a:prstGeom>
                </p:spPr>
              </p:pic>
            </p:grpSp>
            <p:sp>
              <p:nvSpPr>
                <p:cNvPr id="501" name="TextBox 500">
                  <a:extLst>
                    <a:ext uri="{FF2B5EF4-FFF2-40B4-BE49-F238E27FC236}">
                      <a16:creationId xmlns:a16="http://schemas.microsoft.com/office/drawing/2014/main" id="{DD2CD11B-BB79-46D8-A4F1-A4868FFA8A1E}"/>
                    </a:ext>
                  </a:extLst>
                </p:cNvPr>
                <p:cNvSpPr txBox="1"/>
                <p:nvPr/>
              </p:nvSpPr>
              <p:spPr>
                <a:xfrm>
                  <a:off x="1636749" y="3852447"/>
                  <a:ext cx="485941"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Virtual machine</a:t>
                  </a:r>
                </a:p>
              </p:txBody>
            </p:sp>
            <p:sp>
              <p:nvSpPr>
                <p:cNvPr id="502" name="TextBox 501">
                  <a:extLst>
                    <a:ext uri="{FF2B5EF4-FFF2-40B4-BE49-F238E27FC236}">
                      <a16:creationId xmlns:a16="http://schemas.microsoft.com/office/drawing/2014/main" id="{C06B224F-2CB6-43A0-BF49-5503B4B4E4BA}"/>
                    </a:ext>
                  </a:extLst>
                </p:cNvPr>
                <p:cNvSpPr txBox="1"/>
                <p:nvPr/>
              </p:nvSpPr>
              <p:spPr>
                <a:xfrm>
                  <a:off x="1636749" y="4202423"/>
                  <a:ext cx="519384"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Document</a:t>
                  </a:r>
                  <a:br>
                    <a:rPr lang="en-US" sz="588" dirty="0">
                      <a:latin typeface="Segoe UI"/>
                    </a:rPr>
                  </a:br>
                  <a:r>
                    <a:rPr lang="en-US" sz="588" dirty="0">
                      <a:latin typeface="Segoe UI"/>
                    </a:rPr>
                    <a:t>DB</a:t>
                  </a:r>
                </a:p>
              </p:txBody>
            </p:sp>
            <p:sp>
              <p:nvSpPr>
                <p:cNvPr id="503" name="Freeform: Shape 502">
                  <a:extLst>
                    <a:ext uri="{FF2B5EF4-FFF2-40B4-BE49-F238E27FC236}">
                      <a16:creationId xmlns:a16="http://schemas.microsoft.com/office/drawing/2014/main" id="{C3DC351F-4564-4D84-BBAB-890488BF3A11}"/>
                    </a:ext>
                  </a:extLst>
                </p:cNvPr>
                <p:cNvSpPr/>
                <p:nvPr/>
              </p:nvSpPr>
              <p:spPr bwMode="auto">
                <a:xfrm>
                  <a:off x="495460" y="4185376"/>
                  <a:ext cx="228107" cy="196644"/>
                </a:xfrm>
                <a:custGeom>
                  <a:avLst/>
                  <a:gdLst>
                    <a:gd name="connsiteX0" fmla="*/ 733092 w 2446866"/>
                    <a:gd name="connsiteY0" fmla="*/ 0 h 2109368"/>
                    <a:gd name="connsiteX1" fmla="*/ 1846371 w 2446866"/>
                    <a:gd name="connsiteY1" fmla="*/ 0 h 2109368"/>
                    <a:gd name="connsiteX2" fmla="*/ 2446866 w 2446866"/>
                    <a:gd name="connsiteY2" fmla="*/ 1054684 h 2109368"/>
                    <a:gd name="connsiteX3" fmla="*/ 2138164 w 2446866"/>
                    <a:gd name="connsiteY3" fmla="*/ 1596876 h 2109368"/>
                    <a:gd name="connsiteX4" fmla="*/ 1857409 w 2446866"/>
                    <a:gd name="connsiteY4" fmla="*/ 1091581 h 2109368"/>
                    <a:gd name="connsiteX5" fmla="*/ 2207314 w 2446866"/>
                    <a:gd name="connsiteY5" fmla="*/ 1191534 h 2109368"/>
                    <a:gd name="connsiteX6" fmla="*/ 2243901 w 2446866"/>
                    <a:gd name="connsiteY6" fmla="*/ 1063456 h 2109368"/>
                    <a:gd name="connsiteX7" fmla="*/ 1803430 w 2446866"/>
                    <a:gd name="connsiteY7" fmla="*/ 937632 h 2109368"/>
                    <a:gd name="connsiteX8" fmla="*/ 1675352 w 2446866"/>
                    <a:gd name="connsiteY8" fmla="*/ 901045 h 2109368"/>
                    <a:gd name="connsiteX9" fmla="*/ 1512942 w 2446866"/>
                    <a:gd name="connsiteY9" fmla="*/ 1469595 h 2109368"/>
                    <a:gd name="connsiteX10" fmla="*/ 1641020 w 2446866"/>
                    <a:gd name="connsiteY10" fmla="*/ 1506182 h 2109368"/>
                    <a:gd name="connsiteX11" fmla="*/ 1740973 w 2446866"/>
                    <a:gd name="connsiteY11" fmla="*/ 1156275 h 2109368"/>
                    <a:gd name="connsiteX12" fmla="*/ 2061043 w 2446866"/>
                    <a:gd name="connsiteY12" fmla="*/ 1732328 h 2109368"/>
                    <a:gd name="connsiteX13" fmla="*/ 1846371 w 2446866"/>
                    <a:gd name="connsiteY13" fmla="*/ 2109368 h 2109368"/>
                    <a:gd name="connsiteX14" fmla="*/ 1371930 w 2446866"/>
                    <a:gd name="connsiteY14" fmla="*/ 2109368 h 2109368"/>
                    <a:gd name="connsiteX15" fmla="*/ 1059370 w 2446866"/>
                    <a:gd name="connsiteY15" fmla="*/ 1546831 h 2109368"/>
                    <a:gd name="connsiteX16" fmla="*/ 1409276 w 2446866"/>
                    <a:gd name="connsiteY16" fmla="*/ 1646784 h 2109368"/>
                    <a:gd name="connsiteX17" fmla="*/ 1445862 w 2446866"/>
                    <a:gd name="connsiteY17" fmla="*/ 1518706 h 2109368"/>
                    <a:gd name="connsiteX18" fmla="*/ 1005391 w 2446866"/>
                    <a:gd name="connsiteY18" fmla="*/ 1392882 h 2109368"/>
                    <a:gd name="connsiteX19" fmla="*/ 1005391 w 2446866"/>
                    <a:gd name="connsiteY19" fmla="*/ 1392882 h 2109368"/>
                    <a:gd name="connsiteX20" fmla="*/ 877313 w 2446866"/>
                    <a:gd name="connsiteY20" fmla="*/ 1356295 h 2109368"/>
                    <a:gd name="connsiteX21" fmla="*/ 714903 w 2446866"/>
                    <a:gd name="connsiteY21" fmla="*/ 1924845 h 2109368"/>
                    <a:gd name="connsiteX22" fmla="*/ 842981 w 2446866"/>
                    <a:gd name="connsiteY22" fmla="*/ 1961432 h 2109368"/>
                    <a:gd name="connsiteX23" fmla="*/ 942934 w 2446866"/>
                    <a:gd name="connsiteY23" fmla="*/ 1611525 h 2109368"/>
                    <a:gd name="connsiteX24" fmla="*/ 1219549 w 2446866"/>
                    <a:gd name="connsiteY24" fmla="*/ 2109368 h 2109368"/>
                    <a:gd name="connsiteX25" fmla="*/ 600495 w 2446866"/>
                    <a:gd name="connsiteY25" fmla="*/ 2109368 h 2109368"/>
                    <a:gd name="connsiteX26" fmla="*/ 0 w 2446866"/>
                    <a:gd name="connsiteY26" fmla="*/ 1054684 h 2109368"/>
                    <a:gd name="connsiteX27" fmla="*/ 531578 w 2446866"/>
                    <a:gd name="connsiteY27" fmla="*/ 121043 h 2109368"/>
                    <a:gd name="connsiteX28" fmla="*/ 1050882 w 2446866"/>
                    <a:gd name="connsiteY28" fmla="*/ 982148 h 2109368"/>
                    <a:gd name="connsiteX29" fmla="*/ 427499 w 2446866"/>
                    <a:gd name="connsiteY29" fmla="*/ 827794 h 2109368"/>
                    <a:gd name="connsiteX30" fmla="*/ 370999 w 2446866"/>
                    <a:gd name="connsiteY30" fmla="*/ 1055975 h 2109368"/>
                    <a:gd name="connsiteX31" fmla="*/ 1155732 w 2446866"/>
                    <a:gd name="connsiteY31" fmla="*/ 1250281 h 2109368"/>
                    <a:gd name="connsiteX32" fmla="*/ 1155731 w 2446866"/>
                    <a:gd name="connsiteY32" fmla="*/ 1250282 h 2109368"/>
                    <a:gd name="connsiteX33" fmla="*/ 1383913 w 2446866"/>
                    <a:gd name="connsiteY33" fmla="*/ 1306783 h 2109368"/>
                    <a:gd name="connsiteX34" fmla="*/ 1634720 w 2446866"/>
                    <a:gd name="connsiteY34" fmla="*/ 293868 h 2109368"/>
                    <a:gd name="connsiteX35" fmla="*/ 1406538 w 2446866"/>
                    <a:gd name="connsiteY35" fmla="*/ 237367 h 2109368"/>
                    <a:gd name="connsiteX36" fmla="*/ 1252183 w 2446866"/>
                    <a:gd name="connsiteY36" fmla="*/ 860753 h 21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6866" h="2109368">
                      <a:moveTo>
                        <a:pt x="733092" y="0"/>
                      </a:moveTo>
                      <a:lnTo>
                        <a:pt x="1846371" y="0"/>
                      </a:lnTo>
                      <a:lnTo>
                        <a:pt x="2446866" y="1054684"/>
                      </a:lnTo>
                      <a:lnTo>
                        <a:pt x="2138164" y="1596876"/>
                      </a:lnTo>
                      <a:lnTo>
                        <a:pt x="1857409" y="1091581"/>
                      </a:lnTo>
                      <a:lnTo>
                        <a:pt x="2207314" y="1191534"/>
                      </a:lnTo>
                      <a:lnTo>
                        <a:pt x="2243901" y="1063456"/>
                      </a:lnTo>
                      <a:lnTo>
                        <a:pt x="1803430" y="937632"/>
                      </a:lnTo>
                      <a:lnTo>
                        <a:pt x="1675352" y="901045"/>
                      </a:lnTo>
                      <a:lnTo>
                        <a:pt x="1512942" y="1469595"/>
                      </a:lnTo>
                      <a:lnTo>
                        <a:pt x="1641020" y="1506182"/>
                      </a:lnTo>
                      <a:lnTo>
                        <a:pt x="1740973" y="1156275"/>
                      </a:lnTo>
                      <a:lnTo>
                        <a:pt x="2061043" y="1732328"/>
                      </a:lnTo>
                      <a:lnTo>
                        <a:pt x="1846371" y="2109368"/>
                      </a:lnTo>
                      <a:lnTo>
                        <a:pt x="1371930" y="2109368"/>
                      </a:lnTo>
                      <a:lnTo>
                        <a:pt x="1059370" y="1546831"/>
                      </a:lnTo>
                      <a:lnTo>
                        <a:pt x="1409276" y="1646784"/>
                      </a:lnTo>
                      <a:lnTo>
                        <a:pt x="1445862" y="1518706"/>
                      </a:lnTo>
                      <a:lnTo>
                        <a:pt x="1005391" y="1392882"/>
                      </a:lnTo>
                      <a:lnTo>
                        <a:pt x="1005391" y="1392882"/>
                      </a:lnTo>
                      <a:lnTo>
                        <a:pt x="877313" y="1356295"/>
                      </a:lnTo>
                      <a:lnTo>
                        <a:pt x="714903" y="1924845"/>
                      </a:lnTo>
                      <a:lnTo>
                        <a:pt x="842981" y="1961432"/>
                      </a:lnTo>
                      <a:lnTo>
                        <a:pt x="942934" y="1611525"/>
                      </a:lnTo>
                      <a:lnTo>
                        <a:pt x="1219549" y="2109368"/>
                      </a:lnTo>
                      <a:lnTo>
                        <a:pt x="600495" y="2109368"/>
                      </a:lnTo>
                      <a:lnTo>
                        <a:pt x="0" y="1054684"/>
                      </a:lnTo>
                      <a:lnTo>
                        <a:pt x="531578" y="121043"/>
                      </a:lnTo>
                      <a:lnTo>
                        <a:pt x="1050882" y="982148"/>
                      </a:lnTo>
                      <a:lnTo>
                        <a:pt x="427499" y="827794"/>
                      </a:lnTo>
                      <a:lnTo>
                        <a:pt x="370999" y="1055975"/>
                      </a:lnTo>
                      <a:lnTo>
                        <a:pt x="1155732" y="1250281"/>
                      </a:lnTo>
                      <a:lnTo>
                        <a:pt x="1155731" y="1250282"/>
                      </a:lnTo>
                      <a:lnTo>
                        <a:pt x="1383913" y="1306783"/>
                      </a:lnTo>
                      <a:lnTo>
                        <a:pt x="1634720" y="293868"/>
                      </a:lnTo>
                      <a:lnTo>
                        <a:pt x="1406538" y="237367"/>
                      </a:lnTo>
                      <a:lnTo>
                        <a:pt x="1252183" y="86075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4" name="TextBox 503">
                  <a:extLst>
                    <a:ext uri="{FF2B5EF4-FFF2-40B4-BE49-F238E27FC236}">
                      <a16:creationId xmlns:a16="http://schemas.microsoft.com/office/drawing/2014/main" id="{A7D2DC6A-3BB2-4D17-A0A4-38D603FC64CB}"/>
                    </a:ext>
                  </a:extLst>
                </p:cNvPr>
                <p:cNvSpPr txBox="1"/>
                <p:nvPr/>
              </p:nvSpPr>
              <p:spPr>
                <a:xfrm>
                  <a:off x="787677" y="4202423"/>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Traffic </a:t>
                  </a:r>
                  <a:br>
                    <a:rPr lang="en-US" sz="588" dirty="0">
                      <a:latin typeface="Segoe UI"/>
                    </a:rPr>
                  </a:br>
                  <a:r>
                    <a:rPr lang="en-US" sz="588" dirty="0">
                      <a:latin typeface="Segoe UI"/>
                    </a:rPr>
                    <a:t>Manager</a:t>
                  </a:r>
                </a:p>
              </p:txBody>
            </p:sp>
            <p:grpSp>
              <p:nvGrpSpPr>
                <p:cNvPr id="505" name="Graphic 264">
                  <a:extLst>
                    <a:ext uri="{FF2B5EF4-FFF2-40B4-BE49-F238E27FC236}">
                      <a16:creationId xmlns:a16="http://schemas.microsoft.com/office/drawing/2014/main" id="{E0C58B9F-9434-485C-B01F-4EB178A52274}"/>
                    </a:ext>
                  </a:extLst>
                </p:cNvPr>
                <p:cNvGrpSpPr/>
                <p:nvPr/>
              </p:nvGrpSpPr>
              <p:grpSpPr>
                <a:xfrm>
                  <a:off x="517171" y="3823945"/>
                  <a:ext cx="223659" cy="223659"/>
                  <a:chOff x="-2106096" y="4588536"/>
                  <a:chExt cx="1219200" cy="1219200"/>
                </a:xfrm>
                <a:solidFill>
                  <a:srgbClr val="3C3B40"/>
                </a:solidFill>
              </p:grpSpPr>
              <p:sp>
                <p:nvSpPr>
                  <p:cNvPr id="538" name="Freeform: Shape 537">
                    <a:extLst>
                      <a:ext uri="{FF2B5EF4-FFF2-40B4-BE49-F238E27FC236}">
                        <a16:creationId xmlns:a16="http://schemas.microsoft.com/office/drawing/2014/main" id="{E39324AA-EB1F-4C4E-8156-3CDC0F5D5AEF}"/>
                      </a:ext>
                    </a:extLst>
                  </p:cNvPr>
                  <p:cNvSpPr/>
                  <p:nvPr/>
                </p:nvSpPr>
                <p:spPr>
                  <a:xfrm>
                    <a:off x="-1465730" y="5228901"/>
                    <a:ext cx="577691" cy="577691"/>
                  </a:xfrm>
                  <a:custGeom>
                    <a:avLst/>
                    <a:gdLst>
                      <a:gd name="connsiteX0" fmla="*/ 577691 w 577691"/>
                      <a:gd name="connsiteY0" fmla="*/ 496919 h 577691"/>
                      <a:gd name="connsiteX1" fmla="*/ 496919 w 577691"/>
                      <a:gd name="connsiteY1" fmla="*/ 577691 h 577691"/>
                      <a:gd name="connsiteX2" fmla="*/ 203454 w 577691"/>
                      <a:gd name="connsiteY2" fmla="*/ 284226 h 577691"/>
                      <a:gd name="connsiteX3" fmla="*/ 0 w 577691"/>
                      <a:gd name="connsiteY3" fmla="*/ 80867 h 577691"/>
                      <a:gd name="connsiteX4" fmla="*/ 80867 w 577691"/>
                      <a:gd name="connsiteY4" fmla="*/ 0 h 577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1" h="577691">
                        <a:moveTo>
                          <a:pt x="577691" y="496919"/>
                        </a:moveTo>
                        <a:lnTo>
                          <a:pt x="496919" y="577691"/>
                        </a:lnTo>
                        <a:lnTo>
                          <a:pt x="203454" y="284226"/>
                        </a:lnTo>
                        <a:lnTo>
                          <a:pt x="0" y="80867"/>
                        </a:lnTo>
                        <a:lnTo>
                          <a:pt x="80867" y="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39" name="Freeform: Shape 538">
                    <a:extLst>
                      <a:ext uri="{FF2B5EF4-FFF2-40B4-BE49-F238E27FC236}">
                        <a16:creationId xmlns:a16="http://schemas.microsoft.com/office/drawing/2014/main" id="{FF0D7FC1-25AE-448B-A56C-7F2B3DEE5F82}"/>
                      </a:ext>
                    </a:extLst>
                  </p:cNvPr>
                  <p:cNvSpPr/>
                  <p:nvPr/>
                </p:nvSpPr>
                <p:spPr>
                  <a:xfrm>
                    <a:off x="-2106096" y="4588536"/>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793" y="723900"/>
                          <a:pt x="114300" y="587407"/>
                          <a:pt x="114300" y="419100"/>
                        </a:cubicBezTo>
                        <a:cubicBezTo>
                          <a:pt x="114300" y="250793"/>
                          <a:pt x="250793" y="114300"/>
                          <a:pt x="419100" y="114300"/>
                        </a:cubicBezTo>
                        <a:cubicBezTo>
                          <a:pt x="587407" y="114300"/>
                          <a:pt x="723900" y="250793"/>
                          <a:pt x="723900" y="419100"/>
                        </a:cubicBezTo>
                        <a:cubicBezTo>
                          <a:pt x="723900" y="587407"/>
                          <a:pt x="587407" y="723900"/>
                          <a:pt x="419100" y="723900"/>
                        </a:cubicBez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0" name="Freeform: Shape 539">
                    <a:extLst>
                      <a:ext uri="{FF2B5EF4-FFF2-40B4-BE49-F238E27FC236}">
                        <a16:creationId xmlns:a16="http://schemas.microsoft.com/office/drawing/2014/main" id="{5FBDC14C-5284-445E-9D64-F8DF469652BB}"/>
                      </a:ext>
                    </a:extLst>
                  </p:cNvPr>
                  <p:cNvSpPr/>
                  <p:nvPr/>
                </p:nvSpPr>
                <p:spPr>
                  <a:xfrm>
                    <a:off x="-1613177" y="5008302"/>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1" name="Freeform: Shape 540">
                    <a:extLst>
                      <a:ext uri="{FF2B5EF4-FFF2-40B4-BE49-F238E27FC236}">
                        <a16:creationId xmlns:a16="http://schemas.microsoft.com/office/drawing/2014/main" id="{612610B1-C040-44E3-A788-AB708FED822C}"/>
                      </a:ext>
                    </a:extLst>
                  </p:cNvPr>
                  <p:cNvSpPr/>
                  <p:nvPr/>
                </p:nvSpPr>
                <p:spPr>
                  <a:xfrm>
                    <a:off x="-1727477" y="4893431"/>
                    <a:ext cx="76200" cy="304799"/>
                  </a:xfrm>
                  <a:custGeom>
                    <a:avLst/>
                    <a:gdLst>
                      <a:gd name="connsiteX0" fmla="*/ 0 w 76200"/>
                      <a:gd name="connsiteY0" fmla="*/ 0 h 304799"/>
                      <a:gd name="connsiteX1" fmla="*/ 76200 w 76200"/>
                      <a:gd name="connsiteY1" fmla="*/ 0 h 304799"/>
                      <a:gd name="connsiteX2" fmla="*/ 76200 w 76200"/>
                      <a:gd name="connsiteY2" fmla="*/ 304800 h 304799"/>
                      <a:gd name="connsiteX3" fmla="*/ 0 w 76200"/>
                      <a:gd name="connsiteY3" fmla="*/ 304800 h 304799"/>
                    </a:gdLst>
                    <a:ahLst/>
                    <a:cxnLst>
                      <a:cxn ang="0">
                        <a:pos x="connsiteX0" y="connsiteY0"/>
                      </a:cxn>
                      <a:cxn ang="0">
                        <a:pos x="connsiteX1" y="connsiteY1"/>
                      </a:cxn>
                      <a:cxn ang="0">
                        <a:pos x="connsiteX2" y="connsiteY2"/>
                      </a:cxn>
                      <a:cxn ang="0">
                        <a:pos x="connsiteX3" y="connsiteY3"/>
                      </a:cxn>
                    </a:cxnLst>
                    <a:rect l="l" t="t" r="r" b="b"/>
                    <a:pathLst>
                      <a:path w="76200" h="304799">
                        <a:moveTo>
                          <a:pt x="0" y="0"/>
                        </a:moveTo>
                        <a:lnTo>
                          <a:pt x="76200" y="0"/>
                        </a:lnTo>
                        <a:lnTo>
                          <a:pt x="76200" y="304800"/>
                        </a:lnTo>
                        <a:lnTo>
                          <a:pt x="0" y="3048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sp>
                <p:nvSpPr>
                  <p:cNvPr id="542" name="Freeform: Shape 541">
                    <a:extLst>
                      <a:ext uri="{FF2B5EF4-FFF2-40B4-BE49-F238E27FC236}">
                        <a16:creationId xmlns:a16="http://schemas.microsoft.com/office/drawing/2014/main" id="{C2B6286D-D900-4C8C-9858-0B723D2EEFE7}"/>
                      </a:ext>
                    </a:extLst>
                  </p:cNvPr>
                  <p:cNvSpPr/>
                  <p:nvPr/>
                </p:nvSpPr>
                <p:spPr>
                  <a:xfrm>
                    <a:off x="-1841777" y="4817421"/>
                    <a:ext cx="76200" cy="381000"/>
                  </a:xfrm>
                  <a:custGeom>
                    <a:avLst/>
                    <a:gdLst>
                      <a:gd name="connsiteX0" fmla="*/ 0 w 76200"/>
                      <a:gd name="connsiteY0" fmla="*/ 0 h 381000"/>
                      <a:gd name="connsiteX1" fmla="*/ 76200 w 76200"/>
                      <a:gd name="connsiteY1" fmla="*/ 0 h 381000"/>
                      <a:gd name="connsiteX2" fmla="*/ 76200 w 76200"/>
                      <a:gd name="connsiteY2" fmla="*/ 381000 h 381000"/>
                      <a:gd name="connsiteX3" fmla="*/ 0 w 76200"/>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200" h="381000">
                        <a:moveTo>
                          <a:pt x="0" y="0"/>
                        </a:moveTo>
                        <a:lnTo>
                          <a:pt x="76200" y="0"/>
                        </a:lnTo>
                        <a:lnTo>
                          <a:pt x="76200" y="381000"/>
                        </a:lnTo>
                        <a:lnTo>
                          <a:pt x="0" y="381000"/>
                        </a:lnTo>
                        <a:close/>
                      </a:path>
                    </a:pathLst>
                  </a:custGeom>
                  <a:grpFill/>
                  <a:ln w="9525" cap="flat">
                    <a:noFill/>
                    <a:prstDash val="solid"/>
                    <a:miter/>
                  </a:ln>
                </p:spPr>
                <p:txBody>
                  <a:bodyPr rtlCol="0" anchor="ctr"/>
                  <a:lstStyle/>
                  <a:p>
                    <a:pPr defTabSz="914554"/>
                    <a:endParaRPr lang="en-US" sz="588">
                      <a:solidFill>
                        <a:srgbClr val="000000"/>
                      </a:solidFill>
                      <a:latin typeface="Segoe UI"/>
                    </a:endParaRPr>
                  </a:p>
                </p:txBody>
              </p:sp>
            </p:grpSp>
            <p:sp>
              <p:nvSpPr>
                <p:cNvPr id="506" name="TextBox 505">
                  <a:extLst>
                    <a:ext uri="{FF2B5EF4-FFF2-40B4-BE49-F238E27FC236}">
                      <a16:creationId xmlns:a16="http://schemas.microsoft.com/office/drawing/2014/main" id="{44178027-91A1-49AA-982E-010C75A983C7}"/>
                    </a:ext>
                  </a:extLst>
                </p:cNvPr>
                <p:cNvSpPr txBox="1"/>
                <p:nvPr/>
              </p:nvSpPr>
              <p:spPr>
                <a:xfrm>
                  <a:off x="787677" y="3852447"/>
                  <a:ext cx="641719" cy="187494"/>
                </a:xfrm>
                <a:prstGeom prst="rect">
                  <a:avLst/>
                </a:prstGeom>
                <a:noFill/>
              </p:spPr>
              <p:txBody>
                <a:bodyPr wrap="square" lIns="0" tIns="89654" rIns="0" bIns="89654" anchor="ctr">
                  <a:noAutofit/>
                </a:bodyPr>
                <a:lstStyle>
                  <a:defPPr>
                    <a:defRPr lang="en-US"/>
                  </a:defPPr>
                  <a:lvl1pPr>
                    <a:defRPr sz="900">
                      <a:solidFill>
                        <a:srgbClr val="3C3B40"/>
                      </a:solidFill>
                    </a:defRPr>
                  </a:lvl1pPr>
                </a:lstStyle>
                <a:p>
                  <a:pPr defTabSz="914554"/>
                  <a:r>
                    <a:rPr lang="en-US" sz="588" dirty="0">
                      <a:latin typeface="Segoe UI"/>
                    </a:rPr>
                    <a:t>Operational Insights</a:t>
                  </a:r>
                </a:p>
              </p:txBody>
            </p:sp>
            <p:grpSp>
              <p:nvGrpSpPr>
                <p:cNvPr id="507" name="Group 506">
                  <a:extLst>
                    <a:ext uri="{FF2B5EF4-FFF2-40B4-BE49-F238E27FC236}">
                      <a16:creationId xmlns:a16="http://schemas.microsoft.com/office/drawing/2014/main" id="{4793CDAD-40DB-48E5-9460-CA669FC3C22B}"/>
                    </a:ext>
                  </a:extLst>
                </p:cNvPr>
                <p:cNvGrpSpPr/>
                <p:nvPr/>
              </p:nvGrpSpPr>
              <p:grpSpPr>
                <a:xfrm>
                  <a:off x="1327734" y="3488125"/>
                  <a:ext cx="273123" cy="216184"/>
                  <a:chOff x="1538965" y="3463037"/>
                  <a:chExt cx="583880" cy="462154"/>
                </a:xfrm>
              </p:grpSpPr>
              <p:sp>
                <p:nvSpPr>
                  <p:cNvPr id="536" name="Freeform: Shape 535">
                    <a:extLst>
                      <a:ext uri="{FF2B5EF4-FFF2-40B4-BE49-F238E27FC236}">
                        <a16:creationId xmlns:a16="http://schemas.microsoft.com/office/drawing/2014/main" id="{99E546FC-F147-4C4E-87BF-26FB828C8984}"/>
                      </a:ext>
                    </a:extLst>
                  </p:cNvPr>
                  <p:cNvSpPr/>
                  <p:nvPr/>
                </p:nvSpPr>
                <p:spPr bwMode="auto">
                  <a:xfrm>
                    <a:off x="1634166" y="3704862"/>
                    <a:ext cx="211545" cy="220329"/>
                  </a:xfrm>
                  <a:custGeom>
                    <a:avLst/>
                    <a:gdLst>
                      <a:gd name="connsiteX0" fmla="*/ 60475 w 211545"/>
                      <a:gd name="connsiteY0" fmla="*/ 0 h 220329"/>
                      <a:gd name="connsiteX1" fmla="*/ 150613 w 211545"/>
                      <a:gd name="connsiteY1" fmla="*/ 0 h 220329"/>
                      <a:gd name="connsiteX2" fmla="*/ 150613 w 211545"/>
                      <a:gd name="connsiteY2" fmla="*/ 24713 h 220329"/>
                      <a:gd name="connsiteX3" fmla="*/ 150613 w 211545"/>
                      <a:gd name="connsiteY3" fmla="*/ 90138 h 220329"/>
                      <a:gd name="connsiteX4" fmla="*/ 150613 w 211545"/>
                      <a:gd name="connsiteY4" fmla="*/ 106826 h 220329"/>
                      <a:gd name="connsiteX5" fmla="*/ 211545 w 211545"/>
                      <a:gd name="connsiteY5" fmla="*/ 106826 h 220329"/>
                      <a:gd name="connsiteX6" fmla="*/ 105772 w 211545"/>
                      <a:gd name="connsiteY6" fmla="*/ 220329 h 220329"/>
                      <a:gd name="connsiteX7" fmla="*/ 0 w 211545"/>
                      <a:gd name="connsiteY7" fmla="*/ 106826 h 220329"/>
                      <a:gd name="connsiteX8" fmla="*/ 60475 w 211545"/>
                      <a:gd name="connsiteY8" fmla="*/ 106826 h 220329"/>
                      <a:gd name="connsiteX9" fmla="*/ 60475 w 211545"/>
                      <a:gd name="connsiteY9" fmla="*/ 90138 h 220329"/>
                      <a:gd name="connsiteX10" fmla="*/ 60475 w 211545"/>
                      <a:gd name="connsiteY10" fmla="*/ 24713 h 22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545" h="220329">
                        <a:moveTo>
                          <a:pt x="60475" y="0"/>
                        </a:moveTo>
                        <a:lnTo>
                          <a:pt x="150613" y="0"/>
                        </a:lnTo>
                        <a:lnTo>
                          <a:pt x="150613" y="24713"/>
                        </a:lnTo>
                        <a:lnTo>
                          <a:pt x="150613" y="90138"/>
                        </a:lnTo>
                        <a:lnTo>
                          <a:pt x="150613" y="106826"/>
                        </a:lnTo>
                        <a:lnTo>
                          <a:pt x="211545" y="106826"/>
                        </a:lnTo>
                        <a:lnTo>
                          <a:pt x="105772" y="220329"/>
                        </a:lnTo>
                        <a:lnTo>
                          <a:pt x="0" y="106826"/>
                        </a:lnTo>
                        <a:lnTo>
                          <a:pt x="60475" y="106826"/>
                        </a:lnTo>
                        <a:lnTo>
                          <a:pt x="60475" y="90138"/>
                        </a:lnTo>
                        <a:lnTo>
                          <a:pt x="60475" y="24713"/>
                        </a:lnTo>
                        <a:close/>
                      </a:path>
                    </a:pathLst>
                  </a:custGeom>
                  <a:solidFill>
                    <a:srgbClr val="3C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58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7" name="Freeform: Shape 536">
                    <a:extLst>
                      <a:ext uri="{FF2B5EF4-FFF2-40B4-BE49-F238E27FC236}">
                        <a16:creationId xmlns:a16="http://schemas.microsoft.com/office/drawing/2014/main" id="{132E1B75-5B0E-490D-9850-16BCDC66B7A0}"/>
                      </a:ext>
                    </a:extLst>
                  </p:cNvPr>
                  <p:cNvSpPr/>
                  <p:nvPr/>
                </p:nvSpPr>
                <p:spPr>
                  <a:xfrm>
                    <a:off x="1538965" y="3463037"/>
                    <a:ext cx="583880" cy="328432"/>
                  </a:xfrm>
                  <a:custGeom>
                    <a:avLst/>
                    <a:gdLst>
                      <a:gd name="connsiteX0" fmla="*/ 228078 w 583880"/>
                      <a:gd name="connsiteY0" fmla="*/ 0 h 328432"/>
                      <a:gd name="connsiteX1" fmla="*/ 344198 w 583880"/>
                      <a:gd name="connsiteY1" fmla="*/ 48098 h 328432"/>
                      <a:gd name="connsiteX2" fmla="*/ 365276 w 583880"/>
                      <a:gd name="connsiteY2" fmla="*/ 79362 h 328432"/>
                      <a:gd name="connsiteX3" fmla="*/ 396855 w 583880"/>
                      <a:gd name="connsiteY3" fmla="*/ 72986 h 328432"/>
                      <a:gd name="connsiteX4" fmla="*/ 501933 w 583880"/>
                      <a:gd name="connsiteY4" fmla="*/ 142636 h 328432"/>
                      <a:gd name="connsiteX5" fmla="*/ 509974 w 583880"/>
                      <a:gd name="connsiteY5" fmla="*/ 182462 h 328432"/>
                      <a:gd name="connsiteX6" fmla="*/ 511077 w 583880"/>
                      <a:gd name="connsiteY6" fmla="*/ 182462 h 328432"/>
                      <a:gd name="connsiteX7" fmla="*/ 583880 w 583880"/>
                      <a:gd name="connsiteY7" fmla="*/ 255265 h 328432"/>
                      <a:gd name="connsiteX8" fmla="*/ 583880 w 583880"/>
                      <a:gd name="connsiteY8" fmla="*/ 255630 h 328432"/>
                      <a:gd name="connsiteX9" fmla="*/ 511077 w 583880"/>
                      <a:gd name="connsiteY9" fmla="*/ 328432 h 328432"/>
                      <a:gd name="connsiteX10" fmla="*/ 270281 w 583880"/>
                      <a:gd name="connsiteY10" fmla="*/ 328432 h 328432"/>
                      <a:gd name="connsiteX11" fmla="*/ 270281 w 583880"/>
                      <a:gd name="connsiteY11" fmla="*/ 216940 h 328432"/>
                      <a:gd name="connsiteX12" fmla="*/ 130872 w 583880"/>
                      <a:gd name="connsiteY12" fmla="*/ 216940 h 328432"/>
                      <a:gd name="connsiteX13" fmla="*/ 130872 w 583880"/>
                      <a:gd name="connsiteY13" fmla="*/ 328432 h 328432"/>
                      <a:gd name="connsiteX14" fmla="*/ 72802 w 583880"/>
                      <a:gd name="connsiteY14" fmla="*/ 328432 h 328432"/>
                      <a:gd name="connsiteX15" fmla="*/ 0 w 583880"/>
                      <a:gd name="connsiteY15" fmla="*/ 255630 h 328432"/>
                      <a:gd name="connsiteX16" fmla="*/ 0 w 583880"/>
                      <a:gd name="connsiteY16" fmla="*/ 255265 h 328432"/>
                      <a:gd name="connsiteX17" fmla="*/ 44454 w 583880"/>
                      <a:gd name="connsiteY17" fmla="*/ 188180 h 328432"/>
                      <a:gd name="connsiteX18" fmla="*/ 67752 w 583880"/>
                      <a:gd name="connsiteY18" fmla="*/ 183481 h 328432"/>
                      <a:gd name="connsiteX19" fmla="*/ 63863 w 583880"/>
                      <a:gd name="connsiteY19" fmla="*/ 164217 h 328432"/>
                      <a:gd name="connsiteX20" fmla="*/ 228078 w 583880"/>
                      <a:gd name="connsiteY20" fmla="*/ 0 h 32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3880" h="328432">
                        <a:moveTo>
                          <a:pt x="228078" y="0"/>
                        </a:moveTo>
                        <a:cubicBezTo>
                          <a:pt x="273426" y="0"/>
                          <a:pt x="314481" y="18381"/>
                          <a:pt x="344198" y="48098"/>
                        </a:cubicBezTo>
                        <a:lnTo>
                          <a:pt x="365276" y="79362"/>
                        </a:lnTo>
                        <a:lnTo>
                          <a:pt x="396855" y="72986"/>
                        </a:lnTo>
                        <a:cubicBezTo>
                          <a:pt x="444092" y="72986"/>
                          <a:pt x="484621" y="101706"/>
                          <a:pt x="501933" y="142636"/>
                        </a:cubicBezTo>
                        <a:lnTo>
                          <a:pt x="509974" y="182462"/>
                        </a:lnTo>
                        <a:lnTo>
                          <a:pt x="511077" y="182462"/>
                        </a:lnTo>
                        <a:cubicBezTo>
                          <a:pt x="551310" y="182462"/>
                          <a:pt x="583880" y="215032"/>
                          <a:pt x="583880" y="255265"/>
                        </a:cubicBezTo>
                        <a:lnTo>
                          <a:pt x="583880" y="255630"/>
                        </a:lnTo>
                        <a:cubicBezTo>
                          <a:pt x="583880" y="295862"/>
                          <a:pt x="551310" y="328432"/>
                          <a:pt x="511077" y="328432"/>
                        </a:cubicBezTo>
                        <a:lnTo>
                          <a:pt x="270281" y="328432"/>
                        </a:lnTo>
                        <a:lnTo>
                          <a:pt x="270281" y="216940"/>
                        </a:lnTo>
                        <a:lnTo>
                          <a:pt x="130872" y="216940"/>
                        </a:lnTo>
                        <a:lnTo>
                          <a:pt x="130872" y="328432"/>
                        </a:lnTo>
                        <a:lnTo>
                          <a:pt x="72802" y="328432"/>
                        </a:lnTo>
                        <a:cubicBezTo>
                          <a:pt x="32570" y="328432"/>
                          <a:pt x="0" y="295862"/>
                          <a:pt x="0" y="255630"/>
                        </a:cubicBezTo>
                        <a:lnTo>
                          <a:pt x="0" y="255265"/>
                        </a:lnTo>
                        <a:cubicBezTo>
                          <a:pt x="0" y="225090"/>
                          <a:pt x="18320" y="199225"/>
                          <a:pt x="44454" y="188180"/>
                        </a:cubicBezTo>
                        <a:lnTo>
                          <a:pt x="67752" y="183481"/>
                        </a:lnTo>
                        <a:lnTo>
                          <a:pt x="63863" y="164217"/>
                        </a:lnTo>
                        <a:cubicBezTo>
                          <a:pt x="63863" y="73523"/>
                          <a:pt x="137384" y="0"/>
                          <a:pt x="228078" y="0"/>
                        </a:cubicBezTo>
                        <a:close/>
                      </a:path>
                    </a:pathLst>
                  </a:custGeom>
                  <a:solidFill>
                    <a:srgbClr val="3C3B40"/>
                  </a:solidFill>
                  <a:ln w="38100" cap="flat">
                    <a:noFill/>
                    <a:prstDash val="solid"/>
                    <a:miter/>
                  </a:ln>
                </p:spPr>
                <p:txBody>
                  <a:bodyPr rtlCol="0" anchor="ctr"/>
                  <a:lstStyle/>
                  <a:p>
                    <a:pPr defTabSz="914554"/>
                    <a:endParaRPr lang="en-US" sz="588">
                      <a:solidFill>
                        <a:srgbClr val="000000"/>
                      </a:solidFill>
                      <a:latin typeface="Segoe UI"/>
                    </a:endParaRPr>
                  </a:p>
                </p:txBody>
              </p:sp>
            </p:grpSp>
            <p:grpSp>
              <p:nvGrpSpPr>
                <p:cNvPr id="508" name="Graphic 70">
                  <a:extLst>
                    <a:ext uri="{FF2B5EF4-FFF2-40B4-BE49-F238E27FC236}">
                      <a16:creationId xmlns:a16="http://schemas.microsoft.com/office/drawing/2014/main" id="{98E858F3-92C2-4275-85E9-46F7437C78DD}"/>
                    </a:ext>
                  </a:extLst>
                </p:cNvPr>
                <p:cNvGrpSpPr/>
                <p:nvPr/>
              </p:nvGrpSpPr>
              <p:grpSpPr>
                <a:xfrm>
                  <a:off x="480447" y="3493374"/>
                  <a:ext cx="227625" cy="227618"/>
                  <a:chOff x="-1745935" y="2011510"/>
                  <a:chExt cx="506208" cy="506192"/>
                </a:xfrm>
                <a:solidFill>
                  <a:srgbClr val="3C3B40"/>
                </a:solidFill>
              </p:grpSpPr>
              <p:sp>
                <p:nvSpPr>
                  <p:cNvPr id="517" name="Freeform: Shape 516">
                    <a:extLst>
                      <a:ext uri="{FF2B5EF4-FFF2-40B4-BE49-F238E27FC236}">
                        <a16:creationId xmlns:a16="http://schemas.microsoft.com/office/drawing/2014/main" id="{DDF2F395-9A2E-4E14-9DAC-38B554EF4F0F}"/>
                      </a:ext>
                    </a:extLst>
                  </p:cNvPr>
                  <p:cNvSpPr/>
                  <p:nvPr/>
                </p:nvSpPr>
                <p:spPr>
                  <a:xfrm rot="-4095171">
                    <a:off x="-1368644" y="2006221"/>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18" name="Freeform: Shape 517">
                    <a:extLst>
                      <a:ext uri="{FF2B5EF4-FFF2-40B4-BE49-F238E27FC236}">
                        <a16:creationId xmlns:a16="http://schemas.microsoft.com/office/drawing/2014/main" id="{E28827F2-0CCB-4F82-92EB-FBB8769A42F1}"/>
                      </a:ext>
                    </a:extLst>
                  </p:cNvPr>
                  <p:cNvSpPr/>
                  <p:nvPr/>
                </p:nvSpPr>
                <p:spPr>
                  <a:xfrm rot="-1395165">
                    <a:off x="-1507217" y="2013233"/>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19" name="Freeform: Shape 518">
                    <a:extLst>
                      <a:ext uri="{FF2B5EF4-FFF2-40B4-BE49-F238E27FC236}">
                        <a16:creationId xmlns:a16="http://schemas.microsoft.com/office/drawing/2014/main" id="{628E909B-DDB1-4219-92C4-53BEEBEEB7D5}"/>
                      </a:ext>
                    </a:extLst>
                  </p:cNvPr>
                  <p:cNvSpPr/>
                  <p:nvPr/>
                </p:nvSpPr>
                <p:spPr>
                  <a:xfrm>
                    <a:off x="-1643790" y="2497746"/>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0" name="Freeform: Shape 519">
                    <a:extLst>
                      <a:ext uri="{FF2B5EF4-FFF2-40B4-BE49-F238E27FC236}">
                        <a16:creationId xmlns:a16="http://schemas.microsoft.com/office/drawing/2014/main" id="{4CDDEDF2-5723-4F9C-AB46-8FFFB6FFF75C}"/>
                      </a:ext>
                    </a:extLst>
                  </p:cNvPr>
                  <p:cNvSpPr/>
                  <p:nvPr/>
                </p:nvSpPr>
                <p:spPr>
                  <a:xfrm>
                    <a:off x="-1745935"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1" name="Freeform: Shape 520">
                    <a:extLst>
                      <a:ext uri="{FF2B5EF4-FFF2-40B4-BE49-F238E27FC236}">
                        <a16:creationId xmlns:a16="http://schemas.microsoft.com/office/drawing/2014/main" id="{1AD4E691-3EB0-458B-896E-A3B235D3AC63}"/>
                      </a:ext>
                    </a:extLst>
                  </p:cNvPr>
                  <p:cNvSpPr/>
                  <p:nvPr/>
                </p:nvSpPr>
                <p:spPr>
                  <a:xfrm>
                    <a:off x="-1720689" y="2463084"/>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nvGrpSpPr>
                  <p:cNvPr id="522" name="Graphic 70">
                    <a:extLst>
                      <a:ext uri="{FF2B5EF4-FFF2-40B4-BE49-F238E27FC236}">
                        <a16:creationId xmlns:a16="http://schemas.microsoft.com/office/drawing/2014/main" id="{C5CB8705-B642-4A1E-BDDA-AEA97A06545F}"/>
                      </a:ext>
                    </a:extLst>
                  </p:cNvPr>
                  <p:cNvGrpSpPr/>
                  <p:nvPr/>
                </p:nvGrpSpPr>
                <p:grpSpPr>
                  <a:xfrm>
                    <a:off x="-1729994" y="2020805"/>
                    <a:ext cx="490267" cy="481469"/>
                    <a:chOff x="-1729994" y="2020805"/>
                    <a:chExt cx="490267" cy="481469"/>
                  </a:xfrm>
                  <a:grpFill/>
                </p:grpSpPr>
                <p:sp>
                  <p:nvSpPr>
                    <p:cNvPr id="524" name="Freeform: Shape 523">
                      <a:extLst>
                        <a:ext uri="{FF2B5EF4-FFF2-40B4-BE49-F238E27FC236}">
                          <a16:creationId xmlns:a16="http://schemas.microsoft.com/office/drawing/2014/main" id="{469501F1-D4BE-4F34-A78D-15C4EFCDB726}"/>
                        </a:ext>
                      </a:extLst>
                    </p:cNvPr>
                    <p:cNvSpPr/>
                    <p:nvPr/>
                  </p:nvSpPr>
                  <p:spPr>
                    <a:xfrm>
                      <a:off x="-1585717" y="2020805"/>
                      <a:ext cx="336591" cy="336607"/>
                    </a:xfrm>
                    <a:custGeom>
                      <a:avLst/>
                      <a:gdLst>
                        <a:gd name="connsiteX0" fmla="*/ 168375 w 336591"/>
                        <a:gd name="connsiteY0" fmla="*/ 48087 h 336607"/>
                        <a:gd name="connsiteX1" fmla="*/ 168375 w 336591"/>
                        <a:gd name="connsiteY1" fmla="*/ 48087 h 336607"/>
                        <a:gd name="connsiteX2" fmla="*/ 212856 w 336591"/>
                        <a:gd name="connsiteY2" fmla="*/ 56702 h 336607"/>
                        <a:gd name="connsiteX3" fmla="*/ 279937 w 336591"/>
                        <a:gd name="connsiteY3" fmla="*/ 212864 h 336607"/>
                        <a:gd name="connsiteX4" fmla="*/ 168255 w 336591"/>
                        <a:gd name="connsiteY4" fmla="*/ 288521 h 336607"/>
                        <a:gd name="connsiteX5" fmla="*/ 123775 w 336591"/>
                        <a:gd name="connsiteY5" fmla="*/ 279905 h 336607"/>
                        <a:gd name="connsiteX6" fmla="*/ 57896 w 336591"/>
                        <a:gd name="connsiteY6" fmla="*/ 215750 h 336607"/>
                        <a:gd name="connsiteX7" fmla="*/ 56694 w 336591"/>
                        <a:gd name="connsiteY7" fmla="*/ 123783 h 336607"/>
                        <a:gd name="connsiteX8" fmla="*/ 168375 w 336591"/>
                        <a:gd name="connsiteY8" fmla="*/ 48087 h 336607"/>
                        <a:gd name="connsiteX9" fmla="*/ 168375 w 336591"/>
                        <a:gd name="connsiteY9" fmla="*/ 0 h 336607"/>
                        <a:gd name="connsiteX10" fmla="*/ 12013 w 336591"/>
                        <a:gd name="connsiteY10" fmla="*/ 105951 h 336607"/>
                        <a:gd name="connsiteX11" fmla="*/ 105983 w 336591"/>
                        <a:gd name="connsiteY11" fmla="*/ 324586 h 336607"/>
                        <a:gd name="connsiteX12" fmla="*/ 168255 w 336591"/>
                        <a:gd name="connsiteY12" fmla="*/ 336608 h 336607"/>
                        <a:gd name="connsiteX13" fmla="*/ 324577 w 336591"/>
                        <a:gd name="connsiteY13" fmla="*/ 230656 h 336607"/>
                        <a:gd name="connsiteX14" fmla="*/ 230648 w 336591"/>
                        <a:gd name="connsiteY14" fmla="*/ 12022 h 336607"/>
                        <a:gd name="connsiteX15" fmla="*/ 168375 w 336591"/>
                        <a:gd name="connsiteY15" fmla="*/ 0 h 336607"/>
                        <a:gd name="connsiteX16" fmla="*/ 168375 w 336591"/>
                        <a:gd name="connsiteY16" fmla="*/ 0 h 3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6591" h="336607">
                          <a:moveTo>
                            <a:pt x="168375" y="48087"/>
                          </a:moveTo>
                          <a:lnTo>
                            <a:pt x="168375" y="48087"/>
                          </a:lnTo>
                          <a:cubicBezTo>
                            <a:pt x="183563" y="48087"/>
                            <a:pt x="198550" y="50972"/>
                            <a:pt x="212856" y="56702"/>
                          </a:cubicBezTo>
                          <a:cubicBezTo>
                            <a:pt x="274407" y="81267"/>
                            <a:pt x="304501" y="151313"/>
                            <a:pt x="279937" y="212864"/>
                          </a:cubicBezTo>
                          <a:cubicBezTo>
                            <a:pt x="261584" y="258827"/>
                            <a:pt x="217745" y="288521"/>
                            <a:pt x="168255" y="288521"/>
                          </a:cubicBezTo>
                          <a:cubicBezTo>
                            <a:pt x="153028" y="288521"/>
                            <a:pt x="138081" y="285636"/>
                            <a:pt x="123775" y="279905"/>
                          </a:cubicBezTo>
                          <a:cubicBezTo>
                            <a:pt x="93961" y="268004"/>
                            <a:pt x="70559" y="245203"/>
                            <a:pt x="57896" y="215750"/>
                          </a:cubicBezTo>
                          <a:cubicBezTo>
                            <a:pt x="45233" y="186256"/>
                            <a:pt x="44792" y="153597"/>
                            <a:pt x="56694" y="123783"/>
                          </a:cubicBezTo>
                          <a:cubicBezTo>
                            <a:pt x="75047" y="77780"/>
                            <a:pt x="118846" y="48087"/>
                            <a:pt x="168375" y="48087"/>
                          </a:cubicBezTo>
                          <a:moveTo>
                            <a:pt x="168375" y="0"/>
                          </a:moveTo>
                          <a:cubicBezTo>
                            <a:pt x="101535" y="0"/>
                            <a:pt x="38301" y="40112"/>
                            <a:pt x="12013" y="105951"/>
                          </a:cubicBezTo>
                          <a:cubicBezTo>
                            <a:pt x="-22409" y="192267"/>
                            <a:pt x="19667" y="290164"/>
                            <a:pt x="105983" y="324586"/>
                          </a:cubicBezTo>
                          <a:cubicBezTo>
                            <a:pt x="126420" y="332761"/>
                            <a:pt x="147538" y="336608"/>
                            <a:pt x="168255" y="336608"/>
                          </a:cubicBezTo>
                          <a:cubicBezTo>
                            <a:pt x="235096" y="336608"/>
                            <a:pt x="298330" y="296495"/>
                            <a:pt x="324577" y="230656"/>
                          </a:cubicBezTo>
                          <a:cubicBezTo>
                            <a:pt x="359000" y="144341"/>
                            <a:pt x="316924" y="46444"/>
                            <a:pt x="230648" y="12022"/>
                          </a:cubicBezTo>
                          <a:cubicBezTo>
                            <a:pt x="210211" y="3847"/>
                            <a:pt x="189093" y="0"/>
                            <a:pt x="168375" y="0"/>
                          </a:cubicBezTo>
                          <a:lnTo>
                            <a:pt x="168375"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5" name="Freeform: Shape 524">
                      <a:extLst>
                        <a:ext uri="{FF2B5EF4-FFF2-40B4-BE49-F238E27FC236}">
                          <a16:creationId xmlns:a16="http://schemas.microsoft.com/office/drawing/2014/main" id="{E370BAD6-B821-4770-A583-ACDF1C653A40}"/>
                        </a:ext>
                      </a:extLst>
                    </p:cNvPr>
                    <p:cNvSpPr/>
                    <p:nvPr/>
                  </p:nvSpPr>
                  <p:spPr>
                    <a:xfrm rot="-4095171">
                      <a:off x="-1497712" y="2329833"/>
                      <a:ext cx="31656" cy="42234"/>
                    </a:xfrm>
                    <a:custGeom>
                      <a:avLst/>
                      <a:gdLst>
                        <a:gd name="connsiteX0" fmla="*/ 0 w 31656"/>
                        <a:gd name="connsiteY0" fmla="*/ 0 h 42234"/>
                        <a:gd name="connsiteX1" fmla="*/ 31656 w 31656"/>
                        <a:gd name="connsiteY1" fmla="*/ 0 h 42234"/>
                        <a:gd name="connsiteX2" fmla="*/ 31656 w 31656"/>
                        <a:gd name="connsiteY2" fmla="*/ 42235 h 42234"/>
                        <a:gd name="connsiteX3" fmla="*/ 0 w 31656"/>
                        <a:gd name="connsiteY3" fmla="*/ 42235 h 42234"/>
                      </a:gdLst>
                      <a:ahLst/>
                      <a:cxnLst>
                        <a:cxn ang="0">
                          <a:pos x="connsiteX0" y="connsiteY0"/>
                        </a:cxn>
                        <a:cxn ang="0">
                          <a:pos x="connsiteX1" y="connsiteY1"/>
                        </a:cxn>
                        <a:cxn ang="0">
                          <a:pos x="connsiteX2" y="connsiteY2"/>
                        </a:cxn>
                        <a:cxn ang="0">
                          <a:pos x="connsiteX3" y="connsiteY3"/>
                        </a:cxn>
                      </a:cxnLst>
                      <a:rect l="l" t="t" r="r" b="b"/>
                      <a:pathLst>
                        <a:path w="31656" h="42234">
                          <a:moveTo>
                            <a:pt x="0" y="0"/>
                          </a:moveTo>
                          <a:lnTo>
                            <a:pt x="31656" y="0"/>
                          </a:lnTo>
                          <a:lnTo>
                            <a:pt x="31656" y="42235"/>
                          </a:lnTo>
                          <a:lnTo>
                            <a:pt x="0" y="422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6" name="Freeform: Shape 525">
                      <a:extLst>
                        <a:ext uri="{FF2B5EF4-FFF2-40B4-BE49-F238E27FC236}">
                          <a16:creationId xmlns:a16="http://schemas.microsoft.com/office/drawing/2014/main" id="{59E8836D-DFC1-4BA9-BCC5-8D8A9C03F148}"/>
                        </a:ext>
                      </a:extLst>
                    </p:cNvPr>
                    <p:cNvSpPr/>
                    <p:nvPr/>
                  </p:nvSpPr>
                  <p:spPr>
                    <a:xfrm rot="-4095171">
                      <a:off x="-1276672" y="2237825"/>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7" name="Freeform: Shape 526">
                      <a:extLst>
                        <a:ext uri="{FF2B5EF4-FFF2-40B4-BE49-F238E27FC236}">
                          <a16:creationId xmlns:a16="http://schemas.microsoft.com/office/drawing/2014/main" id="{00F8D4CF-9EF1-4E30-9132-F08BB9D059DA}"/>
                        </a:ext>
                      </a:extLst>
                    </p:cNvPr>
                    <p:cNvSpPr/>
                    <p:nvPr/>
                  </p:nvSpPr>
                  <p:spPr>
                    <a:xfrm rot="-4095171">
                      <a:off x="-1600284" y="2108757"/>
                      <a:ext cx="42234" cy="31656"/>
                    </a:xfrm>
                    <a:custGeom>
                      <a:avLst/>
                      <a:gdLst>
                        <a:gd name="connsiteX0" fmla="*/ 0 w 42234"/>
                        <a:gd name="connsiteY0" fmla="*/ 0 h 31656"/>
                        <a:gd name="connsiteX1" fmla="*/ 42235 w 42234"/>
                        <a:gd name="connsiteY1" fmla="*/ 0 h 31656"/>
                        <a:gd name="connsiteX2" fmla="*/ 42235 w 42234"/>
                        <a:gd name="connsiteY2" fmla="*/ 31656 h 31656"/>
                        <a:gd name="connsiteX3" fmla="*/ 0 w 42234"/>
                        <a:gd name="connsiteY3" fmla="*/ 31656 h 31656"/>
                      </a:gdLst>
                      <a:ahLst/>
                      <a:cxnLst>
                        <a:cxn ang="0">
                          <a:pos x="connsiteX0" y="connsiteY0"/>
                        </a:cxn>
                        <a:cxn ang="0">
                          <a:pos x="connsiteX1" y="connsiteY1"/>
                        </a:cxn>
                        <a:cxn ang="0">
                          <a:pos x="connsiteX2" y="connsiteY2"/>
                        </a:cxn>
                        <a:cxn ang="0">
                          <a:pos x="connsiteX3" y="connsiteY3"/>
                        </a:cxn>
                      </a:cxnLst>
                      <a:rect l="l" t="t" r="r" b="b"/>
                      <a:pathLst>
                        <a:path w="42234" h="31656">
                          <a:moveTo>
                            <a:pt x="0" y="0"/>
                          </a:moveTo>
                          <a:lnTo>
                            <a:pt x="42235" y="0"/>
                          </a:lnTo>
                          <a:lnTo>
                            <a:pt x="42235" y="31656"/>
                          </a:lnTo>
                          <a:lnTo>
                            <a:pt x="0" y="31656"/>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8" name="Freeform: Shape 527">
                      <a:extLst>
                        <a:ext uri="{FF2B5EF4-FFF2-40B4-BE49-F238E27FC236}">
                          <a16:creationId xmlns:a16="http://schemas.microsoft.com/office/drawing/2014/main" id="{ABAC2E60-5A95-4AA9-92CA-A3B4E2EC74A8}"/>
                        </a:ext>
                      </a:extLst>
                    </p:cNvPr>
                    <p:cNvSpPr/>
                    <p:nvPr/>
                  </p:nvSpPr>
                  <p:spPr>
                    <a:xfrm rot="-1395165">
                      <a:off x="-1593222" y="2236772"/>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29" name="Freeform: Shape 528">
                      <a:extLst>
                        <a:ext uri="{FF2B5EF4-FFF2-40B4-BE49-F238E27FC236}">
                          <a16:creationId xmlns:a16="http://schemas.microsoft.com/office/drawing/2014/main" id="{51AD3F8D-04B2-44B3-86B5-9845046BAFAA}"/>
                        </a:ext>
                      </a:extLst>
                    </p:cNvPr>
                    <p:cNvSpPr/>
                    <p:nvPr/>
                  </p:nvSpPr>
                  <p:spPr>
                    <a:xfrm rot="-1395165">
                      <a:off x="-1273099" y="2099239"/>
                      <a:ext cx="31658" cy="42237"/>
                    </a:xfrm>
                    <a:custGeom>
                      <a:avLst/>
                      <a:gdLst>
                        <a:gd name="connsiteX0" fmla="*/ 0 w 31658"/>
                        <a:gd name="connsiteY0" fmla="*/ 0 h 42237"/>
                        <a:gd name="connsiteX1" fmla="*/ 31658 w 31658"/>
                        <a:gd name="connsiteY1" fmla="*/ 0 h 42237"/>
                        <a:gd name="connsiteX2" fmla="*/ 31658 w 31658"/>
                        <a:gd name="connsiteY2" fmla="*/ 42238 h 42237"/>
                        <a:gd name="connsiteX3" fmla="*/ 0 w 31658"/>
                        <a:gd name="connsiteY3" fmla="*/ 42238 h 42237"/>
                      </a:gdLst>
                      <a:ahLst/>
                      <a:cxnLst>
                        <a:cxn ang="0">
                          <a:pos x="connsiteX0" y="connsiteY0"/>
                        </a:cxn>
                        <a:cxn ang="0">
                          <a:pos x="connsiteX1" y="connsiteY1"/>
                        </a:cxn>
                        <a:cxn ang="0">
                          <a:pos x="connsiteX2" y="connsiteY2"/>
                        </a:cxn>
                        <a:cxn ang="0">
                          <a:pos x="connsiteX3" y="connsiteY3"/>
                        </a:cxn>
                      </a:cxnLst>
                      <a:rect l="l" t="t" r="r" b="b"/>
                      <a:pathLst>
                        <a:path w="31658" h="42237">
                          <a:moveTo>
                            <a:pt x="0" y="0"/>
                          </a:moveTo>
                          <a:lnTo>
                            <a:pt x="31658" y="0"/>
                          </a:lnTo>
                          <a:lnTo>
                            <a:pt x="31658" y="42238"/>
                          </a:lnTo>
                          <a:lnTo>
                            <a:pt x="0" y="4223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0" name="Freeform: Shape 529">
                      <a:extLst>
                        <a:ext uri="{FF2B5EF4-FFF2-40B4-BE49-F238E27FC236}">
                          <a16:creationId xmlns:a16="http://schemas.microsoft.com/office/drawing/2014/main" id="{2E22E844-F2CA-4A91-A95C-B46BC960C36A}"/>
                        </a:ext>
                      </a:extLst>
                    </p:cNvPr>
                    <p:cNvSpPr/>
                    <p:nvPr/>
                  </p:nvSpPr>
                  <p:spPr>
                    <a:xfrm rot="-1395165">
                      <a:off x="-1369684" y="2333356"/>
                      <a:ext cx="42237" cy="31658"/>
                    </a:xfrm>
                    <a:custGeom>
                      <a:avLst/>
                      <a:gdLst>
                        <a:gd name="connsiteX0" fmla="*/ 0 w 42237"/>
                        <a:gd name="connsiteY0" fmla="*/ 0 h 31658"/>
                        <a:gd name="connsiteX1" fmla="*/ 42238 w 42237"/>
                        <a:gd name="connsiteY1" fmla="*/ 0 h 31658"/>
                        <a:gd name="connsiteX2" fmla="*/ 42238 w 42237"/>
                        <a:gd name="connsiteY2" fmla="*/ 31658 h 31658"/>
                        <a:gd name="connsiteX3" fmla="*/ 0 w 42237"/>
                        <a:gd name="connsiteY3" fmla="*/ 31658 h 31658"/>
                      </a:gdLst>
                      <a:ahLst/>
                      <a:cxnLst>
                        <a:cxn ang="0">
                          <a:pos x="connsiteX0" y="connsiteY0"/>
                        </a:cxn>
                        <a:cxn ang="0">
                          <a:pos x="connsiteX1" y="connsiteY1"/>
                        </a:cxn>
                        <a:cxn ang="0">
                          <a:pos x="connsiteX2" y="connsiteY2"/>
                        </a:cxn>
                        <a:cxn ang="0">
                          <a:pos x="connsiteX3" y="connsiteY3"/>
                        </a:cxn>
                      </a:cxnLst>
                      <a:rect l="l" t="t" r="r" b="b"/>
                      <a:pathLst>
                        <a:path w="42237" h="31658">
                          <a:moveTo>
                            <a:pt x="0" y="0"/>
                          </a:moveTo>
                          <a:lnTo>
                            <a:pt x="42238" y="0"/>
                          </a:lnTo>
                          <a:lnTo>
                            <a:pt x="42238" y="31658"/>
                          </a:lnTo>
                          <a:lnTo>
                            <a:pt x="0" y="31658"/>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1" name="Freeform: Shape 530">
                      <a:extLst>
                        <a:ext uri="{FF2B5EF4-FFF2-40B4-BE49-F238E27FC236}">
                          <a16:creationId xmlns:a16="http://schemas.microsoft.com/office/drawing/2014/main" id="{2A4A356D-0AB6-4DB7-8A7A-70E0F0017EA6}"/>
                        </a:ext>
                      </a:extLst>
                    </p:cNvPr>
                    <p:cNvSpPr/>
                    <p:nvPr/>
                  </p:nvSpPr>
                  <p:spPr>
                    <a:xfrm>
                      <a:off x="-1729994" y="2309927"/>
                      <a:ext cx="192323" cy="192347"/>
                    </a:xfrm>
                    <a:custGeom>
                      <a:avLst/>
                      <a:gdLst>
                        <a:gd name="connsiteX0" fmla="*/ 96182 w 192323"/>
                        <a:gd name="connsiteY0" fmla="*/ 48087 h 192347"/>
                        <a:gd name="connsiteX1" fmla="*/ 144228 w 192323"/>
                        <a:gd name="connsiteY1" fmla="*/ 95573 h 192347"/>
                        <a:gd name="connsiteX2" fmla="*/ 96783 w 192323"/>
                        <a:gd name="connsiteY2" fmla="*/ 144260 h 192347"/>
                        <a:gd name="connsiteX3" fmla="*/ 96142 w 192323"/>
                        <a:gd name="connsiteY3" fmla="*/ 144260 h 192347"/>
                        <a:gd name="connsiteX4" fmla="*/ 48095 w 192323"/>
                        <a:gd name="connsiteY4" fmla="*/ 96775 h 192347"/>
                        <a:gd name="connsiteX5" fmla="*/ 61760 w 192323"/>
                        <a:gd name="connsiteY5" fmla="*/ 62593 h 192347"/>
                        <a:gd name="connsiteX6" fmla="*/ 95581 w 192323"/>
                        <a:gd name="connsiteY6" fmla="*/ 48087 h 192347"/>
                        <a:gd name="connsiteX7" fmla="*/ 96182 w 192323"/>
                        <a:gd name="connsiteY7" fmla="*/ 48087 h 192347"/>
                        <a:gd name="connsiteX8" fmla="*/ 96182 w 192323"/>
                        <a:gd name="connsiteY8" fmla="*/ 48087 h 192347"/>
                        <a:gd name="connsiteX9" fmla="*/ 96182 w 192323"/>
                        <a:gd name="connsiteY9" fmla="*/ 0 h 192347"/>
                        <a:gd name="connsiteX10" fmla="*/ 94939 w 192323"/>
                        <a:gd name="connsiteY10" fmla="*/ 0 h 192347"/>
                        <a:gd name="connsiteX11" fmla="*/ 8 w 192323"/>
                        <a:gd name="connsiteY11" fmla="*/ 97416 h 192347"/>
                        <a:gd name="connsiteX12" fmla="*/ 96142 w 192323"/>
                        <a:gd name="connsiteY12" fmla="*/ 192347 h 192347"/>
                        <a:gd name="connsiteX13" fmla="*/ 97384 w 192323"/>
                        <a:gd name="connsiteY13" fmla="*/ 192347 h 192347"/>
                        <a:gd name="connsiteX14" fmla="*/ 192315 w 192323"/>
                        <a:gd name="connsiteY14" fmla="*/ 94931 h 192347"/>
                        <a:gd name="connsiteX15" fmla="*/ 96182 w 192323"/>
                        <a:gd name="connsiteY15" fmla="*/ 0 h 192347"/>
                        <a:gd name="connsiteX16" fmla="*/ 96182 w 192323"/>
                        <a:gd name="connsiteY16" fmla="*/ 0 h 19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323" h="192347">
                          <a:moveTo>
                            <a:pt x="96182" y="48087"/>
                          </a:moveTo>
                          <a:cubicBezTo>
                            <a:pt x="122349" y="48087"/>
                            <a:pt x="143908" y="69365"/>
                            <a:pt x="144228" y="95573"/>
                          </a:cubicBezTo>
                          <a:cubicBezTo>
                            <a:pt x="144549" y="122100"/>
                            <a:pt x="123271" y="143940"/>
                            <a:pt x="96783" y="144260"/>
                          </a:cubicBezTo>
                          <a:lnTo>
                            <a:pt x="96142" y="144260"/>
                          </a:lnTo>
                          <a:cubicBezTo>
                            <a:pt x="69974" y="144260"/>
                            <a:pt x="48415" y="122982"/>
                            <a:pt x="48095" y="96775"/>
                          </a:cubicBezTo>
                          <a:cubicBezTo>
                            <a:pt x="47935" y="83911"/>
                            <a:pt x="52783" y="71810"/>
                            <a:pt x="61760" y="62593"/>
                          </a:cubicBezTo>
                          <a:cubicBezTo>
                            <a:pt x="70736" y="53376"/>
                            <a:pt x="82717" y="48247"/>
                            <a:pt x="95581" y="48087"/>
                          </a:cubicBezTo>
                          <a:lnTo>
                            <a:pt x="96182" y="48087"/>
                          </a:lnTo>
                          <a:lnTo>
                            <a:pt x="96182" y="48087"/>
                          </a:lnTo>
                          <a:moveTo>
                            <a:pt x="96182" y="0"/>
                          </a:moveTo>
                          <a:cubicBezTo>
                            <a:pt x="95781" y="0"/>
                            <a:pt x="95340" y="0"/>
                            <a:pt x="94939" y="0"/>
                          </a:cubicBezTo>
                          <a:cubicBezTo>
                            <a:pt x="41804" y="681"/>
                            <a:pt x="-673" y="44280"/>
                            <a:pt x="8" y="97416"/>
                          </a:cubicBezTo>
                          <a:cubicBezTo>
                            <a:pt x="689" y="150111"/>
                            <a:pt x="43607" y="192347"/>
                            <a:pt x="96142" y="192347"/>
                          </a:cubicBezTo>
                          <a:cubicBezTo>
                            <a:pt x="96542" y="192347"/>
                            <a:pt x="96983" y="192347"/>
                            <a:pt x="97384" y="192347"/>
                          </a:cubicBezTo>
                          <a:cubicBezTo>
                            <a:pt x="150480" y="191666"/>
                            <a:pt x="192996" y="148067"/>
                            <a:pt x="192315" y="94931"/>
                          </a:cubicBezTo>
                          <a:cubicBezTo>
                            <a:pt x="191634" y="42236"/>
                            <a:pt x="148717" y="0"/>
                            <a:pt x="96182" y="0"/>
                          </a:cubicBezTo>
                          <a:lnTo>
                            <a:pt x="96182"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2" name="Freeform: Shape 531">
                      <a:extLst>
                        <a:ext uri="{FF2B5EF4-FFF2-40B4-BE49-F238E27FC236}">
                          <a16:creationId xmlns:a16="http://schemas.microsoft.com/office/drawing/2014/main" id="{6E980A53-8E28-4FED-9539-6E54AC5E3F65}"/>
                        </a:ext>
                      </a:extLst>
                    </p:cNvPr>
                    <p:cNvSpPr/>
                    <p:nvPr/>
                  </p:nvSpPr>
                  <p:spPr>
                    <a:xfrm>
                      <a:off x="-1647717" y="2293297"/>
                      <a:ext cx="24043" cy="19956"/>
                    </a:xfrm>
                    <a:custGeom>
                      <a:avLst/>
                      <a:gdLst>
                        <a:gd name="connsiteX0" fmla="*/ 24043 w 24043"/>
                        <a:gd name="connsiteY0" fmla="*/ 19635 h 19956"/>
                        <a:gd name="connsiteX1" fmla="*/ 240 w 24043"/>
                        <a:gd name="connsiteY1" fmla="*/ 19956 h 19956"/>
                        <a:gd name="connsiteX2" fmla="*/ 0 w 24043"/>
                        <a:gd name="connsiteY2" fmla="*/ 321 h 19956"/>
                        <a:gd name="connsiteX3" fmla="*/ 23803 w 24043"/>
                        <a:gd name="connsiteY3" fmla="*/ 0 h 19956"/>
                      </a:gdLst>
                      <a:ahLst/>
                      <a:cxnLst>
                        <a:cxn ang="0">
                          <a:pos x="connsiteX0" y="connsiteY0"/>
                        </a:cxn>
                        <a:cxn ang="0">
                          <a:pos x="connsiteX1" y="connsiteY1"/>
                        </a:cxn>
                        <a:cxn ang="0">
                          <a:pos x="connsiteX2" y="connsiteY2"/>
                        </a:cxn>
                        <a:cxn ang="0">
                          <a:pos x="connsiteX3" y="connsiteY3"/>
                        </a:cxn>
                      </a:cxnLst>
                      <a:rect l="l" t="t" r="r" b="b"/>
                      <a:pathLst>
                        <a:path w="24043" h="19956">
                          <a:moveTo>
                            <a:pt x="24043" y="19635"/>
                          </a:moveTo>
                          <a:lnTo>
                            <a:pt x="240" y="19956"/>
                          </a:lnTo>
                          <a:lnTo>
                            <a:pt x="0" y="321"/>
                          </a:lnTo>
                          <a:lnTo>
                            <a:pt x="23803" y="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3" name="Freeform: Shape 532">
                      <a:extLst>
                        <a:ext uri="{FF2B5EF4-FFF2-40B4-BE49-F238E27FC236}">
                          <a16:creationId xmlns:a16="http://schemas.microsoft.com/office/drawing/2014/main" id="{5333C592-1344-4F06-B55D-AF7543C7B2B2}"/>
                        </a:ext>
                      </a:extLst>
                    </p:cNvPr>
                    <p:cNvSpPr/>
                    <p:nvPr/>
                  </p:nvSpPr>
                  <p:spPr>
                    <a:xfrm>
                      <a:off x="-1541846" y="2393719"/>
                      <a:ext cx="20316" cy="23562"/>
                    </a:xfrm>
                    <a:custGeom>
                      <a:avLst/>
                      <a:gdLst>
                        <a:gd name="connsiteX0" fmla="*/ 19956 w 20316"/>
                        <a:gd name="connsiteY0" fmla="*/ 0 h 23562"/>
                        <a:gd name="connsiteX1" fmla="*/ 20317 w 20316"/>
                        <a:gd name="connsiteY1" fmla="*/ 23362 h 23562"/>
                        <a:gd name="connsiteX2" fmla="*/ 361 w 20316"/>
                        <a:gd name="connsiteY2" fmla="*/ 23563 h 23562"/>
                        <a:gd name="connsiteX3" fmla="*/ 0 w 20316"/>
                        <a:gd name="connsiteY3" fmla="*/ 200 h 23562"/>
                      </a:gdLst>
                      <a:ahLst/>
                      <a:cxnLst>
                        <a:cxn ang="0">
                          <a:pos x="connsiteX0" y="connsiteY0"/>
                        </a:cxn>
                        <a:cxn ang="0">
                          <a:pos x="connsiteX1" y="connsiteY1"/>
                        </a:cxn>
                        <a:cxn ang="0">
                          <a:pos x="connsiteX2" y="connsiteY2"/>
                        </a:cxn>
                        <a:cxn ang="0">
                          <a:pos x="connsiteX3" y="connsiteY3"/>
                        </a:cxn>
                      </a:cxnLst>
                      <a:rect l="l" t="t" r="r" b="b"/>
                      <a:pathLst>
                        <a:path w="20316" h="23562">
                          <a:moveTo>
                            <a:pt x="19956" y="0"/>
                          </a:moveTo>
                          <a:lnTo>
                            <a:pt x="20317" y="23362"/>
                          </a:lnTo>
                          <a:lnTo>
                            <a:pt x="361" y="23563"/>
                          </a:lnTo>
                          <a:lnTo>
                            <a:pt x="0" y="200"/>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4" name="Freeform: Shape 533">
                      <a:extLst>
                        <a:ext uri="{FF2B5EF4-FFF2-40B4-BE49-F238E27FC236}">
                          <a16:creationId xmlns:a16="http://schemas.microsoft.com/office/drawing/2014/main" id="{E9C43E47-BE57-4504-AB12-3E109BE14B43}"/>
                        </a:ext>
                      </a:extLst>
                    </p:cNvPr>
                    <p:cNvSpPr/>
                    <p:nvPr/>
                  </p:nvSpPr>
                  <p:spPr>
                    <a:xfrm>
                      <a:off x="-1577190" y="2318383"/>
                      <a:ext cx="30895" cy="30254"/>
                    </a:xfrm>
                    <a:custGeom>
                      <a:avLst/>
                      <a:gdLst>
                        <a:gd name="connsiteX0" fmla="*/ 13064 w 30895"/>
                        <a:gd name="connsiteY0" fmla="*/ 0 h 30254"/>
                        <a:gd name="connsiteX1" fmla="*/ 30896 w 30895"/>
                        <a:gd name="connsiteY1" fmla="*/ 17071 h 30254"/>
                        <a:gd name="connsiteX2" fmla="*/ 17872 w 30895"/>
                        <a:gd name="connsiteY2" fmla="*/ 30255 h 30254"/>
                        <a:gd name="connsiteX3" fmla="*/ 0 w 30895"/>
                        <a:gd name="connsiteY3" fmla="*/ 13144 h 30254"/>
                      </a:gdLst>
                      <a:ahLst/>
                      <a:cxnLst>
                        <a:cxn ang="0">
                          <a:pos x="connsiteX0" y="connsiteY0"/>
                        </a:cxn>
                        <a:cxn ang="0">
                          <a:pos x="connsiteX1" y="connsiteY1"/>
                        </a:cxn>
                        <a:cxn ang="0">
                          <a:pos x="connsiteX2" y="connsiteY2"/>
                        </a:cxn>
                        <a:cxn ang="0">
                          <a:pos x="connsiteX3" y="connsiteY3"/>
                        </a:cxn>
                      </a:cxnLst>
                      <a:rect l="l" t="t" r="r" b="b"/>
                      <a:pathLst>
                        <a:path w="30895" h="30254">
                          <a:moveTo>
                            <a:pt x="13064" y="0"/>
                          </a:moveTo>
                          <a:lnTo>
                            <a:pt x="30896" y="17071"/>
                          </a:lnTo>
                          <a:lnTo>
                            <a:pt x="17872" y="30255"/>
                          </a:lnTo>
                          <a:lnTo>
                            <a:pt x="0" y="13144"/>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sp>
                  <p:nvSpPr>
                    <p:cNvPr id="535" name="Freeform: Shape 534">
                      <a:extLst>
                        <a:ext uri="{FF2B5EF4-FFF2-40B4-BE49-F238E27FC236}">
                          <a16:creationId xmlns:a16="http://schemas.microsoft.com/office/drawing/2014/main" id="{E68769CF-F228-4941-B2C1-1E145A4C6FD4}"/>
                        </a:ext>
                      </a:extLst>
                    </p:cNvPr>
                    <p:cNvSpPr/>
                    <p:nvPr/>
                  </p:nvSpPr>
                  <p:spPr>
                    <a:xfrm>
                      <a:off x="-1575266" y="2461201"/>
                      <a:ext cx="30775" cy="30334"/>
                    </a:xfrm>
                    <a:custGeom>
                      <a:avLst/>
                      <a:gdLst>
                        <a:gd name="connsiteX0" fmla="*/ 0 w 30775"/>
                        <a:gd name="connsiteY0" fmla="*/ 17512 h 30334"/>
                        <a:gd name="connsiteX1" fmla="*/ 17391 w 30775"/>
                        <a:gd name="connsiteY1" fmla="*/ 0 h 30334"/>
                        <a:gd name="connsiteX2" fmla="*/ 30776 w 30775"/>
                        <a:gd name="connsiteY2" fmla="*/ 12823 h 30334"/>
                        <a:gd name="connsiteX3" fmla="*/ 13384 w 30775"/>
                        <a:gd name="connsiteY3" fmla="*/ 30335 h 30334"/>
                      </a:gdLst>
                      <a:ahLst/>
                      <a:cxnLst>
                        <a:cxn ang="0">
                          <a:pos x="connsiteX0" y="connsiteY0"/>
                        </a:cxn>
                        <a:cxn ang="0">
                          <a:pos x="connsiteX1" y="connsiteY1"/>
                        </a:cxn>
                        <a:cxn ang="0">
                          <a:pos x="connsiteX2" y="connsiteY2"/>
                        </a:cxn>
                        <a:cxn ang="0">
                          <a:pos x="connsiteX3" y="connsiteY3"/>
                        </a:cxn>
                      </a:cxnLst>
                      <a:rect l="l" t="t" r="r" b="b"/>
                      <a:pathLst>
                        <a:path w="30775" h="30334">
                          <a:moveTo>
                            <a:pt x="0" y="17512"/>
                          </a:moveTo>
                          <a:lnTo>
                            <a:pt x="17391" y="0"/>
                          </a:lnTo>
                          <a:lnTo>
                            <a:pt x="30776" y="12823"/>
                          </a:lnTo>
                          <a:lnTo>
                            <a:pt x="13384" y="3033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sp>
                <p:nvSpPr>
                  <p:cNvPr id="523" name="Freeform: Shape 522">
                    <a:extLst>
                      <a:ext uri="{FF2B5EF4-FFF2-40B4-BE49-F238E27FC236}">
                        <a16:creationId xmlns:a16="http://schemas.microsoft.com/office/drawing/2014/main" id="{1FB4E1C7-BB61-4ECA-A105-D4E6E5A0EDD6}"/>
                      </a:ext>
                    </a:extLst>
                  </p:cNvPr>
                  <p:cNvSpPr/>
                  <p:nvPr/>
                </p:nvSpPr>
                <p:spPr>
                  <a:xfrm>
                    <a:off x="-1722492" y="2320146"/>
                    <a:ext cx="30775" cy="30374"/>
                  </a:xfrm>
                  <a:custGeom>
                    <a:avLst/>
                    <a:gdLst>
                      <a:gd name="connsiteX0" fmla="*/ 0 w 30775"/>
                      <a:gd name="connsiteY0" fmla="*/ 17552 h 30374"/>
                      <a:gd name="connsiteX1" fmla="*/ 17391 w 30775"/>
                      <a:gd name="connsiteY1" fmla="*/ 0 h 30374"/>
                      <a:gd name="connsiteX2" fmla="*/ 30776 w 30775"/>
                      <a:gd name="connsiteY2" fmla="*/ 12823 h 30374"/>
                      <a:gd name="connsiteX3" fmla="*/ 13384 w 30775"/>
                      <a:gd name="connsiteY3" fmla="*/ 30375 h 30374"/>
                    </a:gdLst>
                    <a:ahLst/>
                    <a:cxnLst>
                      <a:cxn ang="0">
                        <a:pos x="connsiteX0" y="connsiteY0"/>
                      </a:cxn>
                      <a:cxn ang="0">
                        <a:pos x="connsiteX1" y="connsiteY1"/>
                      </a:cxn>
                      <a:cxn ang="0">
                        <a:pos x="connsiteX2" y="connsiteY2"/>
                      </a:cxn>
                      <a:cxn ang="0">
                        <a:pos x="connsiteX3" y="connsiteY3"/>
                      </a:cxn>
                    </a:cxnLst>
                    <a:rect l="l" t="t" r="r" b="b"/>
                    <a:pathLst>
                      <a:path w="30775" h="30374">
                        <a:moveTo>
                          <a:pt x="0" y="17552"/>
                        </a:moveTo>
                        <a:lnTo>
                          <a:pt x="17391" y="0"/>
                        </a:lnTo>
                        <a:lnTo>
                          <a:pt x="30776" y="12823"/>
                        </a:lnTo>
                        <a:lnTo>
                          <a:pt x="13384" y="30375"/>
                        </a:lnTo>
                        <a:close/>
                      </a:path>
                    </a:pathLst>
                  </a:custGeom>
                  <a:grpFill/>
                  <a:ln w="3944" cap="flat">
                    <a:noFill/>
                    <a:prstDash val="solid"/>
                    <a:miter/>
                  </a:ln>
                </p:spPr>
                <p:txBody>
                  <a:bodyPr rtlCol="0" anchor="ctr"/>
                  <a:lstStyle/>
                  <a:p>
                    <a:pPr defTabSz="914554"/>
                    <a:endParaRPr lang="en-US" sz="588">
                      <a:solidFill>
                        <a:srgbClr val="000000"/>
                      </a:solidFill>
                      <a:latin typeface="Segoe UI"/>
                    </a:endParaRPr>
                  </a:p>
                </p:txBody>
              </p:sp>
            </p:grpSp>
            <p:grpSp>
              <p:nvGrpSpPr>
                <p:cNvPr id="509" name="Group 508">
                  <a:extLst>
                    <a:ext uri="{FF2B5EF4-FFF2-40B4-BE49-F238E27FC236}">
                      <a16:creationId xmlns:a16="http://schemas.microsoft.com/office/drawing/2014/main" id="{B1E1EA84-0D80-482D-9627-4B15CB019967}"/>
                    </a:ext>
                  </a:extLst>
                </p:cNvPr>
                <p:cNvGrpSpPr/>
                <p:nvPr/>
              </p:nvGrpSpPr>
              <p:grpSpPr>
                <a:xfrm>
                  <a:off x="1365539" y="4165486"/>
                  <a:ext cx="194697" cy="241786"/>
                  <a:chOff x="2729413" y="3854888"/>
                  <a:chExt cx="210453" cy="261354"/>
                </a:xfrm>
              </p:grpSpPr>
              <p:grpSp>
                <p:nvGrpSpPr>
                  <p:cNvPr id="510" name="Group 509">
                    <a:extLst>
                      <a:ext uri="{FF2B5EF4-FFF2-40B4-BE49-F238E27FC236}">
                        <a16:creationId xmlns:a16="http://schemas.microsoft.com/office/drawing/2014/main" id="{EF6F9435-6AC9-4B3D-91F5-CB974BD2FD63}"/>
                      </a:ext>
                    </a:extLst>
                  </p:cNvPr>
                  <p:cNvGrpSpPr/>
                  <p:nvPr/>
                </p:nvGrpSpPr>
                <p:grpSpPr>
                  <a:xfrm>
                    <a:off x="2729413" y="3854888"/>
                    <a:ext cx="210453" cy="261354"/>
                    <a:chOff x="8869274" y="-2231196"/>
                    <a:chExt cx="580737" cy="721195"/>
                  </a:xfrm>
                </p:grpSpPr>
                <p:sp>
                  <p:nvSpPr>
                    <p:cNvPr id="514" name="Freeform: Shape 513">
                      <a:extLst>
                        <a:ext uri="{FF2B5EF4-FFF2-40B4-BE49-F238E27FC236}">
                          <a16:creationId xmlns:a16="http://schemas.microsoft.com/office/drawing/2014/main" id="{E95FC384-EF8B-4BED-9747-A699CF8A59BC}"/>
                        </a:ext>
                      </a:extLst>
                    </p:cNvPr>
                    <p:cNvSpPr/>
                    <p:nvPr/>
                  </p:nvSpPr>
                  <p:spPr>
                    <a:xfrm>
                      <a:off x="8875163" y="-2207169"/>
                      <a:ext cx="566201" cy="697168"/>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3C3B40"/>
                    </a:solidFill>
                    <a:ln w="1313" cap="flat">
                      <a:noFill/>
                      <a:prstDash val="solid"/>
                      <a:miter/>
                    </a:ln>
                  </p:spPr>
                  <p:txBody>
                    <a:bodyPr rtlCol="0" anchor="ctr"/>
                    <a:lstStyle/>
                    <a:p>
                      <a:pPr defTabSz="914554"/>
                      <a:endParaRPr lang="en-US" sz="588">
                        <a:solidFill>
                          <a:srgbClr val="000000"/>
                        </a:solidFill>
                        <a:latin typeface="Segoe UI"/>
                      </a:endParaRPr>
                    </a:p>
                  </p:txBody>
                </p:sp>
                <p:sp>
                  <p:nvSpPr>
                    <p:cNvPr id="515" name="Freeform: Shape 514">
                      <a:extLst>
                        <a:ext uri="{FF2B5EF4-FFF2-40B4-BE49-F238E27FC236}">
                          <a16:creationId xmlns:a16="http://schemas.microsoft.com/office/drawing/2014/main" id="{060320A4-0112-4C18-8260-DCABCEAE6588}"/>
                        </a:ext>
                      </a:extLst>
                    </p:cNvPr>
                    <p:cNvSpPr/>
                    <p:nvPr/>
                  </p:nvSpPr>
                  <p:spPr>
                    <a:xfrm>
                      <a:off x="8901621" y="-2204524"/>
                      <a:ext cx="513285" cy="187851"/>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defTabSz="914554"/>
                      <a:endParaRPr lang="en-US" sz="588">
                        <a:solidFill>
                          <a:srgbClr val="000000"/>
                        </a:solidFill>
                        <a:latin typeface="Segoe UI"/>
                      </a:endParaRPr>
                    </a:p>
                  </p:txBody>
                </p:sp>
                <p:sp>
                  <p:nvSpPr>
                    <p:cNvPr id="516" name="Freeform: Shape 515">
                      <a:extLst>
                        <a:ext uri="{FF2B5EF4-FFF2-40B4-BE49-F238E27FC236}">
                          <a16:creationId xmlns:a16="http://schemas.microsoft.com/office/drawing/2014/main" id="{07BAB80B-E5BC-4098-A727-5137BFF7393D}"/>
                        </a:ext>
                      </a:extLst>
                    </p:cNvPr>
                    <p:cNvSpPr/>
                    <p:nvPr/>
                  </p:nvSpPr>
                  <p:spPr>
                    <a:xfrm>
                      <a:off x="8869274" y="-2231196"/>
                      <a:ext cx="580737" cy="258248"/>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rgbClr val="3C3B40"/>
                    </a:solidFill>
                    <a:ln w="12700" cap="flat">
                      <a:solidFill>
                        <a:schemeClr val="bg2"/>
                      </a:solidFill>
                      <a:prstDash val="solid"/>
                      <a:miter/>
                    </a:ln>
                  </p:spPr>
                  <p:txBody>
                    <a:bodyPr rtlCol="0" anchor="ctr"/>
                    <a:lstStyle/>
                    <a:p>
                      <a:pPr defTabSz="914554"/>
                      <a:endParaRPr lang="en-US" sz="588">
                        <a:solidFill>
                          <a:srgbClr val="000000"/>
                        </a:solidFill>
                        <a:latin typeface="Segoe UI"/>
                      </a:endParaRPr>
                    </a:p>
                  </p:txBody>
                </p:sp>
              </p:grpSp>
              <p:grpSp>
                <p:nvGrpSpPr>
                  <p:cNvPr id="511" name="Group 510">
                    <a:extLst>
                      <a:ext uri="{FF2B5EF4-FFF2-40B4-BE49-F238E27FC236}">
                        <a16:creationId xmlns:a16="http://schemas.microsoft.com/office/drawing/2014/main" id="{BD1D6E34-7D52-4512-A465-7C66BAB89505}"/>
                      </a:ext>
                    </a:extLst>
                  </p:cNvPr>
                  <p:cNvGrpSpPr/>
                  <p:nvPr/>
                </p:nvGrpSpPr>
                <p:grpSpPr>
                  <a:xfrm>
                    <a:off x="2775854" y="3980807"/>
                    <a:ext cx="116569" cy="108139"/>
                    <a:chOff x="3482033" y="3713243"/>
                    <a:chExt cx="492843" cy="457200"/>
                  </a:xfrm>
                </p:grpSpPr>
                <p:sp>
                  <p:nvSpPr>
                    <p:cNvPr id="512" name="Left Brace 511">
                      <a:extLst>
                        <a:ext uri="{FF2B5EF4-FFF2-40B4-BE49-F238E27FC236}">
                          <a16:creationId xmlns:a16="http://schemas.microsoft.com/office/drawing/2014/main" id="{BDDA4250-6D96-4E64-8D83-C77C5890FFD9}"/>
                        </a:ext>
                      </a:extLst>
                    </p:cNvPr>
                    <p:cNvSpPr/>
                    <p:nvPr/>
                  </p:nvSpPr>
                  <p:spPr>
                    <a:xfrm>
                      <a:off x="3482033" y="3713243"/>
                      <a:ext cx="192024" cy="457200"/>
                    </a:xfrm>
                    <a:prstGeom prst="leftBrace">
                      <a:avLst>
                        <a:gd name="adj1" fmla="val 29955"/>
                        <a:gd name="adj2" fmla="val 50000"/>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
                  <p:nvSpPr>
                    <p:cNvPr id="513" name="Left Brace 512">
                      <a:extLst>
                        <a:ext uri="{FF2B5EF4-FFF2-40B4-BE49-F238E27FC236}">
                          <a16:creationId xmlns:a16="http://schemas.microsoft.com/office/drawing/2014/main" id="{FEC47F87-14C5-4DA3-9522-1C296C7DA5CB}"/>
                        </a:ext>
                      </a:extLst>
                    </p:cNvPr>
                    <p:cNvSpPr/>
                    <p:nvPr/>
                  </p:nvSpPr>
                  <p:spPr>
                    <a:xfrm rot="10800000">
                      <a:off x="3782853" y="3713243"/>
                      <a:ext cx="192023" cy="457200"/>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grpSp>
            </p:grpSp>
          </p:grpSp>
        </p:grpSp>
        <p:grpSp>
          <p:nvGrpSpPr>
            <p:cNvPr id="780" name="Group 779">
              <a:extLst>
                <a:ext uri="{FF2B5EF4-FFF2-40B4-BE49-F238E27FC236}">
                  <a16:creationId xmlns:a16="http://schemas.microsoft.com/office/drawing/2014/main" id="{83F2B7D4-C27A-4FD4-BAAD-A2A42208D233}"/>
                </a:ext>
              </a:extLst>
            </p:cNvPr>
            <p:cNvGrpSpPr/>
            <p:nvPr/>
          </p:nvGrpSpPr>
          <p:grpSpPr>
            <a:xfrm>
              <a:off x="434239" y="1567090"/>
              <a:ext cx="5754629" cy="2807294"/>
              <a:chOff x="434239" y="1567090"/>
              <a:chExt cx="5754629" cy="2807294"/>
            </a:xfrm>
          </p:grpSpPr>
          <p:sp>
            <p:nvSpPr>
              <p:cNvPr id="776" name="Rectangle 775">
                <a:extLst>
                  <a:ext uri="{FF2B5EF4-FFF2-40B4-BE49-F238E27FC236}">
                    <a16:creationId xmlns:a16="http://schemas.microsoft.com/office/drawing/2014/main" id="{8F927A32-F69A-4E5B-9D23-9BDB8700CF06}"/>
                  </a:ext>
                </a:extLst>
              </p:cNvPr>
              <p:cNvSpPr/>
              <p:nvPr/>
            </p:nvSpPr>
            <p:spPr bwMode="auto">
              <a:xfrm>
                <a:off x="434239" y="1726600"/>
                <a:ext cx="5754629" cy="2647784"/>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B7F78A6-42E2-4645-9F7F-A624C5E10508}"/>
                  </a:ext>
                </a:extLst>
              </p:cNvPr>
              <p:cNvSpPr txBox="1"/>
              <p:nvPr/>
            </p:nvSpPr>
            <p:spPr>
              <a:xfrm>
                <a:off x="1698953" y="1567090"/>
                <a:ext cx="3230841" cy="340459"/>
              </a:xfrm>
              <a:prstGeom prst="rect">
                <a:avLst/>
              </a:prstGeom>
              <a:solidFill>
                <a:schemeClr val="bg1"/>
              </a:solidFill>
            </p:spPr>
            <p:txBody>
              <a:bodyPr wrap="square">
                <a:spAutoFit/>
              </a:bodyPr>
              <a:lstStyle/>
              <a:p>
                <a:pPr algn="ctr" defTabSz="914554"/>
                <a:r>
                  <a:rPr lang="en-US" sz="1569" dirty="0">
                    <a:solidFill>
                      <a:srgbClr val="000000"/>
                    </a:solidFill>
                    <a:latin typeface="Segoe UI"/>
                  </a:rPr>
                  <a:t>Service (Process) Design Model</a:t>
                </a:r>
              </a:p>
            </p:txBody>
          </p:sp>
        </p:grpSp>
      </p:grpSp>
      <p:sp>
        <p:nvSpPr>
          <p:cNvPr id="2" name="Left Brace 1">
            <a:extLst>
              <a:ext uri="{FF2B5EF4-FFF2-40B4-BE49-F238E27FC236}">
                <a16:creationId xmlns:a16="http://schemas.microsoft.com/office/drawing/2014/main" id="{47354E9A-1BB6-4681-99D4-AF89774B23F7}"/>
              </a:ext>
              <a:ext uri="{C183D7F6-B498-43B3-948B-1728B52AA6E4}">
                <adec:decorative xmlns:adec="http://schemas.microsoft.com/office/drawing/2017/decorative" xmlns="" val="1"/>
              </a:ext>
            </a:extLst>
          </p:cNvPr>
          <p:cNvSpPr/>
          <p:nvPr/>
        </p:nvSpPr>
        <p:spPr>
          <a:xfrm rot="10800000">
            <a:off x="4257187" y="4185534"/>
            <a:ext cx="33949" cy="80832"/>
          </a:xfrm>
          <a:prstGeom prst="leftBrace">
            <a:avLst>
              <a:gd name="adj1" fmla="val 29955"/>
              <a:gd name="adj2" fmla="val 5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sz="588">
              <a:solidFill>
                <a:srgbClr val="000000"/>
              </a:solidFill>
              <a:latin typeface="Segoe UI"/>
            </a:endParaRPr>
          </a:p>
        </p:txBody>
      </p:sp>
    </p:spTree>
    <p:extLst>
      <p:ext uri="{BB962C8B-B14F-4D97-AF65-F5344CB8AC3E}">
        <p14:creationId xmlns:p14="http://schemas.microsoft.com/office/powerpoint/2010/main" val="343965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82"/>
                                        </p:tgtEl>
                                        <p:attrNameLst>
                                          <p:attrName>style.visibility</p:attrName>
                                        </p:attrNameLst>
                                      </p:cBhvr>
                                      <p:to>
                                        <p:strVal val="visible"/>
                                      </p:to>
                                    </p:set>
                                    <p:anim calcmode="lin" valueType="num">
                                      <p:cBhvr additive="base">
                                        <p:cTn id="7" dur="500"/>
                                        <p:tgtEl>
                                          <p:spTgt spid="782"/>
                                        </p:tgtEl>
                                        <p:attrNameLst>
                                          <p:attrName>ppt_y</p:attrName>
                                        </p:attrNameLst>
                                      </p:cBhvr>
                                      <p:tavLst>
                                        <p:tav tm="0">
                                          <p:val>
                                            <p:strVal val="#ppt_y+#ppt_h*1.125000"/>
                                          </p:val>
                                        </p:tav>
                                        <p:tav tm="100000">
                                          <p:val>
                                            <p:strVal val="#ppt_y"/>
                                          </p:val>
                                        </p:tav>
                                      </p:tavLst>
                                    </p:anim>
                                    <p:animEffect transition="in" filter="wipe(up)">
                                      <p:cBhvr>
                                        <p:cTn id="8" dur="500"/>
                                        <p:tgtEl>
                                          <p:spTgt spid="782"/>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81"/>
                                        </p:tgtEl>
                                        <p:attrNameLst>
                                          <p:attrName>style.visibility</p:attrName>
                                        </p:attrNameLst>
                                      </p:cBhvr>
                                      <p:to>
                                        <p:strVal val="visible"/>
                                      </p:to>
                                    </p:set>
                                    <p:anim calcmode="lin" valueType="num">
                                      <p:cBhvr additive="base">
                                        <p:cTn id="12" dur="500"/>
                                        <p:tgtEl>
                                          <p:spTgt spid="781"/>
                                        </p:tgtEl>
                                        <p:attrNameLst>
                                          <p:attrName>ppt_y</p:attrName>
                                        </p:attrNameLst>
                                      </p:cBhvr>
                                      <p:tavLst>
                                        <p:tav tm="0">
                                          <p:val>
                                            <p:strVal val="#ppt_y+#ppt_h*1.125000"/>
                                          </p:val>
                                        </p:tav>
                                        <p:tav tm="100000">
                                          <p:val>
                                            <p:strVal val="#ppt_y"/>
                                          </p:val>
                                        </p:tav>
                                      </p:tavLst>
                                    </p:anim>
                                    <p:animEffect transition="in" filter="wipe(up)">
                                      <p:cBhvr>
                                        <p:cTn id="13" dur="500"/>
                                        <p:tgtEl>
                                          <p:spTgt spid="78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Effect transition="in" filter="fade">
                                      <p:cBhvr>
                                        <p:cTn id="20" dur="500"/>
                                        <p:tgtEl>
                                          <p:spTgt spid="30">
                                            <p:txEl>
                                              <p:pRg st="0" end="0"/>
                                            </p:txEl>
                                          </p:spTgt>
                                        </p:tgtEl>
                                      </p:cBhvr>
                                    </p:animEffect>
                                    <p:anim calcmode="lin" valueType="num">
                                      <p:cBhvr>
                                        <p:cTn id="2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0">
                                            <p:txEl>
                                              <p:pRg st="1" end="1"/>
                                            </p:txEl>
                                          </p:spTgt>
                                        </p:tgtEl>
                                        <p:attrNameLst>
                                          <p:attrName>style.visibility</p:attrName>
                                        </p:attrNameLst>
                                      </p:cBhvr>
                                      <p:to>
                                        <p:strVal val="visible"/>
                                      </p:to>
                                    </p:set>
                                    <p:animEffect transition="in" filter="fade">
                                      <p:cBhvr>
                                        <p:cTn id="25" dur="500"/>
                                        <p:tgtEl>
                                          <p:spTgt spid="30">
                                            <p:txEl>
                                              <p:pRg st="1" end="1"/>
                                            </p:txEl>
                                          </p:spTgt>
                                        </p:tgtEl>
                                      </p:cBhvr>
                                    </p:animEffect>
                                    <p:anim calcmode="lin" valueType="num">
                                      <p:cBhvr>
                                        <p:cTn id="26"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30">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0">
                                            <p:txEl>
                                              <p:pRg st="2" end="2"/>
                                            </p:txEl>
                                          </p:spTgt>
                                        </p:tgtEl>
                                        <p:attrNameLst>
                                          <p:attrName>style.visibility</p:attrName>
                                        </p:attrNameLst>
                                      </p:cBhvr>
                                      <p:to>
                                        <p:strVal val="visible"/>
                                      </p:to>
                                    </p:set>
                                    <p:animEffect transition="in" filter="fade">
                                      <p:cBhvr>
                                        <p:cTn id="30" dur="500"/>
                                        <p:tgtEl>
                                          <p:spTgt spid="30">
                                            <p:txEl>
                                              <p:pRg st="2" end="2"/>
                                            </p:txEl>
                                          </p:spTgt>
                                        </p:tgtEl>
                                      </p:cBhvr>
                                    </p:animEffect>
                                    <p:anim calcmode="lin" valueType="num">
                                      <p:cBhvr>
                                        <p:cTn id="31"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30">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0">
                                            <p:txEl>
                                              <p:pRg st="3" end="3"/>
                                            </p:txEl>
                                          </p:spTgt>
                                        </p:tgtEl>
                                        <p:attrNameLst>
                                          <p:attrName>style.visibility</p:attrName>
                                        </p:attrNameLst>
                                      </p:cBhvr>
                                      <p:to>
                                        <p:strVal val="visible"/>
                                      </p:to>
                                    </p:set>
                                    <p:animEffect transition="in" filter="fade">
                                      <p:cBhvr>
                                        <p:cTn id="35" dur="500"/>
                                        <p:tgtEl>
                                          <p:spTgt spid="30">
                                            <p:txEl>
                                              <p:pRg st="3" end="3"/>
                                            </p:txEl>
                                          </p:spTgt>
                                        </p:tgtEl>
                                      </p:cBhvr>
                                    </p:animEffect>
                                    <p:anim calcmode="lin" valueType="num">
                                      <p:cBhvr>
                                        <p:cTn id="36"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3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0">
                                            <p:txEl>
                                              <p:pRg st="4" end="4"/>
                                            </p:txEl>
                                          </p:spTgt>
                                        </p:tgtEl>
                                        <p:attrNameLst>
                                          <p:attrName>style.visibility</p:attrName>
                                        </p:attrNameLst>
                                      </p:cBhvr>
                                      <p:to>
                                        <p:strVal val="visible"/>
                                      </p:to>
                                    </p:set>
                                    <p:animEffect transition="in" filter="fade">
                                      <p:cBhvr>
                                        <p:cTn id="40" dur="500"/>
                                        <p:tgtEl>
                                          <p:spTgt spid="30">
                                            <p:txEl>
                                              <p:pRg st="4" end="4"/>
                                            </p:txEl>
                                          </p:spTgt>
                                        </p:tgtEl>
                                      </p:cBhvr>
                                    </p:animEffect>
                                    <p:anim calcmode="lin" valueType="num">
                                      <p:cBhvr>
                                        <p:cTn id="41"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3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0">
                                            <p:txEl>
                                              <p:pRg st="5" end="5"/>
                                            </p:txEl>
                                          </p:spTgt>
                                        </p:tgtEl>
                                        <p:attrNameLst>
                                          <p:attrName>style.visibility</p:attrName>
                                        </p:attrNameLst>
                                      </p:cBhvr>
                                      <p:to>
                                        <p:strVal val="visible"/>
                                      </p:to>
                                    </p:set>
                                    <p:animEffect transition="in" filter="fade">
                                      <p:cBhvr>
                                        <p:cTn id="45" dur="500"/>
                                        <p:tgtEl>
                                          <p:spTgt spid="30">
                                            <p:txEl>
                                              <p:pRg st="5" end="5"/>
                                            </p:txEl>
                                          </p:spTgt>
                                        </p:tgtEl>
                                      </p:cBhvr>
                                    </p:animEffect>
                                    <p:anim calcmode="lin" valueType="num">
                                      <p:cBhvr>
                                        <p:cTn id="46"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47" dur="500" fill="hold"/>
                                        <p:tgtEl>
                                          <p:spTgt spid="3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xEl>
                                              <p:pRg st="6" end="6"/>
                                            </p:txEl>
                                          </p:spTgt>
                                        </p:tgtEl>
                                        <p:attrNameLst>
                                          <p:attrName>style.visibility</p:attrName>
                                        </p:attrNameLst>
                                      </p:cBhvr>
                                      <p:to>
                                        <p:strVal val="visible"/>
                                      </p:to>
                                    </p:set>
                                    <p:animEffect transition="in" filter="fade">
                                      <p:cBhvr>
                                        <p:cTn id="50" dur="500"/>
                                        <p:tgtEl>
                                          <p:spTgt spid="30">
                                            <p:txEl>
                                              <p:pRg st="6" end="6"/>
                                            </p:txEl>
                                          </p:spTgt>
                                        </p:tgtEl>
                                      </p:cBhvr>
                                    </p:animEffect>
                                    <p:anim calcmode="lin" valueType="num">
                                      <p:cBhvr>
                                        <p:cTn id="51"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30">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0">
                                            <p:txEl>
                                              <p:pRg st="7" end="7"/>
                                            </p:txEl>
                                          </p:spTgt>
                                        </p:tgtEl>
                                        <p:attrNameLst>
                                          <p:attrName>style.visibility</p:attrName>
                                        </p:attrNameLst>
                                      </p:cBhvr>
                                      <p:to>
                                        <p:strVal val="visible"/>
                                      </p:to>
                                    </p:set>
                                    <p:animEffect transition="in" filter="fade">
                                      <p:cBhvr>
                                        <p:cTn id="55" dur="500"/>
                                        <p:tgtEl>
                                          <p:spTgt spid="30">
                                            <p:txEl>
                                              <p:pRg st="7" end="7"/>
                                            </p:txEl>
                                          </p:spTgt>
                                        </p:tgtEl>
                                      </p:cBhvr>
                                    </p:animEffect>
                                    <p:anim calcmode="lin" valueType="num">
                                      <p:cBhvr>
                                        <p:cTn id="56"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57" dur="500" fill="hold"/>
                                        <p:tgtEl>
                                          <p:spTgt spid="30">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anim calcmode="lin" valueType="num">
                                      <p:cBhvr>
                                        <p:cTn id="6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31">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xEl>
                                              <p:pRg st="1" end="1"/>
                                            </p:txEl>
                                          </p:spTgt>
                                        </p:tgtEl>
                                        <p:attrNameLst>
                                          <p:attrName>style.visibility</p:attrName>
                                        </p:attrNameLst>
                                      </p:cBhvr>
                                      <p:to>
                                        <p:strVal val="visible"/>
                                      </p:to>
                                    </p:set>
                                    <p:animEffect transition="in" filter="fade">
                                      <p:cBhvr>
                                        <p:cTn id="65" dur="500"/>
                                        <p:tgtEl>
                                          <p:spTgt spid="31">
                                            <p:txEl>
                                              <p:pRg st="1" end="1"/>
                                            </p:txEl>
                                          </p:spTgt>
                                        </p:tgtEl>
                                      </p:cBhvr>
                                    </p:animEffect>
                                    <p:anim calcmode="lin" valueType="num">
                                      <p:cBhvr>
                                        <p:cTn id="6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67" dur="500" fill="hold"/>
                                        <p:tgtEl>
                                          <p:spTgt spid="31">
                                            <p:txEl>
                                              <p:pRg st="1" end="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1">
                                            <p:txEl>
                                              <p:pRg st="2" end="2"/>
                                            </p:txEl>
                                          </p:spTgt>
                                        </p:tgtEl>
                                        <p:attrNameLst>
                                          <p:attrName>style.visibility</p:attrName>
                                        </p:attrNameLst>
                                      </p:cBhvr>
                                      <p:to>
                                        <p:strVal val="visible"/>
                                      </p:to>
                                    </p:set>
                                    <p:animEffect transition="in" filter="fade">
                                      <p:cBhvr>
                                        <p:cTn id="70" dur="500"/>
                                        <p:tgtEl>
                                          <p:spTgt spid="31">
                                            <p:txEl>
                                              <p:pRg st="2" end="2"/>
                                            </p:txEl>
                                          </p:spTgt>
                                        </p:tgtEl>
                                      </p:cBhvr>
                                    </p:animEffect>
                                    <p:anim calcmode="lin" valueType="num">
                                      <p:cBhvr>
                                        <p:cTn id="71"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72" dur="500" fill="hold"/>
                                        <p:tgtEl>
                                          <p:spTgt spid="31">
                                            <p:txEl>
                                              <p:pRg st="2" end="2"/>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1">
                                            <p:txEl>
                                              <p:pRg st="3" end="3"/>
                                            </p:txEl>
                                          </p:spTgt>
                                        </p:tgtEl>
                                        <p:attrNameLst>
                                          <p:attrName>style.visibility</p:attrName>
                                        </p:attrNameLst>
                                      </p:cBhvr>
                                      <p:to>
                                        <p:strVal val="visible"/>
                                      </p:to>
                                    </p:set>
                                    <p:animEffect transition="in" filter="fade">
                                      <p:cBhvr>
                                        <p:cTn id="75" dur="500"/>
                                        <p:tgtEl>
                                          <p:spTgt spid="31">
                                            <p:txEl>
                                              <p:pRg st="3" end="3"/>
                                            </p:txEl>
                                          </p:spTgt>
                                        </p:tgtEl>
                                      </p:cBhvr>
                                    </p:animEffect>
                                    <p:anim calcmode="lin" valueType="num">
                                      <p:cBhvr>
                                        <p:cTn id="76"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77" dur="500" fill="hold"/>
                                        <p:tgtEl>
                                          <p:spTgt spid="31">
                                            <p:txEl>
                                              <p:pRg st="3" end="3"/>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1">
                                            <p:txEl>
                                              <p:pRg st="4" end="4"/>
                                            </p:txEl>
                                          </p:spTgt>
                                        </p:tgtEl>
                                        <p:attrNameLst>
                                          <p:attrName>style.visibility</p:attrName>
                                        </p:attrNameLst>
                                      </p:cBhvr>
                                      <p:to>
                                        <p:strVal val="visible"/>
                                      </p:to>
                                    </p:set>
                                    <p:animEffect transition="in" filter="fade">
                                      <p:cBhvr>
                                        <p:cTn id="80" dur="500"/>
                                        <p:tgtEl>
                                          <p:spTgt spid="31">
                                            <p:txEl>
                                              <p:pRg st="4" end="4"/>
                                            </p:txEl>
                                          </p:spTgt>
                                        </p:tgtEl>
                                      </p:cBhvr>
                                    </p:animEffect>
                                    <p:anim calcmode="lin" valueType="num">
                                      <p:cBhvr>
                                        <p:cTn id="8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82" dur="500" fill="hold"/>
                                        <p:tgtEl>
                                          <p:spTgt spid="31">
                                            <p:txEl>
                                              <p:pRg st="4" end="4"/>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1">
                                            <p:txEl>
                                              <p:pRg st="5" end="5"/>
                                            </p:txEl>
                                          </p:spTgt>
                                        </p:tgtEl>
                                        <p:attrNameLst>
                                          <p:attrName>style.visibility</p:attrName>
                                        </p:attrNameLst>
                                      </p:cBhvr>
                                      <p:to>
                                        <p:strVal val="visible"/>
                                      </p:to>
                                    </p:set>
                                    <p:animEffect transition="in" filter="fade">
                                      <p:cBhvr>
                                        <p:cTn id="85" dur="500"/>
                                        <p:tgtEl>
                                          <p:spTgt spid="31">
                                            <p:txEl>
                                              <p:pRg st="5" end="5"/>
                                            </p:txEl>
                                          </p:spTgt>
                                        </p:tgtEl>
                                      </p:cBhvr>
                                    </p:animEffect>
                                    <p:anim calcmode="lin" valueType="num">
                                      <p:cBhvr>
                                        <p:cTn id="86"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87" dur="500" fill="hold"/>
                                        <p:tgtEl>
                                          <p:spTgt spid="31">
                                            <p:txEl>
                                              <p:pRg st="5" end="5"/>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31">
                                            <p:txEl>
                                              <p:pRg st="6" end="6"/>
                                            </p:txEl>
                                          </p:spTgt>
                                        </p:tgtEl>
                                        <p:attrNameLst>
                                          <p:attrName>style.visibility</p:attrName>
                                        </p:attrNameLst>
                                      </p:cBhvr>
                                      <p:to>
                                        <p:strVal val="visible"/>
                                      </p:to>
                                    </p:set>
                                    <p:animEffect transition="in" filter="fade">
                                      <p:cBhvr>
                                        <p:cTn id="90" dur="500"/>
                                        <p:tgtEl>
                                          <p:spTgt spid="31">
                                            <p:txEl>
                                              <p:pRg st="6" end="6"/>
                                            </p:txEl>
                                          </p:spTgt>
                                        </p:tgtEl>
                                      </p:cBhvr>
                                    </p:animEffect>
                                    <p:anim calcmode="lin" valueType="num">
                                      <p:cBhvr>
                                        <p:cTn id="91" dur="50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92" dur="50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advAuto="0"/>
      <p:bldP spid="31" grpId="0" uiExpand="1" build="p" advAuto="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7D0500-E3A6-4281-B39C-7AC8426238ED}"/>
              </a:ext>
            </a:extLst>
          </p:cNvPr>
          <p:cNvSpPr>
            <a:spLocks noGrp="1"/>
          </p:cNvSpPr>
          <p:nvPr>
            <p:ph type="title"/>
          </p:nvPr>
        </p:nvSpPr>
        <p:spPr/>
        <p:txBody>
          <a:bodyPr/>
          <a:lstStyle/>
          <a:p>
            <a:r>
              <a:rPr lang="en-US" dirty="0"/>
              <a:t>Content</a:t>
            </a:r>
          </a:p>
        </p:txBody>
      </p:sp>
      <p:sp>
        <p:nvSpPr>
          <p:cNvPr id="7" name="Text Placeholder 6">
            <a:extLst>
              <a:ext uri="{FF2B5EF4-FFF2-40B4-BE49-F238E27FC236}">
                <a16:creationId xmlns:a16="http://schemas.microsoft.com/office/drawing/2014/main" id="{9EA3C641-E0DB-43EA-97B4-105B90BA5858}"/>
              </a:ext>
            </a:extLst>
          </p:cNvPr>
          <p:cNvSpPr>
            <a:spLocks noGrp="1"/>
          </p:cNvSpPr>
          <p:nvPr>
            <p:ph type="body" sz="quarter" idx="11"/>
          </p:nvPr>
        </p:nvSpPr>
        <p:spPr>
          <a:xfrm>
            <a:off x="4598580" y="1168942"/>
            <a:ext cx="7593420" cy="3786998"/>
          </a:xfrm>
        </p:spPr>
        <p:txBody>
          <a:bodyPr/>
          <a:lstStyle/>
          <a:p>
            <a:r>
              <a:rPr lang="en-US" dirty="0">
                <a:solidFill>
                  <a:schemeClr val="tx1"/>
                </a:solidFill>
              </a:rPr>
              <a:t>The value of creating cloud-ready environments</a:t>
            </a:r>
          </a:p>
          <a:p>
            <a:endParaRPr lang="en-US" dirty="0">
              <a:solidFill>
                <a:schemeClr val="tx1"/>
              </a:solidFill>
            </a:endParaRPr>
          </a:p>
          <a:p>
            <a:r>
              <a:rPr lang="en-US" dirty="0">
                <a:solidFill>
                  <a:schemeClr val="tx1"/>
                </a:solidFill>
              </a:rPr>
              <a:t>Azure Landing Zones in Cloud Adoption Framework</a:t>
            </a:r>
          </a:p>
          <a:p>
            <a:endParaRPr lang="en-US" dirty="0">
              <a:solidFill>
                <a:schemeClr val="tx1"/>
              </a:solidFill>
            </a:endParaRPr>
          </a:p>
          <a:p>
            <a:r>
              <a:rPr lang="en-US" dirty="0">
                <a:solidFill>
                  <a:schemeClr val="tx1"/>
                </a:solidFill>
              </a:rPr>
              <a:t>Azure Landing Zones Design Areas</a:t>
            </a:r>
          </a:p>
          <a:p>
            <a:r>
              <a:rPr lang="en-US" sz="1400" dirty="0">
                <a:solidFill>
                  <a:schemeClr val="tx1"/>
                </a:solidFill>
                <a:latin typeface="+mn-lt"/>
              </a:rPr>
              <a:t>Enterprise Enrollment</a:t>
            </a:r>
          </a:p>
          <a:p>
            <a:r>
              <a:rPr lang="en-US" sz="1400" dirty="0">
                <a:solidFill>
                  <a:schemeClr val="tx1"/>
                </a:solidFill>
                <a:latin typeface="+mn-lt"/>
              </a:rPr>
              <a:t>Identity</a:t>
            </a:r>
          </a:p>
          <a:p>
            <a:r>
              <a:rPr lang="en-US" sz="1400" dirty="0">
                <a:solidFill>
                  <a:schemeClr val="tx1"/>
                </a:solidFill>
                <a:latin typeface="+mn-lt"/>
              </a:rPr>
              <a:t>Resource Management</a:t>
            </a:r>
          </a:p>
          <a:p>
            <a:r>
              <a:rPr lang="en-US" sz="1400" dirty="0">
                <a:solidFill>
                  <a:schemeClr val="tx1"/>
                </a:solidFill>
                <a:latin typeface="+mn-lt"/>
              </a:rPr>
              <a:t>Governance principles</a:t>
            </a:r>
          </a:p>
          <a:p>
            <a:endParaRPr lang="en-US" sz="1400" dirty="0">
              <a:solidFill>
                <a:schemeClr val="tx1"/>
              </a:solidFill>
              <a:latin typeface="+mn-lt"/>
            </a:endParaRPr>
          </a:p>
          <a:p>
            <a:r>
              <a:rPr lang="en-US" dirty="0">
                <a:solidFill>
                  <a:schemeClr val="tx1"/>
                </a:solidFill>
              </a:rPr>
              <a:t>Azure Blueprints</a:t>
            </a:r>
          </a:p>
          <a:p>
            <a:endParaRPr lang="en-US" dirty="0">
              <a:solidFill>
                <a:schemeClr val="tx1"/>
              </a:solidFill>
            </a:endParaRPr>
          </a:p>
          <a:p>
            <a:r>
              <a:rPr lang="en-US" dirty="0">
                <a:solidFill>
                  <a:schemeClr val="tx1"/>
                </a:solidFill>
              </a:rPr>
              <a:t>Azure Policy</a:t>
            </a:r>
          </a:p>
          <a:p>
            <a:endParaRPr lang="en-US" dirty="0">
              <a:solidFill>
                <a:schemeClr val="tx1"/>
              </a:solidFill>
            </a:endParaRPr>
          </a:p>
          <a:p>
            <a:endParaRPr lang="en-US" dirty="0">
              <a:solidFill>
                <a:schemeClr val="tx1"/>
              </a:solidFill>
            </a:endParaRPr>
          </a:p>
        </p:txBody>
      </p:sp>
      <p:sp>
        <p:nvSpPr>
          <p:cNvPr id="10" name="Text Placeholder 6">
            <a:extLst>
              <a:ext uri="{FF2B5EF4-FFF2-40B4-BE49-F238E27FC236}">
                <a16:creationId xmlns:a16="http://schemas.microsoft.com/office/drawing/2014/main" id="{9DCE0940-19DA-4F2C-A97A-7123B175139C}"/>
              </a:ext>
            </a:extLst>
          </p:cNvPr>
          <p:cNvSpPr txBox="1">
            <a:spLocks/>
          </p:cNvSpPr>
          <p:nvPr/>
        </p:nvSpPr>
        <p:spPr>
          <a:xfrm>
            <a:off x="3944680" y="1168942"/>
            <a:ext cx="414670" cy="3786998"/>
          </a:xfrm>
          <a:prstGeom prst="rect">
            <a:avLst/>
          </a:prstGeom>
        </p:spPr>
        <p:txBody>
          <a:bodyPr vert="horz" wrap="square" lIns="0" tIns="0" rIns="0" bIns="0" rtlCol="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765" kern="1200" spc="0" baseline="0">
                <a:solidFill>
                  <a:srgbClr val="000000"/>
                </a:solidFill>
                <a:latin typeface="+mj-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chemeClr val="tx2"/>
                </a:solidFill>
              </a:rPr>
              <a:t>03</a:t>
            </a:r>
          </a:p>
          <a:p>
            <a:endParaRPr lang="en-US" dirty="0">
              <a:solidFill>
                <a:schemeClr val="tx2"/>
              </a:solidFill>
            </a:endParaRPr>
          </a:p>
          <a:p>
            <a:r>
              <a:rPr lang="en-US" dirty="0">
                <a:solidFill>
                  <a:schemeClr val="tx2"/>
                </a:solidFill>
              </a:rPr>
              <a:t>05</a:t>
            </a:r>
          </a:p>
          <a:p>
            <a:endParaRPr lang="en-US" dirty="0">
              <a:solidFill>
                <a:schemeClr val="tx2"/>
              </a:solidFill>
            </a:endParaRPr>
          </a:p>
          <a:p>
            <a:r>
              <a:rPr lang="en-US" dirty="0">
                <a:solidFill>
                  <a:schemeClr val="tx2"/>
                </a:solidFill>
              </a:rPr>
              <a:t>09</a:t>
            </a:r>
          </a:p>
          <a:p>
            <a:endParaRPr lang="en-US" sz="1400" dirty="0">
              <a:solidFill>
                <a:schemeClr val="tx2"/>
              </a:solidFill>
              <a:latin typeface="+mn-lt"/>
            </a:endParaRPr>
          </a:p>
          <a:p>
            <a:r>
              <a:rPr lang="en-US" sz="1400" dirty="0">
                <a:solidFill>
                  <a:schemeClr val="tx2"/>
                </a:solidFill>
                <a:latin typeface="+mn-lt"/>
              </a:rPr>
              <a:t/>
            </a:r>
            <a:br>
              <a:rPr lang="en-US" sz="1400" dirty="0">
                <a:solidFill>
                  <a:schemeClr val="tx2"/>
                </a:solidFill>
                <a:latin typeface="+mn-lt"/>
              </a:rPr>
            </a:br>
            <a:endParaRPr lang="en-US" sz="1400" dirty="0">
              <a:solidFill>
                <a:schemeClr val="tx2"/>
              </a:solidFill>
              <a:latin typeface="+mn-lt"/>
            </a:endParaRPr>
          </a:p>
          <a:p>
            <a:endParaRPr lang="en-US" sz="1400" dirty="0">
              <a:solidFill>
                <a:schemeClr val="tx2"/>
              </a:solidFill>
              <a:latin typeface="+mn-lt"/>
            </a:endParaRPr>
          </a:p>
          <a:p>
            <a:endParaRPr lang="en-US" dirty="0">
              <a:solidFill>
                <a:schemeClr val="tx2"/>
              </a:solidFill>
            </a:endParaRPr>
          </a:p>
          <a:p>
            <a:r>
              <a:rPr lang="en-US" dirty="0">
                <a:solidFill>
                  <a:schemeClr val="tx2"/>
                </a:solidFill>
              </a:rPr>
              <a:t>24</a:t>
            </a:r>
          </a:p>
          <a:p>
            <a:endParaRPr lang="en-US" dirty="0">
              <a:solidFill>
                <a:schemeClr val="tx2"/>
              </a:solidFill>
            </a:endParaRPr>
          </a:p>
          <a:p>
            <a:r>
              <a:rPr lang="en-US" dirty="0">
                <a:solidFill>
                  <a:schemeClr val="tx2"/>
                </a:solidFill>
              </a:rPr>
              <a:t>31</a:t>
            </a:r>
          </a:p>
          <a:p>
            <a:endParaRPr lang="en-US" dirty="0"/>
          </a:p>
          <a:p>
            <a:endParaRPr lang="en-US" dirty="0"/>
          </a:p>
        </p:txBody>
      </p:sp>
    </p:spTree>
    <p:extLst>
      <p:ext uri="{BB962C8B-B14F-4D97-AF65-F5344CB8AC3E}">
        <p14:creationId xmlns:p14="http://schemas.microsoft.com/office/powerpoint/2010/main" val="33844161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3446-5308-4C72-A137-969271363309}"/>
              </a:ext>
            </a:extLst>
          </p:cNvPr>
          <p:cNvSpPr>
            <a:spLocks noGrp="1"/>
          </p:cNvSpPr>
          <p:nvPr>
            <p:ph type="title"/>
          </p:nvPr>
        </p:nvSpPr>
        <p:spPr>
          <a:xfrm>
            <a:off x="455995" y="620470"/>
            <a:ext cx="11306470" cy="402353"/>
          </a:xfrm>
        </p:spPr>
        <p:txBody>
          <a:bodyPr/>
          <a:lstStyle/>
          <a:p>
            <a:r>
              <a:rPr lang="en-US" dirty="0">
                <a:solidFill>
                  <a:schemeClr val="tx1"/>
                </a:solidFill>
              </a:rPr>
              <a:t>Single subscriptions vs. multiple  | Considerations</a:t>
            </a:r>
            <a:endParaRPr lang="en-US" dirty="0"/>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7455652" cy="3365489"/>
          </a:xfrm>
        </p:spPr>
        <p:txBody>
          <a:bodyPr>
            <a:noAutofit/>
          </a:bodyPr>
          <a:lstStyle/>
          <a:p>
            <a:pPr marL="285753" indent="-285753">
              <a:lnSpc>
                <a:spcPct val="110000"/>
              </a:lnSpc>
              <a:spcAft>
                <a:spcPts val="600"/>
              </a:spcAft>
            </a:pPr>
            <a:r>
              <a:rPr lang="en-US" sz="2157" dirty="0">
                <a:solidFill>
                  <a:schemeClr val="tx1"/>
                </a:solidFill>
              </a:rPr>
              <a:t>Subscriptions have different quota limits for different resource types</a:t>
            </a:r>
          </a:p>
          <a:p>
            <a:pPr marL="285753" indent="-285753">
              <a:lnSpc>
                <a:spcPct val="110000"/>
              </a:lnSpc>
              <a:spcAft>
                <a:spcPts val="600"/>
              </a:spcAft>
            </a:pPr>
            <a:r>
              <a:rPr lang="en-US" sz="2157" dirty="0">
                <a:solidFill>
                  <a:schemeClr val="tx1"/>
                </a:solidFill>
              </a:rPr>
              <a:t>At a certain level of usage you will need to create new subscriptions to scale out, so you need to have a strategy for doing so</a:t>
            </a:r>
          </a:p>
          <a:p>
            <a:pPr marL="742959" lvl="1" indent="-285753">
              <a:lnSpc>
                <a:spcPct val="110000"/>
              </a:lnSpc>
              <a:spcAft>
                <a:spcPts val="600"/>
              </a:spcAft>
              <a:buFont typeface="Arial" panose="020B0604020202020204" pitchFamily="34" charset="0"/>
              <a:buChar char="•"/>
            </a:pPr>
            <a:r>
              <a:rPr lang="en-US" dirty="0"/>
              <a:t>A very crucial workflow that can slow down a lot of organizations</a:t>
            </a:r>
          </a:p>
          <a:p>
            <a:pPr marL="285753" indent="-285753">
              <a:lnSpc>
                <a:spcPct val="110000"/>
              </a:lnSpc>
              <a:spcAft>
                <a:spcPts val="600"/>
              </a:spcAft>
            </a:pPr>
            <a:r>
              <a:rPr lang="en-US" sz="2157" dirty="0">
                <a:solidFill>
                  <a:schemeClr val="tx1"/>
                </a:solidFill>
              </a:rPr>
              <a:t>Some questions you’ll need to answer:</a:t>
            </a:r>
          </a:p>
          <a:p>
            <a:pPr marL="742959" lvl="1" indent="-285753">
              <a:lnSpc>
                <a:spcPct val="110000"/>
              </a:lnSpc>
              <a:spcAft>
                <a:spcPts val="600"/>
              </a:spcAft>
              <a:buFont typeface="Arial" panose="020B0604020202020204" pitchFamily="34" charset="0"/>
              <a:buChar char="•"/>
            </a:pPr>
            <a:r>
              <a:rPr lang="en-US" dirty="0"/>
              <a:t>Who will be responsible for creating subscriptions?</a:t>
            </a:r>
          </a:p>
          <a:p>
            <a:pPr marL="742959" lvl="1" indent="-285753">
              <a:lnSpc>
                <a:spcPct val="110000"/>
              </a:lnSpc>
              <a:spcAft>
                <a:spcPts val="600"/>
              </a:spcAft>
              <a:buFont typeface="Arial" panose="020B0604020202020204" pitchFamily="34" charset="0"/>
              <a:buChar char="•"/>
            </a:pPr>
            <a:r>
              <a:rPr lang="en-US" dirty="0"/>
              <a:t>What resources will be in a subscription by default?</a:t>
            </a:r>
          </a:p>
        </p:txBody>
      </p:sp>
      <p:grpSp>
        <p:nvGrpSpPr>
          <p:cNvPr id="76" name="Group 75" descr="list of subscriptions">
            <a:extLst>
              <a:ext uri="{FF2B5EF4-FFF2-40B4-BE49-F238E27FC236}">
                <a16:creationId xmlns:a16="http://schemas.microsoft.com/office/drawing/2014/main" id="{1631ECC2-6BBB-47D8-A81B-A3DBF0FF8B47}"/>
              </a:ext>
            </a:extLst>
          </p:cNvPr>
          <p:cNvGrpSpPr/>
          <p:nvPr/>
        </p:nvGrpSpPr>
        <p:grpSpPr>
          <a:xfrm>
            <a:off x="8370896" y="2158904"/>
            <a:ext cx="2286895" cy="3316398"/>
            <a:chOff x="8562109" y="1960860"/>
            <a:chExt cx="2332454" cy="3382467"/>
          </a:xfrm>
        </p:grpSpPr>
        <p:grpSp>
          <p:nvGrpSpPr>
            <p:cNvPr id="42" name="Group 41">
              <a:extLst>
                <a:ext uri="{FF2B5EF4-FFF2-40B4-BE49-F238E27FC236}">
                  <a16:creationId xmlns:a16="http://schemas.microsoft.com/office/drawing/2014/main" id="{580E4B98-6B66-4232-8780-C38CF1BDA485}"/>
                </a:ext>
              </a:extLst>
            </p:cNvPr>
            <p:cNvGrpSpPr/>
            <p:nvPr/>
          </p:nvGrpSpPr>
          <p:grpSpPr>
            <a:xfrm>
              <a:off x="8562109" y="1960860"/>
              <a:ext cx="2332454" cy="673495"/>
              <a:chOff x="8405634" y="2336583"/>
              <a:chExt cx="2332454" cy="673495"/>
            </a:xfrm>
          </p:grpSpPr>
          <p:grpSp>
            <p:nvGrpSpPr>
              <p:cNvPr id="39" name="Group 38">
                <a:extLst>
                  <a:ext uri="{FF2B5EF4-FFF2-40B4-BE49-F238E27FC236}">
                    <a16:creationId xmlns:a16="http://schemas.microsoft.com/office/drawing/2014/main" id="{C7FD8985-9C91-4A3A-829B-D9C780709EF1}"/>
                  </a:ext>
                </a:extLst>
              </p:cNvPr>
              <p:cNvGrpSpPr/>
              <p:nvPr/>
            </p:nvGrpSpPr>
            <p:grpSpPr>
              <a:xfrm>
                <a:off x="8405634" y="2336583"/>
                <a:ext cx="673495" cy="673495"/>
                <a:chOff x="8405634" y="2336583"/>
                <a:chExt cx="673495" cy="673495"/>
              </a:xfrm>
            </p:grpSpPr>
            <p:pic>
              <p:nvPicPr>
                <p:cNvPr id="6" name="Graphic 5">
                  <a:extLst>
                    <a:ext uri="{FF2B5EF4-FFF2-40B4-BE49-F238E27FC236}">
                      <a16:creationId xmlns:a16="http://schemas.microsoft.com/office/drawing/2014/main" id="{1F4B715C-FEFF-4EBB-A2B2-11158990271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81464" y="2410211"/>
                  <a:ext cx="261125" cy="461405"/>
                </a:xfrm>
                <a:prstGeom prst="rect">
                  <a:avLst/>
                </a:prstGeom>
              </p:spPr>
            </p:pic>
            <p:grpSp>
              <p:nvGrpSpPr>
                <p:cNvPr id="8" name="Group 7">
                  <a:extLst>
                    <a:ext uri="{FF2B5EF4-FFF2-40B4-BE49-F238E27FC236}">
                      <a16:creationId xmlns:a16="http://schemas.microsoft.com/office/drawing/2014/main" id="{517CF8D9-CADF-431C-A209-6129E1BA7199}"/>
                    </a:ext>
                  </a:extLst>
                </p:cNvPr>
                <p:cNvGrpSpPr/>
                <p:nvPr/>
              </p:nvGrpSpPr>
              <p:grpSpPr>
                <a:xfrm>
                  <a:off x="8802466" y="2683111"/>
                  <a:ext cx="197705" cy="236731"/>
                  <a:chOff x="2705469" y="-2080321"/>
                  <a:chExt cx="330248" cy="395437"/>
                </a:xfrm>
              </p:grpSpPr>
              <p:sp>
                <p:nvSpPr>
                  <p:cNvPr id="32" name="Rectangle: Top Corners Rounded 31">
                    <a:extLst>
                      <a:ext uri="{FF2B5EF4-FFF2-40B4-BE49-F238E27FC236}">
                        <a16:creationId xmlns:a16="http://schemas.microsoft.com/office/drawing/2014/main" id="{F199AB26-7FD5-489D-919A-CA05C9153CC7}"/>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BFC61109-58E7-430D-BA39-745477A9DA2F}"/>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34" name="Graphic 35">
                    <a:extLst>
                      <a:ext uri="{FF2B5EF4-FFF2-40B4-BE49-F238E27FC236}">
                        <a16:creationId xmlns:a16="http://schemas.microsoft.com/office/drawing/2014/main" id="{2475698F-5274-485C-B4EC-AB8111772F08}"/>
                      </a:ext>
                    </a:extLst>
                  </p:cNvPr>
                  <p:cNvGrpSpPr/>
                  <p:nvPr/>
                </p:nvGrpSpPr>
                <p:grpSpPr>
                  <a:xfrm>
                    <a:off x="2832487" y="-1863154"/>
                    <a:ext cx="76211" cy="127462"/>
                    <a:chOff x="3407034" y="4465249"/>
                    <a:chExt cx="92990" cy="155525"/>
                  </a:xfrm>
                  <a:solidFill>
                    <a:srgbClr val="0075C9"/>
                  </a:solidFill>
                </p:grpSpPr>
                <p:sp>
                  <p:nvSpPr>
                    <p:cNvPr id="35" name="Freeform: Shape 34">
                      <a:extLst>
                        <a:ext uri="{FF2B5EF4-FFF2-40B4-BE49-F238E27FC236}">
                          <a16:creationId xmlns:a16="http://schemas.microsoft.com/office/drawing/2014/main" id="{75DEDD7C-9DEC-4A31-8B97-3AB724FBFD8A}"/>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36" name="Freeform: Shape 35">
                      <a:extLst>
                        <a:ext uri="{FF2B5EF4-FFF2-40B4-BE49-F238E27FC236}">
                          <a16:creationId xmlns:a16="http://schemas.microsoft.com/office/drawing/2014/main" id="{9B3FB9A0-28C2-4E67-B40C-178342792F3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38" name="Graphic 36">
                  <a:extLst>
                    <a:ext uri="{FF2B5EF4-FFF2-40B4-BE49-F238E27FC236}">
                      <a16:creationId xmlns:a16="http://schemas.microsoft.com/office/drawing/2014/main" id="{E6A6F229-8184-4B10-8F91-CAE917C040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41" name="TextBox 40">
                <a:extLst>
                  <a:ext uri="{FF2B5EF4-FFF2-40B4-BE49-F238E27FC236}">
                    <a16:creationId xmlns:a16="http://schemas.microsoft.com/office/drawing/2014/main" id="{2BE47C84-9F73-43B0-B19D-2FCACFCAABAA}"/>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A</a:t>
                </a:r>
              </a:p>
            </p:txBody>
          </p:sp>
        </p:grpSp>
        <p:grpSp>
          <p:nvGrpSpPr>
            <p:cNvPr id="43" name="Group 42">
              <a:extLst>
                <a:ext uri="{FF2B5EF4-FFF2-40B4-BE49-F238E27FC236}">
                  <a16:creationId xmlns:a16="http://schemas.microsoft.com/office/drawing/2014/main" id="{EB8F71A3-B76E-4E8E-8C9A-D9B9F9F5FAA2}"/>
                </a:ext>
              </a:extLst>
            </p:cNvPr>
            <p:cNvGrpSpPr/>
            <p:nvPr/>
          </p:nvGrpSpPr>
          <p:grpSpPr>
            <a:xfrm>
              <a:off x="8562109" y="2863851"/>
              <a:ext cx="2332454" cy="673495"/>
              <a:chOff x="8405634" y="2336583"/>
              <a:chExt cx="2332454" cy="673495"/>
            </a:xfrm>
          </p:grpSpPr>
          <p:grpSp>
            <p:nvGrpSpPr>
              <p:cNvPr id="44" name="Group 43">
                <a:extLst>
                  <a:ext uri="{FF2B5EF4-FFF2-40B4-BE49-F238E27FC236}">
                    <a16:creationId xmlns:a16="http://schemas.microsoft.com/office/drawing/2014/main" id="{4628EFB9-3AA1-4E29-8E84-A5DD97766C66}"/>
                  </a:ext>
                </a:extLst>
              </p:cNvPr>
              <p:cNvGrpSpPr/>
              <p:nvPr/>
            </p:nvGrpSpPr>
            <p:grpSpPr>
              <a:xfrm>
                <a:off x="8405634" y="2336583"/>
                <a:ext cx="673495" cy="673495"/>
                <a:chOff x="8405634" y="2336583"/>
                <a:chExt cx="673495" cy="673495"/>
              </a:xfrm>
            </p:grpSpPr>
            <p:pic>
              <p:nvPicPr>
                <p:cNvPr id="46" name="Graphic 45">
                  <a:extLst>
                    <a:ext uri="{FF2B5EF4-FFF2-40B4-BE49-F238E27FC236}">
                      <a16:creationId xmlns:a16="http://schemas.microsoft.com/office/drawing/2014/main" id="{9C121C95-81CE-4224-9C42-3C19AE95CE4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81464" y="2410211"/>
                  <a:ext cx="261125" cy="461405"/>
                </a:xfrm>
                <a:prstGeom prst="rect">
                  <a:avLst/>
                </a:prstGeom>
              </p:spPr>
            </p:pic>
            <p:grpSp>
              <p:nvGrpSpPr>
                <p:cNvPr id="47" name="Group 46">
                  <a:extLst>
                    <a:ext uri="{FF2B5EF4-FFF2-40B4-BE49-F238E27FC236}">
                      <a16:creationId xmlns:a16="http://schemas.microsoft.com/office/drawing/2014/main" id="{1DD56268-9721-492B-9A91-13BB61705697}"/>
                    </a:ext>
                  </a:extLst>
                </p:cNvPr>
                <p:cNvGrpSpPr/>
                <p:nvPr/>
              </p:nvGrpSpPr>
              <p:grpSpPr>
                <a:xfrm>
                  <a:off x="8802466" y="2683111"/>
                  <a:ext cx="197705" cy="236731"/>
                  <a:chOff x="2705469" y="-2080321"/>
                  <a:chExt cx="330248" cy="395437"/>
                </a:xfrm>
              </p:grpSpPr>
              <p:sp>
                <p:nvSpPr>
                  <p:cNvPr id="49" name="Rectangle: Top Corners Rounded 48">
                    <a:extLst>
                      <a:ext uri="{FF2B5EF4-FFF2-40B4-BE49-F238E27FC236}">
                        <a16:creationId xmlns:a16="http://schemas.microsoft.com/office/drawing/2014/main" id="{93D6566A-7CEB-41C6-8DAC-4CFA63DFDBD4}"/>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C12E2971-8FB1-46BF-935B-A4E05846F95D}"/>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51" name="Graphic 35">
                    <a:extLst>
                      <a:ext uri="{FF2B5EF4-FFF2-40B4-BE49-F238E27FC236}">
                        <a16:creationId xmlns:a16="http://schemas.microsoft.com/office/drawing/2014/main" id="{F636E3EB-B008-4058-809C-09BE020AFBB2}"/>
                      </a:ext>
                    </a:extLst>
                  </p:cNvPr>
                  <p:cNvGrpSpPr/>
                  <p:nvPr/>
                </p:nvGrpSpPr>
                <p:grpSpPr>
                  <a:xfrm>
                    <a:off x="2832487" y="-1863154"/>
                    <a:ext cx="76211" cy="127462"/>
                    <a:chOff x="3407034" y="4465249"/>
                    <a:chExt cx="92990" cy="155525"/>
                  </a:xfrm>
                  <a:solidFill>
                    <a:srgbClr val="0075C9"/>
                  </a:solidFill>
                </p:grpSpPr>
                <p:sp>
                  <p:nvSpPr>
                    <p:cNvPr id="52" name="Freeform: Shape 51">
                      <a:extLst>
                        <a:ext uri="{FF2B5EF4-FFF2-40B4-BE49-F238E27FC236}">
                          <a16:creationId xmlns:a16="http://schemas.microsoft.com/office/drawing/2014/main" id="{C89638CC-C8DC-4E10-9335-36FAB4DD8CA6}"/>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53" name="Freeform: Shape 52">
                      <a:extLst>
                        <a:ext uri="{FF2B5EF4-FFF2-40B4-BE49-F238E27FC236}">
                          <a16:creationId xmlns:a16="http://schemas.microsoft.com/office/drawing/2014/main" id="{D1D682BD-5987-4E12-918B-E82D5B7DA66E}"/>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48" name="Graphic 36">
                  <a:extLst>
                    <a:ext uri="{FF2B5EF4-FFF2-40B4-BE49-F238E27FC236}">
                      <a16:creationId xmlns:a16="http://schemas.microsoft.com/office/drawing/2014/main" id="{A6019FB0-1042-4269-9534-DABD69E84DF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45" name="TextBox 44">
                <a:extLst>
                  <a:ext uri="{FF2B5EF4-FFF2-40B4-BE49-F238E27FC236}">
                    <a16:creationId xmlns:a16="http://schemas.microsoft.com/office/drawing/2014/main" id="{B2EF115E-051B-4AA0-8A8B-33D203D83EAD}"/>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B</a:t>
                </a:r>
              </a:p>
            </p:txBody>
          </p:sp>
        </p:grpSp>
        <p:grpSp>
          <p:nvGrpSpPr>
            <p:cNvPr id="54" name="Group 53">
              <a:extLst>
                <a:ext uri="{FF2B5EF4-FFF2-40B4-BE49-F238E27FC236}">
                  <a16:creationId xmlns:a16="http://schemas.microsoft.com/office/drawing/2014/main" id="{20A20CF3-2EA4-42EA-8BD6-2DC852A3CCC6}"/>
                </a:ext>
              </a:extLst>
            </p:cNvPr>
            <p:cNvGrpSpPr/>
            <p:nvPr/>
          </p:nvGrpSpPr>
          <p:grpSpPr>
            <a:xfrm>
              <a:off x="8562109" y="3766842"/>
              <a:ext cx="2332454" cy="673495"/>
              <a:chOff x="8405634" y="2336583"/>
              <a:chExt cx="2332454" cy="673495"/>
            </a:xfrm>
          </p:grpSpPr>
          <p:grpSp>
            <p:nvGrpSpPr>
              <p:cNvPr id="55" name="Group 54">
                <a:extLst>
                  <a:ext uri="{FF2B5EF4-FFF2-40B4-BE49-F238E27FC236}">
                    <a16:creationId xmlns:a16="http://schemas.microsoft.com/office/drawing/2014/main" id="{B93981CA-AF64-4156-BB88-164F2C72FA21}"/>
                  </a:ext>
                </a:extLst>
              </p:cNvPr>
              <p:cNvGrpSpPr/>
              <p:nvPr/>
            </p:nvGrpSpPr>
            <p:grpSpPr>
              <a:xfrm>
                <a:off x="8405634" y="2336583"/>
                <a:ext cx="673495" cy="673495"/>
                <a:chOff x="8405634" y="2336583"/>
                <a:chExt cx="673495" cy="673495"/>
              </a:xfrm>
            </p:grpSpPr>
            <p:pic>
              <p:nvPicPr>
                <p:cNvPr id="57" name="Graphic 56">
                  <a:extLst>
                    <a:ext uri="{FF2B5EF4-FFF2-40B4-BE49-F238E27FC236}">
                      <a16:creationId xmlns:a16="http://schemas.microsoft.com/office/drawing/2014/main" id="{E242D8D5-77E8-4D24-90B6-F5658796EF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81464" y="2410211"/>
                  <a:ext cx="261125" cy="461405"/>
                </a:xfrm>
                <a:prstGeom prst="rect">
                  <a:avLst/>
                </a:prstGeom>
              </p:spPr>
            </p:pic>
            <p:grpSp>
              <p:nvGrpSpPr>
                <p:cNvPr id="58" name="Group 57">
                  <a:extLst>
                    <a:ext uri="{FF2B5EF4-FFF2-40B4-BE49-F238E27FC236}">
                      <a16:creationId xmlns:a16="http://schemas.microsoft.com/office/drawing/2014/main" id="{A9359C06-F1AB-456C-AC11-CDACDB5753D8}"/>
                    </a:ext>
                  </a:extLst>
                </p:cNvPr>
                <p:cNvGrpSpPr/>
                <p:nvPr/>
              </p:nvGrpSpPr>
              <p:grpSpPr>
                <a:xfrm>
                  <a:off x="8802466" y="2683111"/>
                  <a:ext cx="197705" cy="236731"/>
                  <a:chOff x="2705469" y="-2080321"/>
                  <a:chExt cx="330248" cy="395437"/>
                </a:xfrm>
              </p:grpSpPr>
              <p:sp>
                <p:nvSpPr>
                  <p:cNvPr id="60" name="Rectangle: Top Corners Rounded 59">
                    <a:extLst>
                      <a:ext uri="{FF2B5EF4-FFF2-40B4-BE49-F238E27FC236}">
                        <a16:creationId xmlns:a16="http://schemas.microsoft.com/office/drawing/2014/main" id="{6FE727BD-B30A-44F5-B33C-FE8515B73D08}"/>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6DA38518-C32D-4387-BC82-917329105B48}"/>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62" name="Graphic 35">
                    <a:extLst>
                      <a:ext uri="{FF2B5EF4-FFF2-40B4-BE49-F238E27FC236}">
                        <a16:creationId xmlns:a16="http://schemas.microsoft.com/office/drawing/2014/main" id="{63ACD49B-01A7-4ADC-9AE1-3071595340F6}"/>
                      </a:ext>
                    </a:extLst>
                  </p:cNvPr>
                  <p:cNvGrpSpPr/>
                  <p:nvPr/>
                </p:nvGrpSpPr>
                <p:grpSpPr>
                  <a:xfrm>
                    <a:off x="2832487" y="-1863154"/>
                    <a:ext cx="76211" cy="127462"/>
                    <a:chOff x="3407034" y="4465249"/>
                    <a:chExt cx="92990" cy="155525"/>
                  </a:xfrm>
                  <a:solidFill>
                    <a:srgbClr val="0075C9"/>
                  </a:solidFill>
                </p:grpSpPr>
                <p:sp>
                  <p:nvSpPr>
                    <p:cNvPr id="63" name="Freeform: Shape 62">
                      <a:extLst>
                        <a:ext uri="{FF2B5EF4-FFF2-40B4-BE49-F238E27FC236}">
                          <a16:creationId xmlns:a16="http://schemas.microsoft.com/office/drawing/2014/main" id="{D937C5F1-DA96-49D4-9298-EA029D86FE65}"/>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64" name="Freeform: Shape 63">
                      <a:extLst>
                        <a:ext uri="{FF2B5EF4-FFF2-40B4-BE49-F238E27FC236}">
                          <a16:creationId xmlns:a16="http://schemas.microsoft.com/office/drawing/2014/main" id="{5FB0878D-985E-41FA-AD19-0765C03B6435}"/>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59" name="Graphic 36">
                  <a:extLst>
                    <a:ext uri="{FF2B5EF4-FFF2-40B4-BE49-F238E27FC236}">
                      <a16:creationId xmlns:a16="http://schemas.microsoft.com/office/drawing/2014/main" id="{6144D6B7-277B-42B4-A5EE-CB37B715097B}"/>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56" name="TextBox 55">
                <a:extLst>
                  <a:ext uri="{FF2B5EF4-FFF2-40B4-BE49-F238E27FC236}">
                    <a16:creationId xmlns:a16="http://schemas.microsoft.com/office/drawing/2014/main" id="{35178588-23B5-4B9E-9ADC-F0F68FEC5644}"/>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Subscription C</a:t>
                </a:r>
              </a:p>
            </p:txBody>
          </p:sp>
        </p:grpSp>
        <p:grpSp>
          <p:nvGrpSpPr>
            <p:cNvPr id="65" name="Group 64">
              <a:extLst>
                <a:ext uri="{FF2B5EF4-FFF2-40B4-BE49-F238E27FC236}">
                  <a16:creationId xmlns:a16="http://schemas.microsoft.com/office/drawing/2014/main" id="{6EB7C46C-15AC-43F9-87D6-9B861F2A78EE}"/>
                </a:ext>
              </a:extLst>
            </p:cNvPr>
            <p:cNvGrpSpPr/>
            <p:nvPr/>
          </p:nvGrpSpPr>
          <p:grpSpPr>
            <a:xfrm>
              <a:off x="8562109" y="4669832"/>
              <a:ext cx="2332454" cy="673495"/>
              <a:chOff x="8405634" y="2336583"/>
              <a:chExt cx="2332454" cy="673495"/>
            </a:xfrm>
          </p:grpSpPr>
          <p:grpSp>
            <p:nvGrpSpPr>
              <p:cNvPr id="66" name="Group 65">
                <a:extLst>
                  <a:ext uri="{FF2B5EF4-FFF2-40B4-BE49-F238E27FC236}">
                    <a16:creationId xmlns:a16="http://schemas.microsoft.com/office/drawing/2014/main" id="{79911A22-9B9D-455A-BBBC-EFC93FE99072}"/>
                  </a:ext>
                </a:extLst>
              </p:cNvPr>
              <p:cNvGrpSpPr/>
              <p:nvPr/>
            </p:nvGrpSpPr>
            <p:grpSpPr>
              <a:xfrm>
                <a:off x="8405634" y="2336583"/>
                <a:ext cx="673495" cy="673495"/>
                <a:chOff x="8405634" y="2336583"/>
                <a:chExt cx="673495" cy="673495"/>
              </a:xfrm>
            </p:grpSpPr>
            <p:pic>
              <p:nvPicPr>
                <p:cNvPr id="68" name="Graphic 67">
                  <a:extLst>
                    <a:ext uri="{FF2B5EF4-FFF2-40B4-BE49-F238E27FC236}">
                      <a16:creationId xmlns:a16="http://schemas.microsoft.com/office/drawing/2014/main" id="{8545C953-F11B-4260-B3E7-2595F60DA03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81464" y="2410211"/>
                  <a:ext cx="261125" cy="461405"/>
                </a:xfrm>
                <a:prstGeom prst="rect">
                  <a:avLst/>
                </a:prstGeom>
              </p:spPr>
            </p:pic>
            <p:grpSp>
              <p:nvGrpSpPr>
                <p:cNvPr id="69" name="Group 68">
                  <a:extLst>
                    <a:ext uri="{FF2B5EF4-FFF2-40B4-BE49-F238E27FC236}">
                      <a16:creationId xmlns:a16="http://schemas.microsoft.com/office/drawing/2014/main" id="{52D04CE3-5ACF-4EFD-B5EF-579DC863BF21}"/>
                    </a:ext>
                  </a:extLst>
                </p:cNvPr>
                <p:cNvGrpSpPr/>
                <p:nvPr/>
              </p:nvGrpSpPr>
              <p:grpSpPr>
                <a:xfrm>
                  <a:off x="8802466" y="2683111"/>
                  <a:ext cx="197705" cy="236731"/>
                  <a:chOff x="2705469" y="-2080321"/>
                  <a:chExt cx="330248" cy="395437"/>
                </a:xfrm>
              </p:grpSpPr>
              <p:sp>
                <p:nvSpPr>
                  <p:cNvPr id="71" name="Rectangle: Top Corners Rounded 70">
                    <a:extLst>
                      <a:ext uri="{FF2B5EF4-FFF2-40B4-BE49-F238E27FC236}">
                        <a16:creationId xmlns:a16="http://schemas.microsoft.com/office/drawing/2014/main" id="{48FEE3A1-9745-40CC-B539-D37C206A5D3D}"/>
                      </a:ext>
                    </a:extLst>
                  </p:cNvPr>
                  <p:cNvSpPr/>
                  <p:nvPr/>
                </p:nvSpPr>
                <p:spPr bwMode="auto">
                  <a:xfrm>
                    <a:off x="2772291" y="-2080321"/>
                    <a:ext cx="196603" cy="228569"/>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CE7E843-094C-42E7-941E-C6C3476865B3}"/>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73" name="Graphic 35">
                    <a:extLst>
                      <a:ext uri="{FF2B5EF4-FFF2-40B4-BE49-F238E27FC236}">
                        <a16:creationId xmlns:a16="http://schemas.microsoft.com/office/drawing/2014/main" id="{66F649A4-FAD5-4359-A711-D3AFFCA9BBF8}"/>
                      </a:ext>
                    </a:extLst>
                  </p:cNvPr>
                  <p:cNvGrpSpPr/>
                  <p:nvPr/>
                </p:nvGrpSpPr>
                <p:grpSpPr>
                  <a:xfrm>
                    <a:off x="2832487" y="-1863154"/>
                    <a:ext cx="76211" cy="127462"/>
                    <a:chOff x="3407034" y="4465249"/>
                    <a:chExt cx="92990" cy="155525"/>
                  </a:xfrm>
                  <a:solidFill>
                    <a:srgbClr val="0075C9"/>
                  </a:solidFill>
                </p:grpSpPr>
                <p:sp>
                  <p:nvSpPr>
                    <p:cNvPr id="74" name="Freeform: Shape 73">
                      <a:extLst>
                        <a:ext uri="{FF2B5EF4-FFF2-40B4-BE49-F238E27FC236}">
                          <a16:creationId xmlns:a16="http://schemas.microsoft.com/office/drawing/2014/main" id="{EC7AC6AF-F6A8-465E-8C54-02D24F9CDF7D}"/>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75" name="Freeform: Shape 74">
                      <a:extLst>
                        <a:ext uri="{FF2B5EF4-FFF2-40B4-BE49-F238E27FC236}">
                          <a16:creationId xmlns:a16="http://schemas.microsoft.com/office/drawing/2014/main" id="{4609AB6B-B27D-4A4A-84B1-9A1F6F70200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554"/>
                      <a:endParaRPr lang="en-US" sz="1373">
                        <a:solidFill>
                          <a:srgbClr val="000000"/>
                        </a:solidFill>
                        <a:latin typeface="Segoe UI"/>
                      </a:endParaRPr>
                    </a:p>
                  </p:txBody>
                </p:sp>
              </p:grpSp>
            </p:grpSp>
            <p:sp>
              <p:nvSpPr>
                <p:cNvPr id="70" name="Graphic 36">
                  <a:extLst>
                    <a:ext uri="{FF2B5EF4-FFF2-40B4-BE49-F238E27FC236}">
                      <a16:creationId xmlns:a16="http://schemas.microsoft.com/office/drawing/2014/main" id="{A342C910-B95E-42EA-BAD8-63196B66C046}"/>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rgbClr val="0071BC"/>
                  </a:solidFill>
                  <a:prstDash val="solid"/>
                  <a:miter/>
                </a:ln>
              </p:spPr>
              <p:txBody>
                <a:bodyPr rtlCol="0" anchor="ctr"/>
                <a:lstStyle/>
                <a:p>
                  <a:pPr defTabSz="914554"/>
                  <a:endParaRPr lang="en-US" sz="1765">
                    <a:solidFill>
                      <a:srgbClr val="000000"/>
                    </a:solidFill>
                    <a:latin typeface="Segoe UI"/>
                  </a:endParaRPr>
                </a:p>
              </p:txBody>
            </p:sp>
          </p:grpSp>
          <p:sp>
            <p:nvSpPr>
              <p:cNvPr id="67" name="TextBox 66">
                <a:extLst>
                  <a:ext uri="{FF2B5EF4-FFF2-40B4-BE49-F238E27FC236}">
                    <a16:creationId xmlns:a16="http://schemas.microsoft.com/office/drawing/2014/main" id="{527B18AA-C529-4CD3-8B74-799E4AA1DB1B}"/>
                  </a:ext>
                </a:extLst>
              </p:cNvPr>
              <p:cNvSpPr txBox="1"/>
              <p:nvPr/>
            </p:nvSpPr>
            <p:spPr>
              <a:xfrm>
                <a:off x="9221172" y="2547746"/>
                <a:ext cx="1516916" cy="251169"/>
              </a:xfrm>
              <a:prstGeom prst="rect">
                <a:avLst/>
              </a:prstGeom>
              <a:noFill/>
            </p:spPr>
            <p:txBody>
              <a:bodyPr wrap="square" lIns="0" tIns="89654" rIns="0" bIns="89654" anchor="ctr">
                <a:noAutofit/>
              </a:bodyPr>
              <a:lstStyle/>
              <a:p>
                <a:pPr defTabSz="914554"/>
                <a:r>
                  <a:rPr lang="en-US" sz="1569" dirty="0">
                    <a:solidFill>
                      <a:srgbClr val="0078D3"/>
                    </a:solidFill>
                    <a:latin typeface="Segoe UI"/>
                  </a:rPr>
                  <a:t>…</a:t>
                </a:r>
              </a:p>
            </p:txBody>
          </p:sp>
        </p:grpSp>
      </p:grpSp>
    </p:spTree>
    <p:extLst>
      <p:ext uri="{BB962C8B-B14F-4D97-AF65-F5344CB8AC3E}">
        <p14:creationId xmlns:p14="http://schemas.microsoft.com/office/powerpoint/2010/main" val="3098651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7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67A0-24E6-4661-A998-68D08E608929}"/>
              </a:ext>
            </a:extLst>
          </p:cNvPr>
          <p:cNvSpPr>
            <a:spLocks noGrp="1"/>
          </p:cNvSpPr>
          <p:nvPr>
            <p:ph type="title"/>
          </p:nvPr>
        </p:nvSpPr>
        <p:spPr>
          <a:xfrm>
            <a:off x="455995" y="620469"/>
            <a:ext cx="11306470" cy="804707"/>
          </a:xfrm>
        </p:spPr>
        <p:txBody>
          <a:bodyPr/>
          <a:lstStyle/>
          <a:p>
            <a:r>
              <a:rPr lang="en-US" dirty="0"/>
              <a:t>Organize subscriptions</a:t>
            </a:r>
            <a:br>
              <a:rPr lang="en-US" dirty="0"/>
            </a:br>
            <a:endParaRPr lang="en-US" dirty="0"/>
          </a:p>
        </p:txBody>
      </p:sp>
      <p:sp>
        <p:nvSpPr>
          <p:cNvPr id="3" name="Text Placeholder 2">
            <a:extLst>
              <a:ext uri="{FF2B5EF4-FFF2-40B4-BE49-F238E27FC236}">
                <a16:creationId xmlns:a16="http://schemas.microsoft.com/office/drawing/2014/main" id="{A7E4016C-8956-4B71-A6D5-1A09B8A2733D}"/>
              </a:ext>
            </a:extLst>
          </p:cNvPr>
          <p:cNvSpPr>
            <a:spLocks noGrp="1"/>
          </p:cNvSpPr>
          <p:nvPr>
            <p:ph type="body" sz="quarter" idx="10"/>
          </p:nvPr>
        </p:nvSpPr>
        <p:spPr>
          <a:xfrm>
            <a:off x="455995" y="1922609"/>
            <a:ext cx="11417303" cy="4828237"/>
          </a:xfrm>
        </p:spPr>
        <p:txBody>
          <a:bodyPr/>
          <a:lstStyle/>
          <a:p>
            <a:pPr marL="0" indent="0">
              <a:spcAft>
                <a:spcPts val="588"/>
              </a:spcAft>
              <a:buNone/>
            </a:pPr>
            <a:r>
              <a:rPr lang="en-US" dirty="0"/>
              <a:t>Ask yourself the following questions:</a:t>
            </a:r>
          </a:p>
          <a:p>
            <a:pPr marL="452955" lvl="1" indent="-227255">
              <a:spcAft>
                <a:spcPts val="588"/>
              </a:spcAft>
              <a:buFont typeface="Arial" panose="020B0604020202020204" pitchFamily="34" charset="0"/>
              <a:buChar char="•"/>
            </a:pPr>
            <a:r>
              <a:rPr lang="en-US" dirty="0"/>
              <a:t>Are there any capacity / technical limitations?</a:t>
            </a:r>
          </a:p>
          <a:p>
            <a:pPr marL="452955" lvl="1" indent="-227255">
              <a:spcAft>
                <a:spcPts val="588"/>
              </a:spcAft>
              <a:buFont typeface="Arial" panose="020B0604020202020204" pitchFamily="34" charset="0"/>
              <a:buChar char="•"/>
            </a:pPr>
            <a:r>
              <a:rPr lang="en-US" dirty="0"/>
              <a:t>Do we want to ensure separation of concerns? In example:</a:t>
            </a:r>
          </a:p>
          <a:p>
            <a:pPr marL="670871" lvl="1" indent="-217916">
              <a:spcAft>
                <a:spcPts val="588"/>
              </a:spcAft>
              <a:buFont typeface="Arial" panose="020B0604020202020204" pitchFamily="34" charset="0"/>
              <a:buChar char="•"/>
            </a:pPr>
            <a:r>
              <a:rPr lang="en-US" sz="1765" dirty="0"/>
              <a:t>Separation of duties</a:t>
            </a:r>
          </a:p>
          <a:p>
            <a:pPr marL="670871" lvl="1" indent="-217916">
              <a:spcAft>
                <a:spcPts val="588"/>
              </a:spcAft>
              <a:buFont typeface="Arial" panose="020B0604020202020204" pitchFamily="34" charset="0"/>
              <a:buChar char="•"/>
            </a:pPr>
            <a:r>
              <a:rPr lang="en-US" sz="1765" dirty="0"/>
              <a:t>Dev/Test Vs. Production</a:t>
            </a:r>
          </a:p>
          <a:p>
            <a:pPr marL="670871" lvl="1" indent="-217916">
              <a:spcAft>
                <a:spcPts val="588"/>
              </a:spcAft>
              <a:buFont typeface="Arial" panose="020B0604020202020204" pitchFamily="34" charset="0"/>
              <a:buChar char="•"/>
            </a:pPr>
            <a:r>
              <a:rPr lang="en-US" sz="1765" dirty="0"/>
              <a:t>Different end customers</a:t>
            </a:r>
          </a:p>
          <a:p>
            <a:pPr marL="670871" lvl="1" indent="-217916">
              <a:spcAft>
                <a:spcPts val="588"/>
              </a:spcAft>
              <a:buFont typeface="Arial" panose="020B0604020202020204" pitchFamily="34" charset="0"/>
              <a:buChar char="•"/>
            </a:pPr>
            <a:r>
              <a:rPr lang="en-US" sz="1765" dirty="0"/>
              <a:t>Different departments or business units</a:t>
            </a:r>
          </a:p>
          <a:p>
            <a:pPr marL="670871" lvl="1" indent="-217916">
              <a:spcAft>
                <a:spcPts val="588"/>
              </a:spcAft>
              <a:buFont typeface="Arial" panose="020B0604020202020204" pitchFamily="34" charset="0"/>
              <a:buChar char="•"/>
            </a:pPr>
            <a:r>
              <a:rPr lang="en-US" sz="1765" dirty="0"/>
              <a:t>Different projects</a:t>
            </a:r>
          </a:p>
          <a:p>
            <a:pPr marL="452955" lvl="1" indent="-227255">
              <a:spcAft>
                <a:spcPts val="588"/>
              </a:spcAft>
              <a:buFont typeface="Arial" panose="020B0604020202020204" pitchFamily="34" charset="0"/>
              <a:buChar char="•"/>
            </a:pPr>
            <a:r>
              <a:rPr lang="en-US" dirty="0"/>
              <a:t>What is the right naming convention to be used?</a:t>
            </a:r>
            <a:br>
              <a:rPr lang="en-US" dirty="0"/>
            </a:br>
            <a:r>
              <a:rPr lang="en-US" dirty="0"/>
              <a:t>i.e.: </a:t>
            </a:r>
            <a:r>
              <a:rPr lang="en-US" dirty="0">
                <a:latin typeface="Consolas" panose="020B0609020204030204" pitchFamily="49" charset="0"/>
              </a:rPr>
              <a:t>&lt;Company&gt; &lt;Department (optional)&gt; &lt;Product Line (optional)&gt; &lt;Environment&gt;</a:t>
            </a:r>
          </a:p>
          <a:p>
            <a:pPr marL="452955" lvl="1" indent="-227255">
              <a:spcAft>
                <a:spcPts val="588"/>
              </a:spcAft>
              <a:buFont typeface="Arial" panose="020B0604020202020204" pitchFamily="34" charset="0"/>
              <a:buChar char="•"/>
            </a:pPr>
            <a:r>
              <a:rPr lang="en-US" dirty="0"/>
              <a:t>Use a dedicated subscription for shared infrastructure (i.e. Azure Active Directory, monitoring </a:t>
            </a:r>
            <a:br>
              <a:rPr lang="en-US" dirty="0"/>
            </a:br>
            <a:r>
              <a:rPr lang="en-US" dirty="0"/>
              <a:t>and patching tools…). You will be able to spread the cost of this mutualized infrastructure to </a:t>
            </a:r>
            <a:br>
              <a:rPr lang="en-US" dirty="0"/>
            </a:br>
            <a:r>
              <a:rPr lang="en-US" dirty="0"/>
              <a:t>app owners.</a:t>
            </a:r>
          </a:p>
          <a:p>
            <a:pPr>
              <a:spcAft>
                <a:spcPts val="588"/>
              </a:spcAft>
            </a:pPr>
            <a:endParaRPr lang="en-US" dirty="0"/>
          </a:p>
        </p:txBody>
      </p:sp>
    </p:spTree>
    <p:extLst>
      <p:ext uri="{BB962C8B-B14F-4D97-AF65-F5344CB8AC3E}">
        <p14:creationId xmlns:p14="http://schemas.microsoft.com/office/powerpoint/2010/main" val="23418770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294056-C200-4826-938A-1CC5B8C5D456}"/>
              </a:ext>
            </a:extLst>
          </p:cNvPr>
          <p:cNvSpPr>
            <a:spLocks noGrp="1"/>
          </p:cNvSpPr>
          <p:nvPr>
            <p:ph type="title"/>
          </p:nvPr>
        </p:nvSpPr>
        <p:spPr>
          <a:xfrm>
            <a:off x="455995" y="620470"/>
            <a:ext cx="11306470" cy="402353"/>
          </a:xfrm>
        </p:spPr>
        <p:txBody>
          <a:bodyPr/>
          <a:lstStyle/>
          <a:p>
            <a:r>
              <a:rPr lang="en-US" dirty="0"/>
              <a:t>Management Group </a:t>
            </a:r>
            <a:r>
              <a:rPr lang="en-US" dirty="0">
                <a:solidFill>
                  <a:schemeClr val="tx2"/>
                </a:solidFill>
              </a:rPr>
              <a:t>best practices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6" y="1922608"/>
            <a:ext cx="4744385" cy="4458528"/>
          </a:xfrm>
        </p:spPr>
        <p:txBody>
          <a:bodyPr/>
          <a:lstStyle/>
          <a:p>
            <a:pPr>
              <a:spcAft>
                <a:spcPts val="588"/>
              </a:spcAft>
            </a:pPr>
            <a:r>
              <a:rPr lang="en-US" dirty="0"/>
              <a:t>Define your hierarchy based on organization and environment type (prod, pre-prod, etc.)</a:t>
            </a:r>
          </a:p>
          <a:p>
            <a:pPr>
              <a:spcAft>
                <a:spcPts val="588"/>
              </a:spcAft>
            </a:pPr>
            <a:r>
              <a:rPr lang="en-US" dirty="0"/>
              <a:t>The root MG is for global configuration</a:t>
            </a:r>
          </a:p>
          <a:p>
            <a:pPr marL="565026" indent="-224142">
              <a:spcAft>
                <a:spcPts val="588"/>
              </a:spcAft>
            </a:pPr>
            <a:r>
              <a:rPr lang="en-US" sz="1765" dirty="0"/>
              <a:t>Be careful with MG level assignments as they will cascade through large chunks of your hierarchy</a:t>
            </a:r>
          </a:p>
          <a:p>
            <a:pPr>
              <a:spcAft>
                <a:spcPts val="588"/>
              </a:spcAft>
            </a:pPr>
            <a:r>
              <a:rPr lang="en-US" dirty="0"/>
              <a:t>Try not to repeat yourself. Assign common policies and RBAC higher up in your hierarchy</a:t>
            </a:r>
          </a:p>
          <a:p>
            <a:pPr>
              <a:spcAft>
                <a:spcPts val="588"/>
              </a:spcAft>
            </a:pPr>
            <a:r>
              <a:rPr lang="en-US" dirty="0"/>
              <a:t>Built-in RBAC roles for MGs </a:t>
            </a:r>
            <a:br>
              <a:rPr lang="en-US" dirty="0"/>
            </a:br>
            <a:r>
              <a:rPr lang="en-US" dirty="0"/>
              <a:t>(MG contributor, MG reader)</a:t>
            </a:r>
          </a:p>
          <a:p>
            <a:pPr marL="565026" indent="-224142">
              <a:spcAft>
                <a:spcPts val="588"/>
              </a:spcAft>
            </a:pPr>
            <a:r>
              <a:rPr lang="en-US" sz="1765" dirty="0"/>
              <a:t>Need subscription owner access to move to another MG</a:t>
            </a:r>
          </a:p>
        </p:txBody>
      </p:sp>
      <p:grpSp>
        <p:nvGrpSpPr>
          <p:cNvPr id="207" name="Group 206" descr="management group chart">
            <a:extLst>
              <a:ext uri="{FF2B5EF4-FFF2-40B4-BE49-F238E27FC236}">
                <a16:creationId xmlns:a16="http://schemas.microsoft.com/office/drawing/2014/main" id="{8304B100-0880-4F1D-92C0-E51F5AD1677D}"/>
              </a:ext>
            </a:extLst>
          </p:cNvPr>
          <p:cNvGrpSpPr/>
          <p:nvPr/>
        </p:nvGrpSpPr>
        <p:grpSpPr>
          <a:xfrm>
            <a:off x="5272522" y="1136624"/>
            <a:ext cx="6722487" cy="5255887"/>
            <a:chOff x="5377561" y="1066365"/>
            <a:chExt cx="6856412" cy="5360594"/>
          </a:xfrm>
        </p:grpSpPr>
        <p:sp>
          <p:nvSpPr>
            <p:cNvPr id="14" name="Rectangle 13">
              <a:extLst>
                <a:ext uri="{FF2B5EF4-FFF2-40B4-BE49-F238E27FC236}">
                  <a16:creationId xmlns:a16="http://schemas.microsoft.com/office/drawing/2014/main" id="{5FF2D171-BB8D-4835-BEFD-FA0613AA6181}"/>
                </a:ext>
              </a:extLst>
            </p:cNvPr>
            <p:cNvSpPr/>
            <p:nvPr/>
          </p:nvSpPr>
          <p:spPr bwMode="auto">
            <a:xfrm>
              <a:off x="5377562" y="3982310"/>
              <a:ext cx="6631876"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6C0F7F4-AA37-44A3-95AC-C780FEA4E6BA}"/>
                </a:ext>
              </a:extLst>
            </p:cNvPr>
            <p:cNvSpPr/>
            <p:nvPr/>
          </p:nvSpPr>
          <p:spPr bwMode="auto">
            <a:xfrm>
              <a:off x="5377562" y="1066365"/>
              <a:ext cx="6619234"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AB6B9E76-4658-468D-8F45-633320BBF8D9}"/>
                </a:ext>
              </a:extLst>
            </p:cNvPr>
            <p:cNvSpPr/>
            <p:nvPr/>
          </p:nvSpPr>
          <p:spPr bwMode="auto">
            <a:xfrm>
              <a:off x="5377562" y="5044594"/>
              <a:ext cx="6619234"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25250329-C095-477F-8EFF-1B7D2A48D03C}"/>
                </a:ext>
              </a:extLst>
            </p:cNvPr>
            <p:cNvSpPr txBox="1"/>
            <p:nvPr/>
          </p:nvSpPr>
          <p:spPr>
            <a:xfrm>
              <a:off x="5377561" y="1099048"/>
              <a:ext cx="1649379" cy="523220"/>
            </a:xfrm>
            <a:prstGeom prst="rect">
              <a:avLst/>
            </a:prstGeom>
            <a:solidFill>
              <a:schemeClr val="accent1"/>
            </a:solidFill>
          </p:spPr>
          <p:txBody>
            <a:bodyPr wrap="square">
              <a:spAutoFit/>
            </a:bodyPr>
            <a:lstStyle/>
            <a:p>
              <a:pPr defTabSz="914554"/>
              <a:r>
                <a:rPr lang="en-US" sz="1373" dirty="0">
                  <a:solidFill>
                    <a:srgbClr val="3C3B40"/>
                  </a:solidFill>
                  <a:latin typeface="Segoe UI"/>
                </a:rPr>
                <a:t>Management </a:t>
              </a:r>
              <a:br>
                <a:rPr lang="en-US" sz="1373" dirty="0">
                  <a:solidFill>
                    <a:srgbClr val="3C3B40"/>
                  </a:solidFill>
                  <a:latin typeface="Segoe UI"/>
                </a:rPr>
              </a:br>
              <a:r>
                <a:rPr lang="en-US" sz="1373" dirty="0">
                  <a:solidFill>
                    <a:srgbClr val="3C3B40"/>
                  </a:solidFill>
                  <a:latin typeface="Segoe UI"/>
                </a:rPr>
                <a:t>Group</a:t>
              </a:r>
            </a:p>
          </p:txBody>
        </p:sp>
        <p:sp>
          <p:nvSpPr>
            <p:cNvPr id="20" name="TextBox 19">
              <a:extLst>
                <a:ext uri="{FF2B5EF4-FFF2-40B4-BE49-F238E27FC236}">
                  <a16:creationId xmlns:a16="http://schemas.microsoft.com/office/drawing/2014/main" id="{17690B8F-1CE5-4E6F-8BD9-7532E8E798F5}"/>
                </a:ext>
              </a:extLst>
            </p:cNvPr>
            <p:cNvSpPr txBox="1"/>
            <p:nvPr/>
          </p:nvSpPr>
          <p:spPr>
            <a:xfrm>
              <a:off x="5377561" y="3995218"/>
              <a:ext cx="1371600" cy="307777"/>
            </a:xfrm>
            <a:prstGeom prst="rect">
              <a:avLst/>
            </a:prstGeom>
            <a:solidFill>
              <a:schemeClr val="accent1"/>
            </a:solidFill>
          </p:spPr>
          <p:txBody>
            <a:bodyPr wrap="square">
              <a:spAutoFit/>
            </a:bodyPr>
            <a:lstStyle/>
            <a:p>
              <a:pPr defTabSz="914554"/>
              <a:r>
                <a:rPr lang="en-US" sz="1373" dirty="0">
                  <a:solidFill>
                    <a:srgbClr val="0078D3"/>
                  </a:solidFill>
                  <a:latin typeface="Segoe UI"/>
                </a:rPr>
                <a:t>Subscription</a:t>
              </a:r>
            </a:p>
          </p:txBody>
        </p:sp>
        <p:sp>
          <p:nvSpPr>
            <p:cNvPr id="21" name="TextBox 20">
              <a:extLst>
                <a:ext uri="{FF2B5EF4-FFF2-40B4-BE49-F238E27FC236}">
                  <a16:creationId xmlns:a16="http://schemas.microsoft.com/office/drawing/2014/main" id="{6D26350C-12F0-4D02-A9F8-D20AFD1785CA}"/>
                </a:ext>
              </a:extLst>
            </p:cNvPr>
            <p:cNvSpPr txBox="1"/>
            <p:nvPr/>
          </p:nvSpPr>
          <p:spPr>
            <a:xfrm>
              <a:off x="5377561" y="5077502"/>
              <a:ext cx="988127" cy="523220"/>
            </a:xfrm>
            <a:prstGeom prst="rect">
              <a:avLst/>
            </a:prstGeom>
            <a:solidFill>
              <a:schemeClr val="accent1"/>
            </a:solidFill>
          </p:spPr>
          <p:txBody>
            <a:bodyPr wrap="square">
              <a:spAutoFit/>
            </a:bodyPr>
            <a:lstStyle/>
            <a:p>
              <a:pPr defTabSz="914554"/>
              <a:r>
                <a:rPr lang="en-US" sz="1373" dirty="0">
                  <a:solidFill>
                    <a:srgbClr val="75757A"/>
                  </a:solidFill>
                  <a:latin typeface="Segoe UI"/>
                </a:rPr>
                <a:t>Resource</a:t>
              </a:r>
              <a:br>
                <a:rPr lang="en-US" sz="1373" dirty="0">
                  <a:solidFill>
                    <a:srgbClr val="75757A"/>
                  </a:solidFill>
                  <a:latin typeface="Segoe UI"/>
                </a:rPr>
              </a:br>
              <a:r>
                <a:rPr lang="en-US" sz="1373" dirty="0">
                  <a:solidFill>
                    <a:srgbClr val="75757A"/>
                  </a:solidFill>
                  <a:latin typeface="Segoe UI"/>
                </a:rPr>
                <a:t>Group</a:t>
              </a:r>
            </a:p>
          </p:txBody>
        </p:sp>
        <p:cxnSp>
          <p:nvCxnSpPr>
            <p:cNvPr id="22" name="Straight Connector 21">
              <a:extLst>
                <a:ext uri="{FF2B5EF4-FFF2-40B4-BE49-F238E27FC236}">
                  <a16:creationId xmlns:a16="http://schemas.microsoft.com/office/drawing/2014/main" id="{F8FD36DB-803C-4DC6-9987-09D881311643}"/>
                </a:ext>
              </a:extLst>
            </p:cNvPr>
            <p:cNvCxnSpPr>
              <a:cxnSpLocks/>
            </p:cNvCxnSpPr>
            <p:nvPr/>
          </p:nvCxnSpPr>
          <p:spPr>
            <a:xfrm>
              <a:off x="9889464" y="2300707"/>
              <a:ext cx="0" cy="54864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Right Bracket 22">
              <a:extLst>
                <a:ext uri="{FF2B5EF4-FFF2-40B4-BE49-F238E27FC236}">
                  <a16:creationId xmlns:a16="http://schemas.microsoft.com/office/drawing/2014/main" id="{757E885D-8F13-4C1F-AFCB-30FC64D4660E}"/>
                </a:ext>
              </a:extLst>
            </p:cNvPr>
            <p:cNvSpPr/>
            <p:nvPr/>
          </p:nvSpPr>
          <p:spPr>
            <a:xfrm rot="16200000">
              <a:off x="9795494" y="964135"/>
              <a:ext cx="187882" cy="3566160"/>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cxnSp>
          <p:nvCxnSpPr>
            <p:cNvPr id="25" name="Straight Connector 24">
              <a:extLst>
                <a:ext uri="{FF2B5EF4-FFF2-40B4-BE49-F238E27FC236}">
                  <a16:creationId xmlns:a16="http://schemas.microsoft.com/office/drawing/2014/main" id="{2649141F-6231-41EF-A663-D40179190628}"/>
                </a:ext>
              </a:extLst>
            </p:cNvPr>
            <p:cNvCxnSpPr>
              <a:cxnSpLocks/>
            </p:cNvCxnSpPr>
            <p:nvPr/>
          </p:nvCxnSpPr>
          <p:spPr>
            <a:xfrm>
              <a:off x="8106355" y="3198046"/>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0C2698DB-CCA0-429B-B4DF-5D63DFD95491}"/>
                </a:ext>
              </a:extLst>
            </p:cNvPr>
            <p:cNvCxnSpPr>
              <a:cxnSpLocks/>
            </p:cNvCxnSpPr>
            <p:nvPr/>
          </p:nvCxnSpPr>
          <p:spPr>
            <a:xfrm>
              <a:off x="9898004"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Freeform: Shape 26">
              <a:extLst>
                <a:ext uri="{FF2B5EF4-FFF2-40B4-BE49-F238E27FC236}">
                  <a16:creationId xmlns:a16="http://schemas.microsoft.com/office/drawing/2014/main" id="{B043215C-1FFC-4B9A-B94B-49D560AC721B}"/>
                </a:ext>
              </a:extLst>
            </p:cNvPr>
            <p:cNvSpPr/>
            <p:nvPr/>
          </p:nvSpPr>
          <p:spPr bwMode="auto">
            <a:xfrm>
              <a:off x="6906975" y="4254922"/>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28" name="Freeform: Shape 27">
              <a:extLst>
                <a:ext uri="{FF2B5EF4-FFF2-40B4-BE49-F238E27FC236}">
                  <a16:creationId xmlns:a16="http://schemas.microsoft.com/office/drawing/2014/main" id="{037F145A-CF6C-45E5-9D46-D7F3D745821D}"/>
                </a:ext>
              </a:extLst>
            </p:cNvPr>
            <p:cNvSpPr/>
            <p:nvPr/>
          </p:nvSpPr>
          <p:spPr bwMode="auto">
            <a:xfrm>
              <a:off x="7796120" y="4254922"/>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29" name="Freeform: Shape 28">
              <a:extLst>
                <a:ext uri="{FF2B5EF4-FFF2-40B4-BE49-F238E27FC236}">
                  <a16:creationId xmlns:a16="http://schemas.microsoft.com/office/drawing/2014/main" id="{C6C5CCD3-73DD-4D87-BAFA-05F07A851E01}"/>
                </a:ext>
              </a:extLst>
            </p:cNvPr>
            <p:cNvSpPr/>
            <p:nvPr/>
          </p:nvSpPr>
          <p:spPr bwMode="auto">
            <a:xfrm>
              <a:off x="8685264" y="4254922"/>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0" name="Group 29">
              <a:extLst>
                <a:ext uri="{FF2B5EF4-FFF2-40B4-BE49-F238E27FC236}">
                  <a16:creationId xmlns:a16="http://schemas.microsoft.com/office/drawing/2014/main" id="{D4A3099C-5CB1-4E8E-AD7F-F077D2C152A3}"/>
                </a:ext>
              </a:extLst>
            </p:cNvPr>
            <p:cNvGrpSpPr/>
            <p:nvPr/>
          </p:nvGrpSpPr>
          <p:grpSpPr>
            <a:xfrm>
              <a:off x="7043715" y="4094637"/>
              <a:ext cx="365931" cy="365931"/>
              <a:chOff x="4848946" y="-3925523"/>
              <a:chExt cx="548640" cy="548640"/>
            </a:xfrm>
          </p:grpSpPr>
          <p:sp>
            <p:nvSpPr>
              <p:cNvPr id="203" name="Oval 202">
                <a:extLst>
                  <a:ext uri="{FF2B5EF4-FFF2-40B4-BE49-F238E27FC236}">
                    <a16:creationId xmlns:a16="http://schemas.microsoft.com/office/drawing/2014/main" id="{E06479CB-3E42-4285-BE53-12D5C8703B1C}"/>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4" name="Graphic 203">
                <a:extLst>
                  <a:ext uri="{FF2B5EF4-FFF2-40B4-BE49-F238E27FC236}">
                    <a16:creationId xmlns:a16="http://schemas.microsoft.com/office/drawing/2014/main" id="{5C605ECA-E6C0-499A-BC51-9402E8FE17A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31" name="Group 30">
              <a:extLst>
                <a:ext uri="{FF2B5EF4-FFF2-40B4-BE49-F238E27FC236}">
                  <a16:creationId xmlns:a16="http://schemas.microsoft.com/office/drawing/2014/main" id="{F0127205-421F-45AF-8DE3-97DCD5619657}"/>
                </a:ext>
              </a:extLst>
            </p:cNvPr>
            <p:cNvGrpSpPr/>
            <p:nvPr/>
          </p:nvGrpSpPr>
          <p:grpSpPr>
            <a:xfrm>
              <a:off x="7926476" y="4094637"/>
              <a:ext cx="365931" cy="365931"/>
              <a:chOff x="4848946" y="-3925523"/>
              <a:chExt cx="548640" cy="548640"/>
            </a:xfrm>
          </p:grpSpPr>
          <p:sp>
            <p:nvSpPr>
              <p:cNvPr id="201" name="Oval 200">
                <a:extLst>
                  <a:ext uri="{FF2B5EF4-FFF2-40B4-BE49-F238E27FC236}">
                    <a16:creationId xmlns:a16="http://schemas.microsoft.com/office/drawing/2014/main" id="{B5AAC533-4C94-4972-ADB8-4E33750D3165}"/>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2" name="Graphic 201">
                <a:extLst>
                  <a:ext uri="{FF2B5EF4-FFF2-40B4-BE49-F238E27FC236}">
                    <a16:creationId xmlns:a16="http://schemas.microsoft.com/office/drawing/2014/main" id="{0419553E-CCB1-483D-A60D-5A335745742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32" name="Group 31">
              <a:extLst>
                <a:ext uri="{FF2B5EF4-FFF2-40B4-BE49-F238E27FC236}">
                  <a16:creationId xmlns:a16="http://schemas.microsoft.com/office/drawing/2014/main" id="{853F623B-50AD-4021-8792-78742F77C95D}"/>
                </a:ext>
              </a:extLst>
            </p:cNvPr>
            <p:cNvGrpSpPr/>
            <p:nvPr/>
          </p:nvGrpSpPr>
          <p:grpSpPr>
            <a:xfrm>
              <a:off x="8813868" y="4094637"/>
              <a:ext cx="365931" cy="365931"/>
              <a:chOff x="4848946" y="-3925523"/>
              <a:chExt cx="548640" cy="548640"/>
            </a:xfrm>
          </p:grpSpPr>
          <p:sp>
            <p:nvSpPr>
              <p:cNvPr id="199" name="Oval 198">
                <a:extLst>
                  <a:ext uri="{FF2B5EF4-FFF2-40B4-BE49-F238E27FC236}">
                    <a16:creationId xmlns:a16="http://schemas.microsoft.com/office/drawing/2014/main" id="{18B9A495-24A6-43CD-95BF-6066C097E79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00" name="Graphic 199">
                <a:extLst>
                  <a:ext uri="{FF2B5EF4-FFF2-40B4-BE49-F238E27FC236}">
                    <a16:creationId xmlns:a16="http://schemas.microsoft.com/office/drawing/2014/main" id="{FCA98BD7-CBE5-46C7-9DF2-8BD6A6EFE87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33" name="TextBox 32">
              <a:extLst>
                <a:ext uri="{FF2B5EF4-FFF2-40B4-BE49-F238E27FC236}">
                  <a16:creationId xmlns:a16="http://schemas.microsoft.com/office/drawing/2014/main" id="{431297B2-46A9-4F53-95A9-55FD0353EA1B}"/>
                </a:ext>
              </a:extLst>
            </p:cNvPr>
            <p:cNvSpPr txBox="1"/>
            <p:nvPr/>
          </p:nvSpPr>
          <p:spPr>
            <a:xfrm>
              <a:off x="6928647" y="4548134"/>
              <a:ext cx="849270" cy="402063"/>
            </a:xfrm>
            <a:prstGeom prst="rect">
              <a:avLst/>
            </a:prstGeom>
            <a:noFill/>
          </p:spPr>
          <p:txBody>
            <a:bodyPr wrap="square" rIns="0">
              <a:spAutoFit/>
            </a:bodyPr>
            <a:lstStyle/>
            <a:p>
              <a:pP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34" name="TextBox 33">
              <a:extLst>
                <a:ext uri="{FF2B5EF4-FFF2-40B4-BE49-F238E27FC236}">
                  <a16:creationId xmlns:a16="http://schemas.microsoft.com/office/drawing/2014/main" id="{B3BD6438-0E57-47E1-9138-84D7C9530965}"/>
                </a:ext>
              </a:extLst>
            </p:cNvPr>
            <p:cNvSpPr txBox="1"/>
            <p:nvPr/>
          </p:nvSpPr>
          <p:spPr>
            <a:xfrm>
              <a:off x="7818901" y="4548134"/>
              <a:ext cx="868552" cy="402063"/>
            </a:xfrm>
            <a:prstGeom prst="rect">
              <a:avLst/>
            </a:prstGeom>
            <a:noFill/>
          </p:spPr>
          <p:txBody>
            <a:bodyPr wrap="square" rIns="0">
              <a:spAutoFit/>
            </a:bodyPr>
            <a:lstStyle/>
            <a:p>
              <a:pP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35" name="TextBox 34">
              <a:extLst>
                <a:ext uri="{FF2B5EF4-FFF2-40B4-BE49-F238E27FC236}">
                  <a16:creationId xmlns:a16="http://schemas.microsoft.com/office/drawing/2014/main" id="{1C5A0BB4-C3F3-464A-A28B-3B12FD682378}"/>
                </a:ext>
              </a:extLst>
            </p:cNvPr>
            <p:cNvSpPr txBox="1"/>
            <p:nvPr/>
          </p:nvSpPr>
          <p:spPr>
            <a:xfrm>
              <a:off x="8709153" y="4548134"/>
              <a:ext cx="960351" cy="402063"/>
            </a:xfrm>
            <a:prstGeom prst="rect">
              <a:avLst/>
            </a:prstGeom>
            <a:noFill/>
          </p:spPr>
          <p:txBody>
            <a:bodyPr wrap="square" rIns="0">
              <a:spAutoFit/>
            </a:bodyPr>
            <a:lstStyle/>
            <a:p>
              <a:pP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36" name="Group 35">
              <a:extLst>
                <a:ext uri="{FF2B5EF4-FFF2-40B4-BE49-F238E27FC236}">
                  <a16:creationId xmlns:a16="http://schemas.microsoft.com/office/drawing/2014/main" id="{7F076628-3263-4836-A87F-6A354803820F}"/>
                </a:ext>
              </a:extLst>
            </p:cNvPr>
            <p:cNvGrpSpPr/>
            <p:nvPr/>
          </p:nvGrpSpPr>
          <p:grpSpPr>
            <a:xfrm>
              <a:off x="6749161" y="5051689"/>
              <a:ext cx="330482" cy="330482"/>
              <a:chOff x="6884567" y="5726333"/>
              <a:chExt cx="412909" cy="412909"/>
            </a:xfrm>
          </p:grpSpPr>
          <p:sp>
            <p:nvSpPr>
              <p:cNvPr id="197" name="Oval 196">
                <a:extLst>
                  <a:ext uri="{FF2B5EF4-FFF2-40B4-BE49-F238E27FC236}">
                    <a16:creationId xmlns:a16="http://schemas.microsoft.com/office/drawing/2014/main" id="{EF4D2A1B-BFA7-4A4C-9F5B-6F563386A76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8" name="Graphic 197">
                <a:extLst>
                  <a:ext uri="{FF2B5EF4-FFF2-40B4-BE49-F238E27FC236}">
                    <a16:creationId xmlns:a16="http://schemas.microsoft.com/office/drawing/2014/main" id="{8E981A24-3309-407C-94EF-F5A98BC92BB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7" name="TextBox 36">
              <a:extLst>
                <a:ext uri="{FF2B5EF4-FFF2-40B4-BE49-F238E27FC236}">
                  <a16:creationId xmlns:a16="http://schemas.microsoft.com/office/drawing/2014/main" id="{4A18D943-A6A9-4EBB-8C45-5373C2B2EA01}"/>
                </a:ext>
              </a:extLst>
            </p:cNvPr>
            <p:cNvSpPr txBox="1"/>
            <p:nvPr/>
          </p:nvSpPr>
          <p:spPr>
            <a:xfrm>
              <a:off x="7045463"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38" name="Group 37">
              <a:extLst>
                <a:ext uri="{FF2B5EF4-FFF2-40B4-BE49-F238E27FC236}">
                  <a16:creationId xmlns:a16="http://schemas.microsoft.com/office/drawing/2014/main" id="{8CA89EA1-81BD-427C-8C33-C9B7CCC0094F}"/>
                </a:ext>
              </a:extLst>
            </p:cNvPr>
            <p:cNvGrpSpPr/>
            <p:nvPr/>
          </p:nvGrpSpPr>
          <p:grpSpPr>
            <a:xfrm>
              <a:off x="6749161" y="5494212"/>
              <a:ext cx="330482" cy="330482"/>
              <a:chOff x="6884567" y="5726333"/>
              <a:chExt cx="412909" cy="412909"/>
            </a:xfrm>
          </p:grpSpPr>
          <p:sp>
            <p:nvSpPr>
              <p:cNvPr id="195" name="Oval 194">
                <a:extLst>
                  <a:ext uri="{FF2B5EF4-FFF2-40B4-BE49-F238E27FC236}">
                    <a16:creationId xmlns:a16="http://schemas.microsoft.com/office/drawing/2014/main" id="{4584DED2-1BBC-4BF9-886E-D1C95254D3A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6" name="Graphic 195">
                <a:extLst>
                  <a:ext uri="{FF2B5EF4-FFF2-40B4-BE49-F238E27FC236}">
                    <a16:creationId xmlns:a16="http://schemas.microsoft.com/office/drawing/2014/main" id="{394E88C3-3DAF-4CA5-9E6F-EB25DC9774A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9" name="TextBox 38">
              <a:extLst>
                <a:ext uri="{FF2B5EF4-FFF2-40B4-BE49-F238E27FC236}">
                  <a16:creationId xmlns:a16="http://schemas.microsoft.com/office/drawing/2014/main" id="{E721B4E0-D6C5-4089-A356-C0F856C2AC1F}"/>
                </a:ext>
              </a:extLst>
            </p:cNvPr>
            <p:cNvSpPr txBox="1"/>
            <p:nvPr/>
          </p:nvSpPr>
          <p:spPr>
            <a:xfrm>
              <a:off x="7045463" y="5548601"/>
              <a:ext cx="710604" cy="248118"/>
            </a:xfrm>
            <a:prstGeom prst="rect">
              <a:avLst/>
            </a:prstGeom>
            <a:noFill/>
          </p:spPr>
          <p:txBody>
            <a:bodyPr wrap="square" rIns="0">
              <a:spAutoFit/>
            </a:bodyPr>
            <a:lstStyle/>
            <a:p>
              <a:pPr defTabSz="914554"/>
              <a:r>
                <a:rPr lang="en-US" sz="981" dirty="0">
                  <a:solidFill>
                    <a:srgbClr val="000000"/>
                  </a:solidFill>
                  <a:latin typeface="Segoe UI"/>
                </a:rPr>
                <a:t>App2</a:t>
              </a:r>
            </a:p>
          </p:txBody>
        </p:sp>
        <p:grpSp>
          <p:nvGrpSpPr>
            <p:cNvPr id="40" name="Group 39">
              <a:extLst>
                <a:ext uri="{FF2B5EF4-FFF2-40B4-BE49-F238E27FC236}">
                  <a16:creationId xmlns:a16="http://schemas.microsoft.com/office/drawing/2014/main" id="{7A0BE5A3-F2F2-4495-AFAE-E55F1DFEFD64}"/>
                </a:ext>
              </a:extLst>
            </p:cNvPr>
            <p:cNvGrpSpPr/>
            <p:nvPr/>
          </p:nvGrpSpPr>
          <p:grpSpPr>
            <a:xfrm>
              <a:off x="6749161" y="5936734"/>
              <a:ext cx="330482" cy="330482"/>
              <a:chOff x="6884567" y="5726333"/>
              <a:chExt cx="412909" cy="412909"/>
            </a:xfrm>
          </p:grpSpPr>
          <p:sp>
            <p:nvSpPr>
              <p:cNvPr id="193" name="Oval 192">
                <a:extLst>
                  <a:ext uri="{FF2B5EF4-FFF2-40B4-BE49-F238E27FC236}">
                    <a16:creationId xmlns:a16="http://schemas.microsoft.com/office/drawing/2014/main" id="{9005C262-6667-47A1-9A2C-063F7C8D870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4" name="Graphic 193">
                <a:extLst>
                  <a:ext uri="{FF2B5EF4-FFF2-40B4-BE49-F238E27FC236}">
                    <a16:creationId xmlns:a16="http://schemas.microsoft.com/office/drawing/2014/main" id="{EBEE25AC-1715-4BA4-BD99-65DDE60AF7F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41" name="TextBox 40">
              <a:extLst>
                <a:ext uri="{FF2B5EF4-FFF2-40B4-BE49-F238E27FC236}">
                  <a16:creationId xmlns:a16="http://schemas.microsoft.com/office/drawing/2014/main" id="{F61D3FE9-7189-4F30-B12B-E0D833FEBBCC}"/>
                </a:ext>
              </a:extLst>
            </p:cNvPr>
            <p:cNvSpPr txBox="1"/>
            <p:nvPr/>
          </p:nvSpPr>
          <p:spPr>
            <a:xfrm>
              <a:off x="7045463" y="5991123"/>
              <a:ext cx="710604" cy="248118"/>
            </a:xfrm>
            <a:prstGeom prst="rect">
              <a:avLst/>
            </a:prstGeom>
            <a:noFill/>
          </p:spPr>
          <p:txBody>
            <a:bodyPr wrap="square" rIns="0">
              <a:spAutoFit/>
            </a:bodyPr>
            <a:lstStyle/>
            <a:p>
              <a:pPr defTabSz="914554"/>
              <a:r>
                <a:rPr lang="en-US" sz="981" dirty="0">
                  <a:solidFill>
                    <a:srgbClr val="000000"/>
                  </a:solidFill>
                  <a:latin typeface="Segoe UI"/>
                </a:rPr>
                <a:t>App3</a:t>
              </a:r>
            </a:p>
          </p:txBody>
        </p:sp>
        <p:grpSp>
          <p:nvGrpSpPr>
            <p:cNvPr id="42" name="Group 41">
              <a:extLst>
                <a:ext uri="{FF2B5EF4-FFF2-40B4-BE49-F238E27FC236}">
                  <a16:creationId xmlns:a16="http://schemas.microsoft.com/office/drawing/2014/main" id="{504401D1-1B20-4323-8362-3B35E8901EA4}"/>
                </a:ext>
              </a:extLst>
            </p:cNvPr>
            <p:cNvGrpSpPr/>
            <p:nvPr/>
          </p:nvGrpSpPr>
          <p:grpSpPr>
            <a:xfrm>
              <a:off x="7630251" y="5051689"/>
              <a:ext cx="330482" cy="330482"/>
              <a:chOff x="6884567" y="5726333"/>
              <a:chExt cx="412909" cy="412909"/>
            </a:xfrm>
          </p:grpSpPr>
          <p:sp>
            <p:nvSpPr>
              <p:cNvPr id="191" name="Oval 190">
                <a:extLst>
                  <a:ext uri="{FF2B5EF4-FFF2-40B4-BE49-F238E27FC236}">
                    <a16:creationId xmlns:a16="http://schemas.microsoft.com/office/drawing/2014/main" id="{3780882D-C58C-4DB9-B9A9-F95B7D776CDF}"/>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2" name="Graphic 191">
                <a:extLst>
                  <a:ext uri="{FF2B5EF4-FFF2-40B4-BE49-F238E27FC236}">
                    <a16:creationId xmlns:a16="http://schemas.microsoft.com/office/drawing/2014/main" id="{BB3CB618-77F3-493A-AAB6-6386C958CC7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43" name="TextBox 42">
              <a:extLst>
                <a:ext uri="{FF2B5EF4-FFF2-40B4-BE49-F238E27FC236}">
                  <a16:creationId xmlns:a16="http://schemas.microsoft.com/office/drawing/2014/main" id="{5EF29430-89EE-46CE-A461-486E3EFA493C}"/>
                </a:ext>
              </a:extLst>
            </p:cNvPr>
            <p:cNvSpPr txBox="1"/>
            <p:nvPr/>
          </p:nvSpPr>
          <p:spPr>
            <a:xfrm>
              <a:off x="7926553" y="5106078"/>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44" name="Group 43">
              <a:extLst>
                <a:ext uri="{FF2B5EF4-FFF2-40B4-BE49-F238E27FC236}">
                  <a16:creationId xmlns:a16="http://schemas.microsoft.com/office/drawing/2014/main" id="{2F069CD6-E673-4A8C-9B87-8048E08667F7}"/>
                </a:ext>
              </a:extLst>
            </p:cNvPr>
            <p:cNvGrpSpPr/>
            <p:nvPr/>
          </p:nvGrpSpPr>
          <p:grpSpPr>
            <a:xfrm>
              <a:off x="7630251" y="5494213"/>
              <a:ext cx="330482" cy="330482"/>
              <a:chOff x="6884567" y="5726333"/>
              <a:chExt cx="412909" cy="412909"/>
            </a:xfrm>
          </p:grpSpPr>
          <p:sp>
            <p:nvSpPr>
              <p:cNvPr id="189" name="Oval 188">
                <a:extLst>
                  <a:ext uri="{FF2B5EF4-FFF2-40B4-BE49-F238E27FC236}">
                    <a16:creationId xmlns:a16="http://schemas.microsoft.com/office/drawing/2014/main" id="{1A2F7034-4AF6-4328-8463-C4FE6737D6E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90" name="Graphic 189">
                <a:extLst>
                  <a:ext uri="{FF2B5EF4-FFF2-40B4-BE49-F238E27FC236}">
                    <a16:creationId xmlns:a16="http://schemas.microsoft.com/office/drawing/2014/main" id="{7CF355DB-9FD1-4A3F-87E4-6880FDD6674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45" name="TextBox 44">
              <a:extLst>
                <a:ext uri="{FF2B5EF4-FFF2-40B4-BE49-F238E27FC236}">
                  <a16:creationId xmlns:a16="http://schemas.microsoft.com/office/drawing/2014/main" id="{50630578-D2EE-4E40-83BA-E77882250C55}"/>
                </a:ext>
              </a:extLst>
            </p:cNvPr>
            <p:cNvSpPr txBox="1"/>
            <p:nvPr/>
          </p:nvSpPr>
          <p:spPr>
            <a:xfrm>
              <a:off x="7926553" y="5548602"/>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grpSp>
          <p:nvGrpSpPr>
            <p:cNvPr id="46" name="Group 45">
              <a:extLst>
                <a:ext uri="{FF2B5EF4-FFF2-40B4-BE49-F238E27FC236}">
                  <a16:creationId xmlns:a16="http://schemas.microsoft.com/office/drawing/2014/main" id="{04A86756-1414-439B-B3B1-7AD411C19DE0}"/>
                </a:ext>
              </a:extLst>
            </p:cNvPr>
            <p:cNvGrpSpPr/>
            <p:nvPr/>
          </p:nvGrpSpPr>
          <p:grpSpPr>
            <a:xfrm>
              <a:off x="8519419" y="5051689"/>
              <a:ext cx="330482" cy="330482"/>
              <a:chOff x="6884567" y="5726333"/>
              <a:chExt cx="412909" cy="412909"/>
            </a:xfrm>
          </p:grpSpPr>
          <p:sp>
            <p:nvSpPr>
              <p:cNvPr id="187" name="Oval 186">
                <a:extLst>
                  <a:ext uri="{FF2B5EF4-FFF2-40B4-BE49-F238E27FC236}">
                    <a16:creationId xmlns:a16="http://schemas.microsoft.com/office/drawing/2014/main" id="{8A0CCA7B-03E2-4C4D-8119-EDEED25DD7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8" name="Graphic 187">
                <a:extLst>
                  <a:ext uri="{FF2B5EF4-FFF2-40B4-BE49-F238E27FC236}">
                    <a16:creationId xmlns:a16="http://schemas.microsoft.com/office/drawing/2014/main" id="{F68E2153-4D2E-43DE-9AA1-C209184241E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47" name="TextBox 46">
              <a:extLst>
                <a:ext uri="{FF2B5EF4-FFF2-40B4-BE49-F238E27FC236}">
                  <a16:creationId xmlns:a16="http://schemas.microsoft.com/office/drawing/2014/main" id="{473E2349-65B8-4344-B63B-EABA040854DF}"/>
                </a:ext>
              </a:extLst>
            </p:cNvPr>
            <p:cNvSpPr txBox="1"/>
            <p:nvPr/>
          </p:nvSpPr>
          <p:spPr>
            <a:xfrm>
              <a:off x="8815721" y="5106078"/>
              <a:ext cx="710604" cy="248118"/>
            </a:xfrm>
            <a:prstGeom prst="rect">
              <a:avLst/>
            </a:prstGeom>
            <a:noFill/>
          </p:spPr>
          <p:txBody>
            <a:bodyPr wrap="square" rIns="0">
              <a:spAutoFit/>
            </a:bodyPr>
            <a:lstStyle/>
            <a:p>
              <a:pPr defTabSz="914554"/>
              <a:r>
                <a:rPr lang="en-US" sz="981" dirty="0">
                  <a:solidFill>
                    <a:srgbClr val="000000"/>
                  </a:solidFill>
                  <a:latin typeface="Segoe UI"/>
                </a:rPr>
                <a:t>App6</a:t>
              </a:r>
            </a:p>
          </p:txBody>
        </p:sp>
        <p:sp>
          <p:nvSpPr>
            <p:cNvPr id="48" name="TextBox 47">
              <a:extLst>
                <a:ext uri="{FF2B5EF4-FFF2-40B4-BE49-F238E27FC236}">
                  <a16:creationId xmlns:a16="http://schemas.microsoft.com/office/drawing/2014/main" id="{59242495-4573-4F93-8D7D-B5ED86CD3658}"/>
                </a:ext>
              </a:extLst>
            </p:cNvPr>
            <p:cNvSpPr txBox="1"/>
            <p:nvPr/>
          </p:nvSpPr>
          <p:spPr>
            <a:xfrm>
              <a:off x="7604937" y="3332029"/>
              <a:ext cx="959206" cy="251169"/>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Production</a:t>
              </a:r>
            </a:p>
          </p:txBody>
        </p:sp>
        <p:grpSp>
          <p:nvGrpSpPr>
            <p:cNvPr id="50" name="Group 49">
              <a:extLst>
                <a:ext uri="{FF2B5EF4-FFF2-40B4-BE49-F238E27FC236}">
                  <a16:creationId xmlns:a16="http://schemas.microsoft.com/office/drawing/2014/main" id="{63ECEEFB-A856-40FB-A366-7DD4F80DB2F8}"/>
                </a:ext>
              </a:extLst>
            </p:cNvPr>
            <p:cNvGrpSpPr/>
            <p:nvPr/>
          </p:nvGrpSpPr>
          <p:grpSpPr>
            <a:xfrm>
              <a:off x="9715038" y="4094637"/>
              <a:ext cx="365931" cy="365931"/>
              <a:chOff x="4848946" y="-3925523"/>
              <a:chExt cx="548640" cy="548640"/>
            </a:xfrm>
          </p:grpSpPr>
          <p:sp>
            <p:nvSpPr>
              <p:cNvPr id="185" name="Oval 184">
                <a:extLst>
                  <a:ext uri="{FF2B5EF4-FFF2-40B4-BE49-F238E27FC236}">
                    <a16:creationId xmlns:a16="http://schemas.microsoft.com/office/drawing/2014/main" id="{A1A75183-08E0-4030-908F-755407EEDE9E}"/>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6" name="Graphic 185">
                <a:extLst>
                  <a:ext uri="{FF2B5EF4-FFF2-40B4-BE49-F238E27FC236}">
                    <a16:creationId xmlns:a16="http://schemas.microsoft.com/office/drawing/2014/main" id="{E0CA046F-24A7-4D95-941D-60C10988684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51" name="TextBox 50">
              <a:extLst>
                <a:ext uri="{FF2B5EF4-FFF2-40B4-BE49-F238E27FC236}">
                  <a16:creationId xmlns:a16="http://schemas.microsoft.com/office/drawing/2014/main" id="{67A3D867-DDAE-4054-9187-41B399F2FB95}"/>
                </a:ext>
              </a:extLst>
            </p:cNvPr>
            <p:cNvSpPr txBox="1"/>
            <p:nvPr/>
          </p:nvSpPr>
          <p:spPr>
            <a:xfrm>
              <a:off x="9605651" y="4548134"/>
              <a:ext cx="849270" cy="402063"/>
            </a:xfrm>
            <a:prstGeom prst="rect">
              <a:avLst/>
            </a:prstGeom>
            <a:noFill/>
          </p:spPr>
          <p:txBody>
            <a:bodyPr wrap="square" rIns="0">
              <a:spAutoFit/>
            </a:bodyPr>
            <a:lstStyle/>
            <a:p>
              <a:pPr defTabSz="914554"/>
              <a:r>
                <a:rPr lang="en-US" sz="981" dirty="0">
                  <a:solidFill>
                    <a:srgbClr val="000000"/>
                  </a:solidFill>
                  <a:latin typeface="Segoe UI"/>
                </a:rPr>
                <a:t>Non-Production</a:t>
              </a:r>
            </a:p>
          </p:txBody>
        </p:sp>
        <p:grpSp>
          <p:nvGrpSpPr>
            <p:cNvPr id="52" name="Group 51">
              <a:extLst>
                <a:ext uri="{FF2B5EF4-FFF2-40B4-BE49-F238E27FC236}">
                  <a16:creationId xmlns:a16="http://schemas.microsoft.com/office/drawing/2014/main" id="{94DA4D79-6981-4629-8335-6F1426D97BC6}"/>
                </a:ext>
              </a:extLst>
            </p:cNvPr>
            <p:cNvGrpSpPr/>
            <p:nvPr/>
          </p:nvGrpSpPr>
          <p:grpSpPr>
            <a:xfrm>
              <a:off x="9426166" y="5051689"/>
              <a:ext cx="330482" cy="330482"/>
              <a:chOff x="6884567" y="5726333"/>
              <a:chExt cx="412909" cy="412909"/>
            </a:xfrm>
          </p:grpSpPr>
          <p:sp>
            <p:nvSpPr>
              <p:cNvPr id="183" name="Oval 182">
                <a:extLst>
                  <a:ext uri="{FF2B5EF4-FFF2-40B4-BE49-F238E27FC236}">
                    <a16:creationId xmlns:a16="http://schemas.microsoft.com/office/drawing/2014/main" id="{64D45493-38BA-4CC9-B527-158BC3D72C4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4" name="Graphic 183">
                <a:extLst>
                  <a:ext uri="{FF2B5EF4-FFF2-40B4-BE49-F238E27FC236}">
                    <a16:creationId xmlns:a16="http://schemas.microsoft.com/office/drawing/2014/main" id="{A93560F5-1FBF-4E7D-B828-9295A446241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53" name="TextBox 52">
              <a:extLst>
                <a:ext uri="{FF2B5EF4-FFF2-40B4-BE49-F238E27FC236}">
                  <a16:creationId xmlns:a16="http://schemas.microsoft.com/office/drawing/2014/main" id="{65D2CD06-170E-4B89-8949-E73EC11ABFD4}"/>
                </a:ext>
              </a:extLst>
            </p:cNvPr>
            <p:cNvSpPr txBox="1"/>
            <p:nvPr/>
          </p:nvSpPr>
          <p:spPr>
            <a:xfrm>
              <a:off x="9722468"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54" name="Group 53">
              <a:extLst>
                <a:ext uri="{FF2B5EF4-FFF2-40B4-BE49-F238E27FC236}">
                  <a16:creationId xmlns:a16="http://schemas.microsoft.com/office/drawing/2014/main" id="{C1C654CD-1685-428E-B5B0-211BB307EAFC}"/>
                </a:ext>
              </a:extLst>
            </p:cNvPr>
            <p:cNvGrpSpPr/>
            <p:nvPr/>
          </p:nvGrpSpPr>
          <p:grpSpPr>
            <a:xfrm>
              <a:off x="9426166" y="5494212"/>
              <a:ext cx="330482" cy="330482"/>
              <a:chOff x="6884567" y="5726333"/>
              <a:chExt cx="412909" cy="412909"/>
            </a:xfrm>
          </p:grpSpPr>
          <p:sp>
            <p:nvSpPr>
              <p:cNvPr id="181" name="Oval 180">
                <a:extLst>
                  <a:ext uri="{FF2B5EF4-FFF2-40B4-BE49-F238E27FC236}">
                    <a16:creationId xmlns:a16="http://schemas.microsoft.com/office/drawing/2014/main" id="{EF58E7CE-47D5-48DE-929A-8CA13B7EC68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2" name="Graphic 181">
                <a:extLst>
                  <a:ext uri="{FF2B5EF4-FFF2-40B4-BE49-F238E27FC236}">
                    <a16:creationId xmlns:a16="http://schemas.microsoft.com/office/drawing/2014/main" id="{A8709F96-771B-4678-9F82-CDB6A093E47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55" name="TextBox 54">
              <a:extLst>
                <a:ext uri="{FF2B5EF4-FFF2-40B4-BE49-F238E27FC236}">
                  <a16:creationId xmlns:a16="http://schemas.microsoft.com/office/drawing/2014/main" id="{D6A1EECE-F78C-4AA9-B307-CAB701061580}"/>
                </a:ext>
              </a:extLst>
            </p:cNvPr>
            <p:cNvSpPr txBox="1"/>
            <p:nvPr/>
          </p:nvSpPr>
          <p:spPr>
            <a:xfrm>
              <a:off x="9722468" y="5548601"/>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56" name="Group 55">
              <a:extLst>
                <a:ext uri="{FF2B5EF4-FFF2-40B4-BE49-F238E27FC236}">
                  <a16:creationId xmlns:a16="http://schemas.microsoft.com/office/drawing/2014/main" id="{F9666434-8D30-4FC6-9EB9-6030B0143B1E}"/>
                </a:ext>
              </a:extLst>
            </p:cNvPr>
            <p:cNvGrpSpPr/>
            <p:nvPr/>
          </p:nvGrpSpPr>
          <p:grpSpPr>
            <a:xfrm>
              <a:off x="9426166" y="5936734"/>
              <a:ext cx="330482" cy="330482"/>
              <a:chOff x="6884567" y="5726333"/>
              <a:chExt cx="412909" cy="412909"/>
            </a:xfrm>
          </p:grpSpPr>
          <p:sp>
            <p:nvSpPr>
              <p:cNvPr id="179" name="Oval 178">
                <a:extLst>
                  <a:ext uri="{FF2B5EF4-FFF2-40B4-BE49-F238E27FC236}">
                    <a16:creationId xmlns:a16="http://schemas.microsoft.com/office/drawing/2014/main" id="{B5655173-2C98-48C5-A653-DA7C8F42160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80" name="Graphic 179">
                <a:extLst>
                  <a:ext uri="{FF2B5EF4-FFF2-40B4-BE49-F238E27FC236}">
                    <a16:creationId xmlns:a16="http://schemas.microsoft.com/office/drawing/2014/main" id="{25FF515D-C596-4CD7-919E-E6C2CDECEEF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57" name="TextBox 56">
              <a:extLst>
                <a:ext uri="{FF2B5EF4-FFF2-40B4-BE49-F238E27FC236}">
                  <a16:creationId xmlns:a16="http://schemas.microsoft.com/office/drawing/2014/main" id="{BC3ED04A-4B9D-4F5A-8636-666B9A628834}"/>
                </a:ext>
              </a:extLst>
            </p:cNvPr>
            <p:cNvSpPr txBox="1"/>
            <p:nvPr/>
          </p:nvSpPr>
          <p:spPr>
            <a:xfrm>
              <a:off x="9722468" y="5991123"/>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sp>
          <p:nvSpPr>
            <p:cNvPr id="58" name="Right Bracket 57">
              <a:extLst>
                <a:ext uri="{FF2B5EF4-FFF2-40B4-BE49-F238E27FC236}">
                  <a16:creationId xmlns:a16="http://schemas.microsoft.com/office/drawing/2014/main" id="{6E822CD1-8350-4AFC-BDA0-F7CEB32B9A2F}"/>
                </a:ext>
              </a:extLst>
            </p:cNvPr>
            <p:cNvSpPr/>
            <p:nvPr/>
          </p:nvSpPr>
          <p:spPr>
            <a:xfrm rot="16200000">
              <a:off x="7969238" y="3039079"/>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59" name="Group 58">
              <a:extLst>
                <a:ext uri="{FF2B5EF4-FFF2-40B4-BE49-F238E27FC236}">
                  <a16:creationId xmlns:a16="http://schemas.microsoft.com/office/drawing/2014/main" id="{F4826908-6F17-45F2-BBA1-51241D5CEC33}"/>
                </a:ext>
              </a:extLst>
            </p:cNvPr>
            <p:cNvGrpSpPr/>
            <p:nvPr/>
          </p:nvGrpSpPr>
          <p:grpSpPr>
            <a:xfrm>
              <a:off x="7889591" y="2795290"/>
              <a:ext cx="427006" cy="427006"/>
              <a:chOff x="7742707" y="1205933"/>
              <a:chExt cx="676656" cy="676656"/>
            </a:xfrm>
          </p:grpSpPr>
          <p:sp>
            <p:nvSpPr>
              <p:cNvPr id="171" name="Oval 170">
                <a:extLst>
                  <a:ext uri="{FF2B5EF4-FFF2-40B4-BE49-F238E27FC236}">
                    <a16:creationId xmlns:a16="http://schemas.microsoft.com/office/drawing/2014/main" id="{E2FEA496-EF7D-4E65-B54D-91A81A51A351}"/>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72" name="Graphic 10">
                <a:extLst>
                  <a:ext uri="{FF2B5EF4-FFF2-40B4-BE49-F238E27FC236}">
                    <a16:creationId xmlns:a16="http://schemas.microsoft.com/office/drawing/2014/main" id="{9FFCFF4A-2CB8-44E7-BBF6-8D199FE990B3}"/>
                  </a:ext>
                </a:extLst>
              </p:cNvPr>
              <p:cNvGrpSpPr/>
              <p:nvPr/>
            </p:nvGrpSpPr>
            <p:grpSpPr>
              <a:xfrm>
                <a:off x="7884598" y="1326044"/>
                <a:ext cx="411162" cy="411162"/>
                <a:chOff x="5570538" y="-1594017"/>
                <a:chExt cx="1219200" cy="1219200"/>
              </a:xfrm>
            </p:grpSpPr>
            <p:sp>
              <p:nvSpPr>
                <p:cNvPr id="173" name="Freeform: Shape 172">
                  <a:extLst>
                    <a:ext uri="{FF2B5EF4-FFF2-40B4-BE49-F238E27FC236}">
                      <a16:creationId xmlns:a16="http://schemas.microsoft.com/office/drawing/2014/main" id="{60DBEC82-361E-49C4-BC92-21E301288A5F}"/>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4" name="Freeform: Shape 173">
                  <a:extLst>
                    <a:ext uri="{FF2B5EF4-FFF2-40B4-BE49-F238E27FC236}">
                      <a16:creationId xmlns:a16="http://schemas.microsoft.com/office/drawing/2014/main" id="{E9E155A6-76DF-457C-9106-51B06B8DCE4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5" name="Freeform: Shape 174">
                  <a:extLst>
                    <a:ext uri="{FF2B5EF4-FFF2-40B4-BE49-F238E27FC236}">
                      <a16:creationId xmlns:a16="http://schemas.microsoft.com/office/drawing/2014/main" id="{C3A417F9-6F0D-4DDA-8EA0-9A7D91CDA68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6" name="Freeform: Shape 175">
                  <a:extLst>
                    <a:ext uri="{FF2B5EF4-FFF2-40B4-BE49-F238E27FC236}">
                      <a16:creationId xmlns:a16="http://schemas.microsoft.com/office/drawing/2014/main" id="{82D33627-F8B9-43D1-85CE-B21EC0C18AB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7" name="Freeform: Shape 176">
                  <a:extLst>
                    <a:ext uri="{FF2B5EF4-FFF2-40B4-BE49-F238E27FC236}">
                      <a16:creationId xmlns:a16="http://schemas.microsoft.com/office/drawing/2014/main" id="{5C0B755E-E60F-4A3C-B92B-037096D1BCE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8" name="Freeform: Shape 177">
                  <a:extLst>
                    <a:ext uri="{FF2B5EF4-FFF2-40B4-BE49-F238E27FC236}">
                      <a16:creationId xmlns:a16="http://schemas.microsoft.com/office/drawing/2014/main" id="{E25D6534-F730-42F9-B0DD-3F3C0671092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60" name="Group 59">
              <a:extLst>
                <a:ext uri="{FF2B5EF4-FFF2-40B4-BE49-F238E27FC236}">
                  <a16:creationId xmlns:a16="http://schemas.microsoft.com/office/drawing/2014/main" id="{ADE6426A-D866-4DEB-BEA2-39E0CBDA074B}"/>
                </a:ext>
              </a:extLst>
            </p:cNvPr>
            <p:cNvGrpSpPr/>
            <p:nvPr/>
          </p:nvGrpSpPr>
          <p:grpSpPr>
            <a:xfrm>
              <a:off x="9669881" y="2803676"/>
              <a:ext cx="427006" cy="427006"/>
              <a:chOff x="7742707" y="1205933"/>
              <a:chExt cx="676656" cy="676656"/>
            </a:xfrm>
          </p:grpSpPr>
          <p:sp>
            <p:nvSpPr>
              <p:cNvPr id="163" name="Oval 162">
                <a:extLst>
                  <a:ext uri="{FF2B5EF4-FFF2-40B4-BE49-F238E27FC236}">
                    <a16:creationId xmlns:a16="http://schemas.microsoft.com/office/drawing/2014/main" id="{CCA0CD7D-8EAB-4369-9381-89C50A431AC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64" name="Graphic 10">
                <a:extLst>
                  <a:ext uri="{FF2B5EF4-FFF2-40B4-BE49-F238E27FC236}">
                    <a16:creationId xmlns:a16="http://schemas.microsoft.com/office/drawing/2014/main" id="{02E21A9E-9A04-440E-89E1-9C3D98D1FC77}"/>
                  </a:ext>
                </a:extLst>
              </p:cNvPr>
              <p:cNvGrpSpPr/>
              <p:nvPr/>
            </p:nvGrpSpPr>
            <p:grpSpPr>
              <a:xfrm>
                <a:off x="7884598" y="1326044"/>
                <a:ext cx="411162" cy="411162"/>
                <a:chOff x="5570538" y="-1594017"/>
                <a:chExt cx="1219200" cy="1219200"/>
              </a:xfrm>
            </p:grpSpPr>
            <p:sp>
              <p:nvSpPr>
                <p:cNvPr id="165" name="Freeform: Shape 164">
                  <a:extLst>
                    <a:ext uri="{FF2B5EF4-FFF2-40B4-BE49-F238E27FC236}">
                      <a16:creationId xmlns:a16="http://schemas.microsoft.com/office/drawing/2014/main" id="{C7F2EAC0-011C-4BBE-808B-A7016B6C5813}"/>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66" name="Freeform: Shape 165">
                  <a:extLst>
                    <a:ext uri="{FF2B5EF4-FFF2-40B4-BE49-F238E27FC236}">
                      <a16:creationId xmlns:a16="http://schemas.microsoft.com/office/drawing/2014/main" id="{5BA93E1E-7065-4070-B499-C9B761628A77}"/>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67" name="Freeform: Shape 166">
                  <a:extLst>
                    <a:ext uri="{FF2B5EF4-FFF2-40B4-BE49-F238E27FC236}">
                      <a16:creationId xmlns:a16="http://schemas.microsoft.com/office/drawing/2014/main" id="{D9EE3B89-05A1-4724-BB91-735F9BDF8C9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68" name="Freeform: Shape 167">
                  <a:extLst>
                    <a:ext uri="{FF2B5EF4-FFF2-40B4-BE49-F238E27FC236}">
                      <a16:creationId xmlns:a16="http://schemas.microsoft.com/office/drawing/2014/main" id="{97E19726-8BEC-4B3E-A01A-9CE0676218D5}"/>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69" name="Freeform: Shape 168">
                  <a:extLst>
                    <a:ext uri="{FF2B5EF4-FFF2-40B4-BE49-F238E27FC236}">
                      <a16:creationId xmlns:a16="http://schemas.microsoft.com/office/drawing/2014/main" id="{1E4E563B-564D-4C76-953A-6244B897A086}"/>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0" name="Freeform: Shape 169">
                  <a:extLst>
                    <a:ext uri="{FF2B5EF4-FFF2-40B4-BE49-F238E27FC236}">
                      <a16:creationId xmlns:a16="http://schemas.microsoft.com/office/drawing/2014/main" id="{26FBF786-9E3E-4767-BB29-A878DB143483}"/>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65" name="Straight Connector 64">
              <a:extLst>
                <a:ext uri="{FF2B5EF4-FFF2-40B4-BE49-F238E27FC236}">
                  <a16:creationId xmlns:a16="http://schemas.microsoft.com/office/drawing/2014/main" id="{DE944BEE-8652-4DFD-8A36-76BDDD7B8AFF}"/>
                </a:ext>
              </a:extLst>
            </p:cNvPr>
            <p:cNvCxnSpPr>
              <a:cxnSpLocks/>
            </p:cNvCxnSpPr>
            <p:nvPr/>
          </p:nvCxnSpPr>
          <p:spPr>
            <a:xfrm flipH="1">
              <a:off x="11652538" y="3591908"/>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6" name="Group 85">
              <a:extLst>
                <a:ext uri="{FF2B5EF4-FFF2-40B4-BE49-F238E27FC236}">
                  <a16:creationId xmlns:a16="http://schemas.microsoft.com/office/drawing/2014/main" id="{11CDA3F5-5212-40E3-895E-46E230655E19}"/>
                </a:ext>
              </a:extLst>
            </p:cNvPr>
            <p:cNvGrpSpPr/>
            <p:nvPr/>
          </p:nvGrpSpPr>
          <p:grpSpPr>
            <a:xfrm>
              <a:off x="11469572" y="4094637"/>
              <a:ext cx="365931" cy="365931"/>
              <a:chOff x="4848946" y="-3925523"/>
              <a:chExt cx="548640" cy="548640"/>
            </a:xfrm>
          </p:grpSpPr>
          <p:sp>
            <p:nvSpPr>
              <p:cNvPr id="137" name="Oval 136">
                <a:extLst>
                  <a:ext uri="{FF2B5EF4-FFF2-40B4-BE49-F238E27FC236}">
                    <a16:creationId xmlns:a16="http://schemas.microsoft.com/office/drawing/2014/main" id="{CEB8476E-7CAC-45DC-B022-FE6E7321CB8B}"/>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8" name="Graphic 137">
                <a:extLst>
                  <a:ext uri="{FF2B5EF4-FFF2-40B4-BE49-F238E27FC236}">
                    <a16:creationId xmlns:a16="http://schemas.microsoft.com/office/drawing/2014/main" id="{4402FAED-82DB-4CD7-BEA9-385598DC912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87" name="TextBox 86">
              <a:extLst>
                <a:ext uri="{FF2B5EF4-FFF2-40B4-BE49-F238E27FC236}">
                  <a16:creationId xmlns:a16="http://schemas.microsoft.com/office/drawing/2014/main" id="{AEEFAEF1-34DB-4132-BEB7-12F9B9BA07F9}"/>
                </a:ext>
              </a:extLst>
            </p:cNvPr>
            <p:cNvSpPr txBox="1"/>
            <p:nvPr/>
          </p:nvSpPr>
          <p:spPr>
            <a:xfrm flipH="1">
              <a:off x="11010218" y="4548134"/>
              <a:ext cx="849270" cy="246221"/>
            </a:xfrm>
            <a:prstGeom prst="rect">
              <a:avLst/>
            </a:prstGeom>
            <a:noFill/>
          </p:spPr>
          <p:txBody>
            <a:bodyPr wrap="square" rIns="0">
              <a:spAutoFit/>
            </a:bodyPr>
            <a:lstStyle/>
            <a:p>
              <a:pPr algn="r" defTabSz="914554"/>
              <a:r>
                <a:rPr lang="en-US" sz="981" dirty="0">
                  <a:solidFill>
                    <a:srgbClr val="000000"/>
                  </a:solidFill>
                  <a:latin typeface="Segoe UI"/>
                </a:rPr>
                <a:t>Staging</a:t>
              </a:r>
            </a:p>
          </p:txBody>
        </p:sp>
        <p:grpSp>
          <p:nvGrpSpPr>
            <p:cNvPr id="88" name="Group 87">
              <a:extLst>
                <a:ext uri="{FF2B5EF4-FFF2-40B4-BE49-F238E27FC236}">
                  <a16:creationId xmlns:a16="http://schemas.microsoft.com/office/drawing/2014/main" id="{9B26C9A8-A4E0-4284-977E-5DEEB275D725}"/>
                </a:ext>
              </a:extLst>
            </p:cNvPr>
            <p:cNvGrpSpPr/>
            <p:nvPr/>
          </p:nvGrpSpPr>
          <p:grpSpPr>
            <a:xfrm>
              <a:off x="11189096" y="5051689"/>
              <a:ext cx="330482" cy="330482"/>
              <a:chOff x="6884567" y="5726333"/>
              <a:chExt cx="412909" cy="412909"/>
            </a:xfrm>
          </p:grpSpPr>
          <p:sp>
            <p:nvSpPr>
              <p:cNvPr id="135" name="Oval 134">
                <a:extLst>
                  <a:ext uri="{FF2B5EF4-FFF2-40B4-BE49-F238E27FC236}">
                    <a16:creationId xmlns:a16="http://schemas.microsoft.com/office/drawing/2014/main" id="{81C76E88-E371-45DD-9ADE-6EC69D71EF1D}"/>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6" name="Graphic 135">
                <a:extLst>
                  <a:ext uri="{FF2B5EF4-FFF2-40B4-BE49-F238E27FC236}">
                    <a16:creationId xmlns:a16="http://schemas.microsoft.com/office/drawing/2014/main" id="{6D55F387-004B-446E-98D5-E295EABFD45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89" name="TextBox 88">
              <a:extLst>
                <a:ext uri="{FF2B5EF4-FFF2-40B4-BE49-F238E27FC236}">
                  <a16:creationId xmlns:a16="http://schemas.microsoft.com/office/drawing/2014/main" id="{85B66DF3-7511-48EA-A088-2AEEEA8E3C80}"/>
                </a:ext>
              </a:extLst>
            </p:cNvPr>
            <p:cNvSpPr txBox="1"/>
            <p:nvPr/>
          </p:nvSpPr>
          <p:spPr>
            <a:xfrm flipH="1">
              <a:off x="11523369" y="5106078"/>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92" name="Group 91">
              <a:extLst>
                <a:ext uri="{FF2B5EF4-FFF2-40B4-BE49-F238E27FC236}">
                  <a16:creationId xmlns:a16="http://schemas.microsoft.com/office/drawing/2014/main" id="{CEB82029-0AE1-4A0B-B54C-8268A87D7A65}"/>
                </a:ext>
              </a:extLst>
            </p:cNvPr>
            <p:cNvGrpSpPr/>
            <p:nvPr/>
          </p:nvGrpSpPr>
          <p:grpSpPr>
            <a:xfrm>
              <a:off x="11450172" y="2824718"/>
              <a:ext cx="427006" cy="427006"/>
              <a:chOff x="7742707" y="1205933"/>
              <a:chExt cx="676656" cy="676656"/>
            </a:xfrm>
          </p:grpSpPr>
          <p:sp>
            <p:nvSpPr>
              <p:cNvPr id="119" name="Oval 118">
                <a:extLst>
                  <a:ext uri="{FF2B5EF4-FFF2-40B4-BE49-F238E27FC236}">
                    <a16:creationId xmlns:a16="http://schemas.microsoft.com/office/drawing/2014/main" id="{10432E7B-13F5-4580-9A07-C81CF305FC3E}"/>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20" name="Graphic 10">
                <a:extLst>
                  <a:ext uri="{FF2B5EF4-FFF2-40B4-BE49-F238E27FC236}">
                    <a16:creationId xmlns:a16="http://schemas.microsoft.com/office/drawing/2014/main" id="{6C7CE27A-95E0-4153-BD70-4F136CA8A8B7}"/>
                  </a:ext>
                </a:extLst>
              </p:cNvPr>
              <p:cNvGrpSpPr/>
              <p:nvPr/>
            </p:nvGrpSpPr>
            <p:grpSpPr>
              <a:xfrm>
                <a:off x="7884598" y="1326044"/>
                <a:ext cx="411162" cy="411162"/>
                <a:chOff x="5570538" y="-1594017"/>
                <a:chExt cx="1219200" cy="1219200"/>
              </a:xfrm>
            </p:grpSpPr>
            <p:sp>
              <p:nvSpPr>
                <p:cNvPr id="121" name="Freeform: Shape 120">
                  <a:extLst>
                    <a:ext uri="{FF2B5EF4-FFF2-40B4-BE49-F238E27FC236}">
                      <a16:creationId xmlns:a16="http://schemas.microsoft.com/office/drawing/2014/main" id="{7600ADED-7538-4FEF-AE46-FD1769CC849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22" name="Freeform: Shape 121">
                  <a:extLst>
                    <a:ext uri="{FF2B5EF4-FFF2-40B4-BE49-F238E27FC236}">
                      <a16:creationId xmlns:a16="http://schemas.microsoft.com/office/drawing/2014/main" id="{D277F76E-628C-4C8F-A657-9CF20C36EF90}"/>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23" name="Freeform: Shape 122">
                  <a:extLst>
                    <a:ext uri="{FF2B5EF4-FFF2-40B4-BE49-F238E27FC236}">
                      <a16:creationId xmlns:a16="http://schemas.microsoft.com/office/drawing/2014/main" id="{CFA3D1B8-C8AA-4B62-9BC3-9672CD7D0006}"/>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4" name="Freeform: Shape 123">
                  <a:extLst>
                    <a:ext uri="{FF2B5EF4-FFF2-40B4-BE49-F238E27FC236}">
                      <a16:creationId xmlns:a16="http://schemas.microsoft.com/office/drawing/2014/main" id="{62DC24C3-FDC3-442D-8237-446747F90407}"/>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5" name="Freeform: Shape 124">
                  <a:extLst>
                    <a:ext uri="{FF2B5EF4-FFF2-40B4-BE49-F238E27FC236}">
                      <a16:creationId xmlns:a16="http://schemas.microsoft.com/office/drawing/2014/main" id="{77185EFE-6300-4FE3-AF6C-7C1B40F4C03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26" name="Freeform: Shape 125">
                  <a:extLst>
                    <a:ext uri="{FF2B5EF4-FFF2-40B4-BE49-F238E27FC236}">
                      <a16:creationId xmlns:a16="http://schemas.microsoft.com/office/drawing/2014/main" id="{3971379C-A1D1-497D-A785-BBADC697977E}"/>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sp>
          <p:nvSpPr>
            <p:cNvPr id="99" name="TextBox 98">
              <a:extLst>
                <a:ext uri="{FF2B5EF4-FFF2-40B4-BE49-F238E27FC236}">
                  <a16:creationId xmlns:a16="http://schemas.microsoft.com/office/drawing/2014/main" id="{CB90F731-199D-4618-922C-549EBD3829E0}"/>
                </a:ext>
              </a:extLst>
            </p:cNvPr>
            <p:cNvSpPr txBox="1"/>
            <p:nvPr/>
          </p:nvSpPr>
          <p:spPr>
            <a:xfrm>
              <a:off x="9213289" y="2258937"/>
              <a:ext cx="1352351" cy="255835"/>
            </a:xfrm>
            <a:prstGeom prst="rect">
              <a:avLst/>
            </a:prstGeom>
            <a:solidFill>
              <a:schemeClr val="accent1"/>
            </a:solidFill>
          </p:spPr>
          <p:txBody>
            <a:bodyPr wrap="square" rIns="0">
              <a:spAutoFit/>
            </a:bodyPr>
            <a:lstStyle/>
            <a:p>
              <a:pPr algn="ctr" defTabSz="914554"/>
              <a:r>
                <a:rPr lang="en-US" sz="1030" dirty="0">
                  <a:solidFill>
                    <a:srgbClr val="000000"/>
                  </a:solidFill>
                  <a:latin typeface="Segoe UI"/>
                </a:rPr>
                <a:t>Corporate IT</a:t>
              </a:r>
            </a:p>
          </p:txBody>
        </p:sp>
        <p:grpSp>
          <p:nvGrpSpPr>
            <p:cNvPr id="100" name="Group 99">
              <a:extLst>
                <a:ext uri="{FF2B5EF4-FFF2-40B4-BE49-F238E27FC236}">
                  <a16:creationId xmlns:a16="http://schemas.microsoft.com/office/drawing/2014/main" id="{7A115BAE-5B29-4CA6-9DB4-A3DA529E159B}"/>
                </a:ext>
              </a:extLst>
            </p:cNvPr>
            <p:cNvGrpSpPr/>
            <p:nvPr/>
          </p:nvGrpSpPr>
          <p:grpSpPr>
            <a:xfrm>
              <a:off x="9573480" y="1594493"/>
              <a:ext cx="631968" cy="631968"/>
              <a:chOff x="7742707" y="1205932"/>
              <a:chExt cx="676656" cy="676656"/>
            </a:xfrm>
          </p:grpSpPr>
          <p:sp>
            <p:nvSpPr>
              <p:cNvPr id="101" name="Oval 100">
                <a:extLst>
                  <a:ext uri="{FF2B5EF4-FFF2-40B4-BE49-F238E27FC236}">
                    <a16:creationId xmlns:a16="http://schemas.microsoft.com/office/drawing/2014/main" id="{812842F8-7BC1-4422-A791-15D7C733A394}"/>
                  </a:ext>
                </a:extLst>
              </p:cNvPr>
              <p:cNvSpPr/>
              <p:nvPr/>
            </p:nvSpPr>
            <p:spPr bwMode="auto">
              <a:xfrm>
                <a:off x="7742707" y="1205932"/>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02" name="Graphic 10">
                <a:extLst>
                  <a:ext uri="{FF2B5EF4-FFF2-40B4-BE49-F238E27FC236}">
                    <a16:creationId xmlns:a16="http://schemas.microsoft.com/office/drawing/2014/main" id="{BD250CA3-8C85-441F-8FF4-EFD2BB8D7D5B}"/>
                  </a:ext>
                </a:extLst>
              </p:cNvPr>
              <p:cNvGrpSpPr/>
              <p:nvPr/>
            </p:nvGrpSpPr>
            <p:grpSpPr>
              <a:xfrm>
                <a:off x="7884598" y="1326044"/>
                <a:ext cx="411162" cy="411162"/>
                <a:chOff x="5570538" y="-1594017"/>
                <a:chExt cx="1219200" cy="1219200"/>
              </a:xfrm>
            </p:grpSpPr>
            <p:sp>
              <p:nvSpPr>
                <p:cNvPr id="103" name="Freeform: Shape 102">
                  <a:extLst>
                    <a:ext uri="{FF2B5EF4-FFF2-40B4-BE49-F238E27FC236}">
                      <a16:creationId xmlns:a16="http://schemas.microsoft.com/office/drawing/2014/main" id="{6D8989E1-31FA-48EF-9166-534494F41AB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04" name="Freeform: Shape 103">
                  <a:extLst>
                    <a:ext uri="{FF2B5EF4-FFF2-40B4-BE49-F238E27FC236}">
                      <a16:creationId xmlns:a16="http://schemas.microsoft.com/office/drawing/2014/main" id="{E29079CB-9289-4DF4-AFB8-CD4F5E356F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05" name="Freeform: Shape 104">
                  <a:extLst>
                    <a:ext uri="{FF2B5EF4-FFF2-40B4-BE49-F238E27FC236}">
                      <a16:creationId xmlns:a16="http://schemas.microsoft.com/office/drawing/2014/main" id="{0BEA5447-56EF-4AB7-A116-744C2BFCA5D8}"/>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6" name="Freeform: Shape 105">
                  <a:extLst>
                    <a:ext uri="{FF2B5EF4-FFF2-40B4-BE49-F238E27FC236}">
                      <a16:creationId xmlns:a16="http://schemas.microsoft.com/office/drawing/2014/main" id="{6EF04202-EB4B-479E-B57F-5732021931AF}"/>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7" name="Freeform: Shape 106">
                  <a:extLst>
                    <a:ext uri="{FF2B5EF4-FFF2-40B4-BE49-F238E27FC236}">
                      <a16:creationId xmlns:a16="http://schemas.microsoft.com/office/drawing/2014/main" id="{725B2A2B-5075-491C-BF8E-DE1F813644AD}"/>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08" name="Freeform: Shape 107">
                  <a:extLst>
                    <a:ext uri="{FF2B5EF4-FFF2-40B4-BE49-F238E27FC236}">
                      <a16:creationId xmlns:a16="http://schemas.microsoft.com/office/drawing/2014/main" id="{556AF8DC-2D45-4CEA-9297-5F7134A2B456}"/>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sp>
          <p:nvSpPr>
            <p:cNvPr id="205" name="TextBox 204">
              <a:extLst>
                <a:ext uri="{FF2B5EF4-FFF2-40B4-BE49-F238E27FC236}">
                  <a16:creationId xmlns:a16="http://schemas.microsoft.com/office/drawing/2014/main" id="{374627B6-31AD-46AA-AAC4-B2FFFCE05D55}"/>
                </a:ext>
              </a:extLst>
            </p:cNvPr>
            <p:cNvSpPr txBox="1"/>
            <p:nvPr/>
          </p:nvSpPr>
          <p:spPr>
            <a:xfrm>
              <a:off x="9409551" y="3332029"/>
              <a:ext cx="959206" cy="251169"/>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Development</a:t>
              </a:r>
            </a:p>
          </p:txBody>
        </p:sp>
        <p:sp>
          <p:nvSpPr>
            <p:cNvPr id="206" name="TextBox 205">
              <a:extLst>
                <a:ext uri="{FF2B5EF4-FFF2-40B4-BE49-F238E27FC236}">
                  <a16:creationId xmlns:a16="http://schemas.microsoft.com/office/drawing/2014/main" id="{ED91E5C0-CAA2-48A2-AE62-61B8E2BDB434}"/>
                </a:ext>
              </a:extLst>
            </p:cNvPr>
            <p:cNvSpPr txBox="1"/>
            <p:nvPr/>
          </p:nvSpPr>
          <p:spPr>
            <a:xfrm>
              <a:off x="11165518" y="3332029"/>
              <a:ext cx="959206" cy="251169"/>
            </a:xfrm>
            <a:prstGeom prst="rect">
              <a:avLst/>
            </a:prstGeom>
            <a:noFill/>
          </p:spPr>
          <p:txBody>
            <a:bodyPr wrap="square" lIns="0" tIns="89654" rIns="0" bIns="89654" anchor="ctr">
              <a:noAutofit/>
            </a:bodyPr>
            <a:lstStyle/>
            <a:p>
              <a:pPr algn="ctr" defTabSz="914554"/>
              <a:r>
                <a:rPr lang="en-US" sz="1030" dirty="0">
                  <a:solidFill>
                    <a:srgbClr val="000000"/>
                  </a:solidFill>
                  <a:latin typeface="Segoe UI"/>
                </a:rPr>
                <a:t>QA</a:t>
              </a:r>
            </a:p>
          </p:txBody>
        </p:sp>
      </p:grpSp>
    </p:spTree>
    <p:extLst>
      <p:ext uri="{BB962C8B-B14F-4D97-AF65-F5344CB8AC3E}">
        <p14:creationId xmlns:p14="http://schemas.microsoft.com/office/powerpoint/2010/main" val="416430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anim calcmode="lin" valueType="num">
                                      <p:cBhvr>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anim calcmode="lin" valueType="num">
                                      <p:cBhvr>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anim calcmode="lin" valueType="num">
                                      <p:cBhvr>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dirty="0"/>
              <a:t>Governance MVP Considerations</a:t>
            </a:r>
          </a:p>
        </p:txBody>
      </p:sp>
      <p:grpSp>
        <p:nvGrpSpPr>
          <p:cNvPr id="467" name="Group 466" descr="management group hierarchy chart">
            <a:extLst>
              <a:ext uri="{FF2B5EF4-FFF2-40B4-BE49-F238E27FC236}">
                <a16:creationId xmlns:a16="http://schemas.microsoft.com/office/drawing/2014/main" id="{DA0A0ED8-F09C-4272-98D0-CD009F141A90}"/>
              </a:ext>
            </a:extLst>
          </p:cNvPr>
          <p:cNvGrpSpPr/>
          <p:nvPr/>
        </p:nvGrpSpPr>
        <p:grpSpPr>
          <a:xfrm>
            <a:off x="3450976" y="978766"/>
            <a:ext cx="8323888" cy="5446097"/>
            <a:chOff x="3519726" y="998214"/>
            <a:chExt cx="8489715" cy="5554593"/>
          </a:xfrm>
        </p:grpSpPr>
        <p:sp>
          <p:nvSpPr>
            <p:cNvPr id="465" name="Rectangle 464">
              <a:extLst>
                <a:ext uri="{FF2B5EF4-FFF2-40B4-BE49-F238E27FC236}">
                  <a16:creationId xmlns:a16="http://schemas.microsoft.com/office/drawing/2014/main" id="{D73D5CA4-7BF8-4874-AF94-04AB78C3491A}"/>
                </a:ext>
              </a:extLst>
            </p:cNvPr>
            <p:cNvSpPr/>
            <p:nvPr/>
          </p:nvSpPr>
          <p:spPr bwMode="auto">
            <a:xfrm>
              <a:off x="3519727" y="4108158"/>
              <a:ext cx="8487280" cy="986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a:extLst>
                <a:ext uri="{FF2B5EF4-FFF2-40B4-BE49-F238E27FC236}">
                  <a16:creationId xmlns:a16="http://schemas.microsoft.com/office/drawing/2014/main" id="{AE455D5F-4E4C-4F86-96FD-C7348A0CCC66}"/>
                </a:ext>
              </a:extLst>
            </p:cNvPr>
            <p:cNvSpPr/>
            <p:nvPr/>
          </p:nvSpPr>
          <p:spPr bwMode="auto">
            <a:xfrm>
              <a:off x="3519727" y="1192213"/>
              <a:ext cx="8487280" cy="2839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a:extLst>
                <a:ext uri="{FF2B5EF4-FFF2-40B4-BE49-F238E27FC236}">
                  <a16:creationId xmlns:a16="http://schemas.microsoft.com/office/drawing/2014/main" id="{970D542D-2BF9-4396-BE89-6C42B1A46889}"/>
                </a:ext>
              </a:extLst>
            </p:cNvPr>
            <p:cNvSpPr/>
            <p:nvPr/>
          </p:nvSpPr>
          <p:spPr bwMode="auto">
            <a:xfrm>
              <a:off x="3519727" y="5170442"/>
              <a:ext cx="8487280" cy="138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1F239BF5-D61F-4974-955C-4115603E5E6F}"/>
                </a:ext>
              </a:extLst>
            </p:cNvPr>
            <p:cNvCxnSpPr/>
            <p:nvPr/>
          </p:nvCxnSpPr>
          <p:spPr>
            <a:xfrm>
              <a:off x="11912029" y="2056992"/>
              <a:ext cx="0" cy="4389120"/>
            </a:xfrm>
            <a:prstGeom prst="straightConnector1">
              <a:avLst/>
            </a:prstGeom>
            <a:ln w="41275">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C4A37F-81F0-40CF-926F-5BD603802850}"/>
                </a:ext>
              </a:extLst>
            </p:cNvPr>
            <p:cNvSpPr txBox="1"/>
            <p:nvPr/>
          </p:nvSpPr>
          <p:spPr>
            <a:xfrm rot="16200000">
              <a:off x="11337803" y="2225219"/>
              <a:ext cx="1072038" cy="271238"/>
            </a:xfrm>
            <a:prstGeom prst="rect">
              <a:avLst/>
            </a:prstGeom>
            <a:solidFill>
              <a:schemeClr val="accent1"/>
            </a:solidFill>
          </p:spPr>
          <p:txBody>
            <a:bodyPr wrap="square" lIns="0" tIns="0" rIns="0" bIns="0" rtlCol="0" anchor="ctr">
              <a:noAutofit/>
            </a:bodyPr>
            <a:lstStyle/>
            <a:p>
              <a:pPr algn="ctr" defTabSz="914554">
                <a:lnSpc>
                  <a:spcPct val="90000"/>
                </a:lnSpc>
                <a:spcAft>
                  <a:spcPts val="588"/>
                </a:spcAft>
              </a:pPr>
              <a:r>
                <a:rPr lang="en-US" sz="1765" dirty="0">
                  <a:gradFill>
                    <a:gsLst>
                      <a:gs pos="2917">
                        <a:srgbClr val="000000"/>
                      </a:gs>
                      <a:gs pos="30000">
                        <a:srgbClr val="000000"/>
                      </a:gs>
                    </a:gsLst>
                    <a:lin ang="5400000" scaled="0"/>
                  </a:gradFill>
                  <a:latin typeface="Segoe UI"/>
                </a:rPr>
                <a:t>Policies</a:t>
              </a:r>
            </a:p>
          </p:txBody>
        </p:sp>
        <p:sp>
          <p:nvSpPr>
            <p:cNvPr id="139" name="TextBox 138">
              <a:extLst>
                <a:ext uri="{FF2B5EF4-FFF2-40B4-BE49-F238E27FC236}">
                  <a16:creationId xmlns:a16="http://schemas.microsoft.com/office/drawing/2014/main" id="{7B8B8D08-E899-4175-86BD-F6662E807462}"/>
                </a:ext>
              </a:extLst>
            </p:cNvPr>
            <p:cNvSpPr txBox="1"/>
            <p:nvPr/>
          </p:nvSpPr>
          <p:spPr>
            <a:xfrm>
              <a:off x="3519726" y="1224896"/>
              <a:ext cx="1649379" cy="523220"/>
            </a:xfrm>
            <a:prstGeom prst="rect">
              <a:avLst/>
            </a:prstGeom>
            <a:solidFill>
              <a:schemeClr val="accent1"/>
            </a:solidFill>
          </p:spPr>
          <p:txBody>
            <a:bodyPr wrap="square">
              <a:spAutoFit/>
            </a:bodyPr>
            <a:lstStyle/>
            <a:p>
              <a:pPr defTabSz="914554"/>
              <a:r>
                <a:rPr lang="en-US" sz="1373" dirty="0">
                  <a:solidFill>
                    <a:srgbClr val="3C3B40"/>
                  </a:solidFill>
                  <a:latin typeface="Segoe UI"/>
                </a:rPr>
                <a:t>Management </a:t>
              </a:r>
              <a:br>
                <a:rPr lang="en-US" sz="1373" dirty="0">
                  <a:solidFill>
                    <a:srgbClr val="3C3B40"/>
                  </a:solidFill>
                  <a:latin typeface="Segoe UI"/>
                </a:rPr>
              </a:br>
              <a:r>
                <a:rPr lang="en-US" sz="1373" dirty="0">
                  <a:solidFill>
                    <a:srgbClr val="3C3B40"/>
                  </a:solidFill>
                  <a:latin typeface="Segoe UI"/>
                </a:rPr>
                <a:t>Group</a:t>
              </a:r>
            </a:p>
          </p:txBody>
        </p:sp>
        <p:sp>
          <p:nvSpPr>
            <p:cNvPr id="16" name="TextBox 15">
              <a:extLst>
                <a:ext uri="{FF2B5EF4-FFF2-40B4-BE49-F238E27FC236}">
                  <a16:creationId xmlns:a16="http://schemas.microsoft.com/office/drawing/2014/main" id="{53D3A753-0C78-424B-9B37-BCFEB1A0C20D}"/>
                </a:ext>
              </a:extLst>
            </p:cNvPr>
            <p:cNvSpPr txBox="1"/>
            <p:nvPr/>
          </p:nvSpPr>
          <p:spPr>
            <a:xfrm>
              <a:off x="3519726" y="4121066"/>
              <a:ext cx="1371600" cy="307777"/>
            </a:xfrm>
            <a:prstGeom prst="rect">
              <a:avLst/>
            </a:prstGeom>
            <a:solidFill>
              <a:schemeClr val="accent1"/>
            </a:solidFill>
          </p:spPr>
          <p:txBody>
            <a:bodyPr wrap="square">
              <a:spAutoFit/>
            </a:bodyPr>
            <a:lstStyle/>
            <a:p>
              <a:pPr defTabSz="914554"/>
              <a:r>
                <a:rPr lang="en-US" sz="1373" dirty="0">
                  <a:solidFill>
                    <a:srgbClr val="0078D3"/>
                  </a:solidFill>
                  <a:latin typeface="Segoe UI"/>
                </a:rPr>
                <a:t>Subscription</a:t>
              </a:r>
            </a:p>
          </p:txBody>
        </p:sp>
        <p:sp>
          <p:nvSpPr>
            <p:cNvPr id="227" name="TextBox 226">
              <a:extLst>
                <a:ext uri="{FF2B5EF4-FFF2-40B4-BE49-F238E27FC236}">
                  <a16:creationId xmlns:a16="http://schemas.microsoft.com/office/drawing/2014/main" id="{CCA27690-81B7-44F5-901F-B29C61DA90AE}"/>
                </a:ext>
              </a:extLst>
            </p:cNvPr>
            <p:cNvSpPr txBox="1"/>
            <p:nvPr/>
          </p:nvSpPr>
          <p:spPr>
            <a:xfrm>
              <a:off x="3519726" y="5203350"/>
              <a:ext cx="988127" cy="523220"/>
            </a:xfrm>
            <a:prstGeom prst="rect">
              <a:avLst/>
            </a:prstGeom>
            <a:solidFill>
              <a:schemeClr val="accent1"/>
            </a:solidFill>
          </p:spPr>
          <p:txBody>
            <a:bodyPr wrap="square">
              <a:spAutoFit/>
            </a:bodyPr>
            <a:lstStyle/>
            <a:p>
              <a:pPr defTabSz="914554"/>
              <a:r>
                <a:rPr lang="en-US" sz="1373" dirty="0">
                  <a:solidFill>
                    <a:srgbClr val="75757A"/>
                  </a:solidFill>
                  <a:latin typeface="Segoe UI"/>
                </a:rPr>
                <a:t>Resource</a:t>
              </a:r>
              <a:br>
                <a:rPr lang="en-US" sz="1373" dirty="0">
                  <a:solidFill>
                    <a:srgbClr val="75757A"/>
                  </a:solidFill>
                  <a:latin typeface="Segoe UI"/>
                </a:rPr>
              </a:br>
              <a:r>
                <a:rPr lang="en-US" sz="1373" dirty="0">
                  <a:solidFill>
                    <a:srgbClr val="75757A"/>
                  </a:solidFill>
                  <a:latin typeface="Segoe UI"/>
                </a:rPr>
                <a:t>Group</a:t>
              </a:r>
            </a:p>
          </p:txBody>
        </p:sp>
        <p:cxnSp>
          <p:nvCxnSpPr>
            <p:cNvPr id="459" name="Straight Connector 458">
              <a:extLst>
                <a:ext uri="{FF2B5EF4-FFF2-40B4-BE49-F238E27FC236}">
                  <a16:creationId xmlns:a16="http://schemas.microsoft.com/office/drawing/2014/main" id="{988F725E-07DB-4FC1-A370-F8C92DC16557}"/>
                </a:ext>
              </a:extLst>
            </p:cNvPr>
            <p:cNvCxnSpPr>
              <a:cxnSpLocks/>
            </p:cNvCxnSpPr>
            <p:nvPr/>
          </p:nvCxnSpPr>
          <p:spPr>
            <a:xfrm>
              <a:off x="8157272" y="1704428"/>
              <a:ext cx="0" cy="341605"/>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0" name="Right Bracket 459">
              <a:extLst>
                <a:ext uri="{FF2B5EF4-FFF2-40B4-BE49-F238E27FC236}">
                  <a16:creationId xmlns:a16="http://schemas.microsoft.com/office/drawing/2014/main" id="{EB505D17-7154-4BC7-8597-9FC64988BDE2}"/>
                </a:ext>
              </a:extLst>
            </p:cNvPr>
            <p:cNvSpPr/>
            <p:nvPr/>
          </p:nvSpPr>
          <p:spPr>
            <a:xfrm rot="16200000">
              <a:off x="8063331" y="787673"/>
              <a:ext cx="187882" cy="2726524"/>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167" name="TextBox 166">
              <a:extLst>
                <a:ext uri="{FF2B5EF4-FFF2-40B4-BE49-F238E27FC236}">
                  <a16:creationId xmlns:a16="http://schemas.microsoft.com/office/drawing/2014/main" id="{A226A9B9-BC8B-4A1B-8D4B-B7FD26B7BCA2}"/>
                </a:ext>
              </a:extLst>
            </p:cNvPr>
            <p:cNvSpPr txBox="1"/>
            <p:nvPr/>
          </p:nvSpPr>
          <p:spPr>
            <a:xfrm>
              <a:off x="7481097" y="2286204"/>
              <a:ext cx="1352351" cy="255835"/>
            </a:xfrm>
            <a:prstGeom prst="rect">
              <a:avLst/>
            </a:prstGeom>
            <a:noFill/>
          </p:spPr>
          <p:txBody>
            <a:bodyPr wrap="square" rIns="0">
              <a:spAutoFit/>
            </a:bodyPr>
            <a:lstStyle/>
            <a:p>
              <a:pPr algn="ctr" defTabSz="914554"/>
              <a:r>
                <a:rPr lang="en-US" sz="1030" dirty="0">
                  <a:solidFill>
                    <a:srgbClr val="000000"/>
                  </a:solidFill>
                  <a:latin typeface="Segoe UI"/>
                </a:rPr>
                <a:t>Geography</a:t>
              </a:r>
            </a:p>
          </p:txBody>
        </p:sp>
        <p:cxnSp>
          <p:nvCxnSpPr>
            <p:cNvPr id="355" name="Straight Connector 354">
              <a:extLst>
                <a:ext uri="{FF2B5EF4-FFF2-40B4-BE49-F238E27FC236}">
                  <a16:creationId xmlns:a16="http://schemas.microsoft.com/office/drawing/2014/main" id="{2B09468F-E25F-4389-BF70-A1E4BB0739B4}"/>
                </a:ext>
              </a:extLst>
            </p:cNvPr>
            <p:cNvCxnSpPr>
              <a:cxnSpLocks/>
            </p:cNvCxnSpPr>
            <p:nvPr/>
          </p:nvCxnSpPr>
          <p:spPr>
            <a:xfrm>
              <a:off x="5884633"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2" name="Straight Connector 351">
              <a:extLst>
                <a:ext uri="{FF2B5EF4-FFF2-40B4-BE49-F238E27FC236}">
                  <a16:creationId xmlns:a16="http://schemas.microsoft.com/office/drawing/2014/main" id="{E7410461-3762-4E76-84F2-E7EBC78C4380}"/>
                </a:ext>
              </a:extLst>
            </p:cNvPr>
            <p:cNvCxnSpPr>
              <a:cxnSpLocks/>
            </p:cNvCxnSpPr>
            <p:nvPr/>
          </p:nvCxnSpPr>
          <p:spPr>
            <a:xfrm>
              <a:off x="7650425"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6" name="Freeform: Shape 325">
              <a:extLst>
                <a:ext uri="{FF2B5EF4-FFF2-40B4-BE49-F238E27FC236}">
                  <a16:creationId xmlns:a16="http://schemas.microsoft.com/office/drawing/2014/main" id="{77741987-C892-44E5-BC22-C7E3E8DB470A}"/>
                </a:ext>
              </a:extLst>
            </p:cNvPr>
            <p:cNvSpPr/>
            <p:nvPr/>
          </p:nvSpPr>
          <p:spPr bwMode="auto">
            <a:xfrm>
              <a:off x="4685253" y="4380770"/>
              <a:ext cx="216938" cy="188676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27" name="Freeform: Shape 326">
              <a:extLst>
                <a:ext uri="{FF2B5EF4-FFF2-40B4-BE49-F238E27FC236}">
                  <a16:creationId xmlns:a16="http://schemas.microsoft.com/office/drawing/2014/main" id="{7C8C6FBB-6F16-4FB7-A74C-6F2E3265CAEF}"/>
                </a:ext>
              </a:extLst>
            </p:cNvPr>
            <p:cNvSpPr/>
            <p:nvPr/>
          </p:nvSpPr>
          <p:spPr bwMode="auto">
            <a:xfrm>
              <a:off x="5574398"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28" name="Freeform: Shape 327">
              <a:extLst>
                <a:ext uri="{FF2B5EF4-FFF2-40B4-BE49-F238E27FC236}">
                  <a16:creationId xmlns:a16="http://schemas.microsoft.com/office/drawing/2014/main" id="{2C308B38-2DB5-4A4E-918E-36DB6303C0CA}"/>
                </a:ext>
              </a:extLst>
            </p:cNvPr>
            <p:cNvSpPr/>
            <p:nvPr/>
          </p:nvSpPr>
          <p:spPr bwMode="auto">
            <a:xfrm>
              <a:off x="6463542"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209" name="Group 208">
              <a:extLst>
                <a:ext uri="{FF2B5EF4-FFF2-40B4-BE49-F238E27FC236}">
                  <a16:creationId xmlns:a16="http://schemas.microsoft.com/office/drawing/2014/main" id="{2B644A2D-96C3-4C1B-BE7E-20A7D35AE7C7}"/>
                </a:ext>
              </a:extLst>
            </p:cNvPr>
            <p:cNvGrpSpPr/>
            <p:nvPr/>
          </p:nvGrpSpPr>
          <p:grpSpPr>
            <a:xfrm>
              <a:off x="4821993" y="4220485"/>
              <a:ext cx="365931" cy="365931"/>
              <a:chOff x="4848946" y="-3925523"/>
              <a:chExt cx="548640" cy="548640"/>
            </a:xfrm>
          </p:grpSpPr>
          <p:sp>
            <p:nvSpPr>
              <p:cNvPr id="129" name="Oval 128">
                <a:extLst>
                  <a:ext uri="{FF2B5EF4-FFF2-40B4-BE49-F238E27FC236}">
                    <a16:creationId xmlns:a16="http://schemas.microsoft.com/office/drawing/2014/main" id="{1EC68403-40E6-4607-B48F-915CF370EBE3}"/>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130" name="Graphic 129">
                <a:extLst>
                  <a:ext uri="{FF2B5EF4-FFF2-40B4-BE49-F238E27FC236}">
                    <a16:creationId xmlns:a16="http://schemas.microsoft.com/office/drawing/2014/main" id="{D3E57E4B-E045-46F1-AF07-E5E8DBA28F4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210" name="Group 209">
              <a:extLst>
                <a:ext uri="{FF2B5EF4-FFF2-40B4-BE49-F238E27FC236}">
                  <a16:creationId xmlns:a16="http://schemas.microsoft.com/office/drawing/2014/main" id="{29768138-F433-47BB-B0DD-14088BA44D37}"/>
                </a:ext>
              </a:extLst>
            </p:cNvPr>
            <p:cNvGrpSpPr/>
            <p:nvPr/>
          </p:nvGrpSpPr>
          <p:grpSpPr>
            <a:xfrm>
              <a:off x="5704754" y="4220485"/>
              <a:ext cx="365931" cy="365931"/>
              <a:chOff x="4848946" y="-3925523"/>
              <a:chExt cx="548640" cy="548640"/>
            </a:xfrm>
          </p:grpSpPr>
          <p:sp>
            <p:nvSpPr>
              <p:cNvPr id="211" name="Oval 210">
                <a:extLst>
                  <a:ext uri="{FF2B5EF4-FFF2-40B4-BE49-F238E27FC236}">
                    <a16:creationId xmlns:a16="http://schemas.microsoft.com/office/drawing/2014/main" id="{F878F948-B0A9-4105-B282-7A443D5B4574}"/>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12" name="Graphic 211">
                <a:extLst>
                  <a:ext uri="{FF2B5EF4-FFF2-40B4-BE49-F238E27FC236}">
                    <a16:creationId xmlns:a16="http://schemas.microsoft.com/office/drawing/2014/main" id="{2F34C9F5-ADDA-4666-9FFF-C3BB4AED79D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213" name="Group 212">
              <a:extLst>
                <a:ext uri="{FF2B5EF4-FFF2-40B4-BE49-F238E27FC236}">
                  <a16:creationId xmlns:a16="http://schemas.microsoft.com/office/drawing/2014/main" id="{DE657C09-FC72-4709-9B22-D1D7DBC0E59B}"/>
                </a:ext>
              </a:extLst>
            </p:cNvPr>
            <p:cNvGrpSpPr/>
            <p:nvPr/>
          </p:nvGrpSpPr>
          <p:grpSpPr>
            <a:xfrm>
              <a:off x="6592146" y="4220485"/>
              <a:ext cx="365931" cy="365931"/>
              <a:chOff x="4848946" y="-3925523"/>
              <a:chExt cx="548640" cy="548640"/>
            </a:xfrm>
          </p:grpSpPr>
          <p:sp>
            <p:nvSpPr>
              <p:cNvPr id="214" name="Oval 213">
                <a:extLst>
                  <a:ext uri="{FF2B5EF4-FFF2-40B4-BE49-F238E27FC236}">
                    <a16:creationId xmlns:a16="http://schemas.microsoft.com/office/drawing/2014/main" id="{00E97234-E1E8-4AE3-8C51-FE61A1B363F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15" name="Graphic 214">
                <a:extLst>
                  <a:ext uri="{FF2B5EF4-FFF2-40B4-BE49-F238E27FC236}">
                    <a16:creationId xmlns:a16="http://schemas.microsoft.com/office/drawing/2014/main" id="{F0934780-6E2B-4C84-BE60-BA5C36DFB05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216" name="TextBox 215">
              <a:extLst>
                <a:ext uri="{FF2B5EF4-FFF2-40B4-BE49-F238E27FC236}">
                  <a16:creationId xmlns:a16="http://schemas.microsoft.com/office/drawing/2014/main" id="{6974866D-80D4-431D-BA65-0430C5661060}"/>
                </a:ext>
              </a:extLst>
            </p:cNvPr>
            <p:cNvSpPr txBox="1"/>
            <p:nvPr/>
          </p:nvSpPr>
          <p:spPr>
            <a:xfrm>
              <a:off x="4706925" y="4673982"/>
              <a:ext cx="849270" cy="402063"/>
            </a:xfrm>
            <a:prstGeom prst="rect">
              <a:avLst/>
            </a:prstGeom>
            <a:noFill/>
          </p:spPr>
          <p:txBody>
            <a:bodyPr wrap="square" rIns="0">
              <a:spAutoFit/>
            </a:bodyPr>
            <a:lstStyle/>
            <a:p>
              <a:pP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217" name="TextBox 216">
              <a:extLst>
                <a:ext uri="{FF2B5EF4-FFF2-40B4-BE49-F238E27FC236}">
                  <a16:creationId xmlns:a16="http://schemas.microsoft.com/office/drawing/2014/main" id="{C9D5305E-99BE-4DE0-B9C4-6B4F1CF8792D}"/>
                </a:ext>
              </a:extLst>
            </p:cNvPr>
            <p:cNvSpPr txBox="1"/>
            <p:nvPr/>
          </p:nvSpPr>
          <p:spPr>
            <a:xfrm>
              <a:off x="5597179" y="4673982"/>
              <a:ext cx="868552" cy="402063"/>
            </a:xfrm>
            <a:prstGeom prst="rect">
              <a:avLst/>
            </a:prstGeom>
            <a:noFill/>
          </p:spPr>
          <p:txBody>
            <a:bodyPr wrap="square" rIns="0">
              <a:spAutoFit/>
            </a:bodyPr>
            <a:lstStyle/>
            <a:p>
              <a:pP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218" name="TextBox 217">
              <a:extLst>
                <a:ext uri="{FF2B5EF4-FFF2-40B4-BE49-F238E27FC236}">
                  <a16:creationId xmlns:a16="http://schemas.microsoft.com/office/drawing/2014/main" id="{B3B7E431-7B74-4A3B-BB55-9CDF73C49C12}"/>
                </a:ext>
              </a:extLst>
            </p:cNvPr>
            <p:cNvSpPr txBox="1"/>
            <p:nvPr/>
          </p:nvSpPr>
          <p:spPr>
            <a:xfrm>
              <a:off x="6487431" y="4673982"/>
              <a:ext cx="960351" cy="402063"/>
            </a:xfrm>
            <a:prstGeom prst="rect">
              <a:avLst/>
            </a:prstGeom>
            <a:noFill/>
          </p:spPr>
          <p:txBody>
            <a:bodyPr wrap="square" rIns="0">
              <a:spAutoFit/>
            </a:bodyPr>
            <a:lstStyle/>
            <a:p>
              <a:pP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232" name="Group 231">
              <a:extLst>
                <a:ext uri="{FF2B5EF4-FFF2-40B4-BE49-F238E27FC236}">
                  <a16:creationId xmlns:a16="http://schemas.microsoft.com/office/drawing/2014/main" id="{E10CC73D-3B96-4866-ACCC-21D566837738}"/>
                </a:ext>
              </a:extLst>
            </p:cNvPr>
            <p:cNvGrpSpPr/>
            <p:nvPr/>
          </p:nvGrpSpPr>
          <p:grpSpPr>
            <a:xfrm>
              <a:off x="4527439" y="5177537"/>
              <a:ext cx="330482" cy="330482"/>
              <a:chOff x="6884567" y="5726333"/>
              <a:chExt cx="412909" cy="412909"/>
            </a:xfrm>
          </p:grpSpPr>
          <p:sp>
            <p:nvSpPr>
              <p:cNvPr id="229" name="Oval 228">
                <a:extLst>
                  <a:ext uri="{FF2B5EF4-FFF2-40B4-BE49-F238E27FC236}">
                    <a16:creationId xmlns:a16="http://schemas.microsoft.com/office/drawing/2014/main" id="{5FDCCD13-2A89-4EF5-86F5-AB83468E689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31" name="Graphic 230">
                <a:extLst>
                  <a:ext uri="{FF2B5EF4-FFF2-40B4-BE49-F238E27FC236}">
                    <a16:creationId xmlns:a16="http://schemas.microsoft.com/office/drawing/2014/main" id="{2505B154-2722-4106-9671-75277379D7C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33" name="TextBox 232">
              <a:extLst>
                <a:ext uri="{FF2B5EF4-FFF2-40B4-BE49-F238E27FC236}">
                  <a16:creationId xmlns:a16="http://schemas.microsoft.com/office/drawing/2014/main" id="{2CE31CC0-F732-447D-9D21-3642FD91216C}"/>
                </a:ext>
              </a:extLst>
            </p:cNvPr>
            <p:cNvSpPr txBox="1"/>
            <p:nvPr/>
          </p:nvSpPr>
          <p:spPr>
            <a:xfrm>
              <a:off x="482374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236" name="Group 235">
              <a:extLst>
                <a:ext uri="{FF2B5EF4-FFF2-40B4-BE49-F238E27FC236}">
                  <a16:creationId xmlns:a16="http://schemas.microsoft.com/office/drawing/2014/main" id="{DC794D44-AE36-40BB-873D-B235013F6121}"/>
                </a:ext>
              </a:extLst>
            </p:cNvPr>
            <p:cNvGrpSpPr/>
            <p:nvPr/>
          </p:nvGrpSpPr>
          <p:grpSpPr>
            <a:xfrm>
              <a:off x="4527439" y="5620060"/>
              <a:ext cx="330482" cy="330482"/>
              <a:chOff x="6884567" y="5726333"/>
              <a:chExt cx="412909" cy="412909"/>
            </a:xfrm>
          </p:grpSpPr>
          <p:sp>
            <p:nvSpPr>
              <p:cNvPr id="238" name="Oval 237">
                <a:extLst>
                  <a:ext uri="{FF2B5EF4-FFF2-40B4-BE49-F238E27FC236}">
                    <a16:creationId xmlns:a16="http://schemas.microsoft.com/office/drawing/2014/main" id="{9EEE115C-DF2E-4528-9A7B-1A6C9AFBBE9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39" name="Graphic 238">
                <a:extLst>
                  <a:ext uri="{FF2B5EF4-FFF2-40B4-BE49-F238E27FC236}">
                    <a16:creationId xmlns:a16="http://schemas.microsoft.com/office/drawing/2014/main" id="{002C5DC1-AC14-4FD5-9D23-3B8D483EF22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37" name="TextBox 236">
              <a:extLst>
                <a:ext uri="{FF2B5EF4-FFF2-40B4-BE49-F238E27FC236}">
                  <a16:creationId xmlns:a16="http://schemas.microsoft.com/office/drawing/2014/main" id="{E7FEFB27-9018-404E-85B2-8EAE2BCC1337}"/>
                </a:ext>
              </a:extLst>
            </p:cNvPr>
            <p:cNvSpPr txBox="1"/>
            <p:nvPr/>
          </p:nvSpPr>
          <p:spPr>
            <a:xfrm>
              <a:off x="4823741" y="5674449"/>
              <a:ext cx="710604" cy="248118"/>
            </a:xfrm>
            <a:prstGeom prst="rect">
              <a:avLst/>
            </a:prstGeom>
            <a:noFill/>
          </p:spPr>
          <p:txBody>
            <a:bodyPr wrap="square" rIns="0">
              <a:spAutoFit/>
            </a:bodyPr>
            <a:lstStyle/>
            <a:p>
              <a:pPr defTabSz="914554"/>
              <a:r>
                <a:rPr lang="en-US" sz="981" dirty="0">
                  <a:solidFill>
                    <a:srgbClr val="000000"/>
                  </a:solidFill>
                  <a:latin typeface="Segoe UI"/>
                </a:rPr>
                <a:t>App2</a:t>
              </a:r>
            </a:p>
          </p:txBody>
        </p:sp>
        <p:grpSp>
          <p:nvGrpSpPr>
            <p:cNvPr id="241" name="Group 240">
              <a:extLst>
                <a:ext uri="{FF2B5EF4-FFF2-40B4-BE49-F238E27FC236}">
                  <a16:creationId xmlns:a16="http://schemas.microsoft.com/office/drawing/2014/main" id="{35DC16A9-4364-4567-97DD-1497B948C6EA}"/>
                </a:ext>
              </a:extLst>
            </p:cNvPr>
            <p:cNvGrpSpPr/>
            <p:nvPr/>
          </p:nvGrpSpPr>
          <p:grpSpPr>
            <a:xfrm>
              <a:off x="4527439" y="6062582"/>
              <a:ext cx="330482" cy="330482"/>
              <a:chOff x="6884567" y="5726333"/>
              <a:chExt cx="412909" cy="412909"/>
            </a:xfrm>
          </p:grpSpPr>
          <p:sp>
            <p:nvSpPr>
              <p:cNvPr id="243" name="Oval 242">
                <a:extLst>
                  <a:ext uri="{FF2B5EF4-FFF2-40B4-BE49-F238E27FC236}">
                    <a16:creationId xmlns:a16="http://schemas.microsoft.com/office/drawing/2014/main" id="{A5A20490-B437-4F0E-A4A3-27EAE1CF8DE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44" name="Graphic 243">
                <a:extLst>
                  <a:ext uri="{FF2B5EF4-FFF2-40B4-BE49-F238E27FC236}">
                    <a16:creationId xmlns:a16="http://schemas.microsoft.com/office/drawing/2014/main" id="{487B6994-0E64-4823-BADF-9439D268EBB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42" name="TextBox 241">
              <a:extLst>
                <a:ext uri="{FF2B5EF4-FFF2-40B4-BE49-F238E27FC236}">
                  <a16:creationId xmlns:a16="http://schemas.microsoft.com/office/drawing/2014/main" id="{71B8C1B3-5AF7-412B-91BB-8E95414728F0}"/>
                </a:ext>
              </a:extLst>
            </p:cNvPr>
            <p:cNvSpPr txBox="1"/>
            <p:nvPr/>
          </p:nvSpPr>
          <p:spPr>
            <a:xfrm>
              <a:off x="4823741" y="6116971"/>
              <a:ext cx="710604" cy="248118"/>
            </a:xfrm>
            <a:prstGeom prst="rect">
              <a:avLst/>
            </a:prstGeom>
            <a:noFill/>
          </p:spPr>
          <p:txBody>
            <a:bodyPr wrap="square" rIns="0">
              <a:spAutoFit/>
            </a:bodyPr>
            <a:lstStyle/>
            <a:p>
              <a:pPr defTabSz="914554"/>
              <a:r>
                <a:rPr lang="en-US" sz="981" dirty="0">
                  <a:solidFill>
                    <a:srgbClr val="000000"/>
                  </a:solidFill>
                  <a:latin typeface="Segoe UI"/>
                </a:rPr>
                <a:t>App3</a:t>
              </a:r>
            </a:p>
          </p:txBody>
        </p:sp>
        <p:grpSp>
          <p:nvGrpSpPr>
            <p:cNvPr id="246" name="Group 245">
              <a:extLst>
                <a:ext uri="{FF2B5EF4-FFF2-40B4-BE49-F238E27FC236}">
                  <a16:creationId xmlns:a16="http://schemas.microsoft.com/office/drawing/2014/main" id="{60B87C1A-FBC6-4296-9313-7F1DF111CC77}"/>
                </a:ext>
              </a:extLst>
            </p:cNvPr>
            <p:cNvGrpSpPr/>
            <p:nvPr/>
          </p:nvGrpSpPr>
          <p:grpSpPr>
            <a:xfrm>
              <a:off x="5408529" y="5177537"/>
              <a:ext cx="330482" cy="330482"/>
              <a:chOff x="6884567" y="5726333"/>
              <a:chExt cx="412909" cy="412909"/>
            </a:xfrm>
          </p:grpSpPr>
          <p:sp>
            <p:nvSpPr>
              <p:cNvPr id="248" name="Oval 247">
                <a:extLst>
                  <a:ext uri="{FF2B5EF4-FFF2-40B4-BE49-F238E27FC236}">
                    <a16:creationId xmlns:a16="http://schemas.microsoft.com/office/drawing/2014/main" id="{F1142318-78D3-40FC-86CD-7AA74F109DC7}"/>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49" name="Graphic 248">
                <a:extLst>
                  <a:ext uri="{FF2B5EF4-FFF2-40B4-BE49-F238E27FC236}">
                    <a16:creationId xmlns:a16="http://schemas.microsoft.com/office/drawing/2014/main" id="{C55B675C-72B7-4406-950F-04710300519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47" name="TextBox 246">
              <a:extLst>
                <a:ext uri="{FF2B5EF4-FFF2-40B4-BE49-F238E27FC236}">
                  <a16:creationId xmlns:a16="http://schemas.microsoft.com/office/drawing/2014/main" id="{B6F605DD-8034-4761-9DD2-2AE786B5F6E4}"/>
                </a:ext>
              </a:extLst>
            </p:cNvPr>
            <p:cNvSpPr txBox="1"/>
            <p:nvPr/>
          </p:nvSpPr>
          <p:spPr>
            <a:xfrm>
              <a:off x="570483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251" name="Group 250">
              <a:extLst>
                <a:ext uri="{FF2B5EF4-FFF2-40B4-BE49-F238E27FC236}">
                  <a16:creationId xmlns:a16="http://schemas.microsoft.com/office/drawing/2014/main" id="{2DF36B5B-76F6-4F07-9E7D-C95B7E90F109}"/>
                </a:ext>
              </a:extLst>
            </p:cNvPr>
            <p:cNvGrpSpPr/>
            <p:nvPr/>
          </p:nvGrpSpPr>
          <p:grpSpPr>
            <a:xfrm>
              <a:off x="5408529" y="5620061"/>
              <a:ext cx="330482" cy="330482"/>
              <a:chOff x="6884567" y="5726333"/>
              <a:chExt cx="412909" cy="412909"/>
            </a:xfrm>
          </p:grpSpPr>
          <p:sp>
            <p:nvSpPr>
              <p:cNvPr id="253" name="Oval 252">
                <a:extLst>
                  <a:ext uri="{FF2B5EF4-FFF2-40B4-BE49-F238E27FC236}">
                    <a16:creationId xmlns:a16="http://schemas.microsoft.com/office/drawing/2014/main" id="{5F0F2DDC-B592-4336-B895-99F9759044CE}"/>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54" name="Graphic 253">
                <a:extLst>
                  <a:ext uri="{FF2B5EF4-FFF2-40B4-BE49-F238E27FC236}">
                    <a16:creationId xmlns:a16="http://schemas.microsoft.com/office/drawing/2014/main" id="{3BC144E9-7E7C-4DF2-9341-1E768F4401F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52" name="TextBox 251">
              <a:extLst>
                <a:ext uri="{FF2B5EF4-FFF2-40B4-BE49-F238E27FC236}">
                  <a16:creationId xmlns:a16="http://schemas.microsoft.com/office/drawing/2014/main" id="{F22F26F3-455B-4853-BD0F-01F04D31534A}"/>
                </a:ext>
              </a:extLst>
            </p:cNvPr>
            <p:cNvSpPr txBox="1"/>
            <p:nvPr/>
          </p:nvSpPr>
          <p:spPr>
            <a:xfrm>
              <a:off x="5704831" y="5674450"/>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grpSp>
          <p:nvGrpSpPr>
            <p:cNvPr id="261" name="Group 260">
              <a:extLst>
                <a:ext uri="{FF2B5EF4-FFF2-40B4-BE49-F238E27FC236}">
                  <a16:creationId xmlns:a16="http://schemas.microsoft.com/office/drawing/2014/main" id="{584AFCD8-FD59-43BA-9439-981FE46EC92E}"/>
                </a:ext>
              </a:extLst>
            </p:cNvPr>
            <p:cNvGrpSpPr/>
            <p:nvPr/>
          </p:nvGrpSpPr>
          <p:grpSpPr>
            <a:xfrm>
              <a:off x="6297697" y="5177537"/>
              <a:ext cx="330482" cy="330482"/>
              <a:chOff x="6884567" y="5726333"/>
              <a:chExt cx="412909" cy="412909"/>
            </a:xfrm>
          </p:grpSpPr>
          <p:sp>
            <p:nvSpPr>
              <p:cNvPr id="263" name="Oval 262">
                <a:extLst>
                  <a:ext uri="{FF2B5EF4-FFF2-40B4-BE49-F238E27FC236}">
                    <a16:creationId xmlns:a16="http://schemas.microsoft.com/office/drawing/2014/main" id="{ABE33856-274F-49C6-A3AD-5B7F8DBCB0F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264" name="Graphic 263">
                <a:extLst>
                  <a:ext uri="{FF2B5EF4-FFF2-40B4-BE49-F238E27FC236}">
                    <a16:creationId xmlns:a16="http://schemas.microsoft.com/office/drawing/2014/main" id="{56B97305-4F98-4029-984C-275D3E30312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262" name="TextBox 261">
              <a:extLst>
                <a:ext uri="{FF2B5EF4-FFF2-40B4-BE49-F238E27FC236}">
                  <a16:creationId xmlns:a16="http://schemas.microsoft.com/office/drawing/2014/main" id="{6942ED88-0E62-46FC-B6E4-DD7C7A5D460A}"/>
                </a:ext>
              </a:extLst>
            </p:cNvPr>
            <p:cNvSpPr txBox="1"/>
            <p:nvPr/>
          </p:nvSpPr>
          <p:spPr>
            <a:xfrm>
              <a:off x="6593999" y="5231926"/>
              <a:ext cx="710604" cy="248118"/>
            </a:xfrm>
            <a:prstGeom prst="rect">
              <a:avLst/>
            </a:prstGeom>
            <a:noFill/>
          </p:spPr>
          <p:txBody>
            <a:bodyPr wrap="square" rIns="0">
              <a:spAutoFit/>
            </a:bodyPr>
            <a:lstStyle/>
            <a:p>
              <a:pPr defTabSz="914554"/>
              <a:r>
                <a:rPr lang="en-US" sz="981" dirty="0">
                  <a:solidFill>
                    <a:srgbClr val="000000"/>
                  </a:solidFill>
                  <a:latin typeface="Segoe UI"/>
                </a:rPr>
                <a:t>App6</a:t>
              </a:r>
            </a:p>
          </p:txBody>
        </p:sp>
        <p:sp>
          <p:nvSpPr>
            <p:cNvPr id="187" name="TextBox 186">
              <a:extLst>
                <a:ext uri="{FF2B5EF4-FFF2-40B4-BE49-F238E27FC236}">
                  <a16:creationId xmlns:a16="http://schemas.microsoft.com/office/drawing/2014/main" id="{16E26C25-2639-4B2F-AE2C-E56A5BEA02D1}"/>
                </a:ext>
              </a:extLst>
            </p:cNvPr>
            <p:cNvSpPr txBox="1"/>
            <p:nvPr/>
          </p:nvSpPr>
          <p:spPr>
            <a:xfrm>
              <a:off x="5296742" y="3421614"/>
              <a:ext cx="2936120" cy="317464"/>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Environment </a:t>
              </a:r>
              <a:br>
                <a:rPr lang="en-US" sz="1030" dirty="0">
                  <a:solidFill>
                    <a:srgbClr val="000000"/>
                  </a:solidFill>
                  <a:latin typeface="Segoe UI"/>
                </a:rPr>
              </a:br>
              <a:r>
                <a:rPr lang="en-US" sz="1030" dirty="0">
                  <a:solidFill>
                    <a:srgbClr val="000000"/>
                  </a:solidFill>
                  <a:latin typeface="Segoe UI"/>
                </a:rPr>
                <a:t>(Production &amp; Non-Production)</a:t>
              </a:r>
            </a:p>
          </p:txBody>
        </p:sp>
        <p:grpSp>
          <p:nvGrpSpPr>
            <p:cNvPr id="334" name="Group 333">
              <a:extLst>
                <a:ext uri="{FF2B5EF4-FFF2-40B4-BE49-F238E27FC236}">
                  <a16:creationId xmlns:a16="http://schemas.microsoft.com/office/drawing/2014/main" id="{5FC176B0-ABC0-4623-B095-11E005E5E329}"/>
                </a:ext>
              </a:extLst>
            </p:cNvPr>
            <p:cNvGrpSpPr/>
            <p:nvPr/>
          </p:nvGrpSpPr>
          <p:grpSpPr>
            <a:xfrm>
              <a:off x="7467459" y="4220485"/>
              <a:ext cx="365931" cy="365931"/>
              <a:chOff x="4848946" y="-3925523"/>
              <a:chExt cx="548640" cy="548640"/>
            </a:xfrm>
          </p:grpSpPr>
          <p:sp>
            <p:nvSpPr>
              <p:cNvPr id="335" name="Oval 334">
                <a:extLst>
                  <a:ext uri="{FF2B5EF4-FFF2-40B4-BE49-F238E27FC236}">
                    <a16:creationId xmlns:a16="http://schemas.microsoft.com/office/drawing/2014/main" id="{947D25F1-1E1C-4692-B6EC-D71C6E151676}"/>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36" name="Graphic 335">
                <a:extLst>
                  <a:ext uri="{FF2B5EF4-FFF2-40B4-BE49-F238E27FC236}">
                    <a16:creationId xmlns:a16="http://schemas.microsoft.com/office/drawing/2014/main" id="{04849B2B-9B0D-465D-90A8-26DFEA76772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337" name="TextBox 336">
              <a:extLst>
                <a:ext uri="{FF2B5EF4-FFF2-40B4-BE49-F238E27FC236}">
                  <a16:creationId xmlns:a16="http://schemas.microsoft.com/office/drawing/2014/main" id="{5944E8EB-CB04-4319-8C07-9049B746715B}"/>
                </a:ext>
              </a:extLst>
            </p:cNvPr>
            <p:cNvSpPr txBox="1"/>
            <p:nvPr/>
          </p:nvSpPr>
          <p:spPr>
            <a:xfrm>
              <a:off x="7358073" y="4673982"/>
              <a:ext cx="849270" cy="402063"/>
            </a:xfrm>
            <a:prstGeom prst="rect">
              <a:avLst/>
            </a:prstGeom>
            <a:noFill/>
          </p:spPr>
          <p:txBody>
            <a:bodyPr wrap="square" rIns="0">
              <a:spAutoFit/>
            </a:bodyPr>
            <a:lstStyle/>
            <a:p>
              <a:pPr defTabSz="914554"/>
              <a:r>
                <a:rPr lang="en-US" sz="981" dirty="0">
                  <a:solidFill>
                    <a:srgbClr val="000000"/>
                  </a:solidFill>
                  <a:latin typeface="Segoe UI"/>
                </a:rPr>
                <a:t>Non-Production</a:t>
              </a:r>
            </a:p>
          </p:txBody>
        </p:sp>
        <p:grpSp>
          <p:nvGrpSpPr>
            <p:cNvPr id="338" name="Group 337">
              <a:extLst>
                <a:ext uri="{FF2B5EF4-FFF2-40B4-BE49-F238E27FC236}">
                  <a16:creationId xmlns:a16="http://schemas.microsoft.com/office/drawing/2014/main" id="{25D18A51-12AD-4AE5-A30D-F38B856FE9DB}"/>
                </a:ext>
              </a:extLst>
            </p:cNvPr>
            <p:cNvGrpSpPr/>
            <p:nvPr/>
          </p:nvGrpSpPr>
          <p:grpSpPr>
            <a:xfrm>
              <a:off x="7178587" y="5177537"/>
              <a:ext cx="330482" cy="330482"/>
              <a:chOff x="6884567" y="5726333"/>
              <a:chExt cx="412909" cy="412909"/>
            </a:xfrm>
          </p:grpSpPr>
          <p:sp>
            <p:nvSpPr>
              <p:cNvPr id="339" name="Oval 338">
                <a:extLst>
                  <a:ext uri="{FF2B5EF4-FFF2-40B4-BE49-F238E27FC236}">
                    <a16:creationId xmlns:a16="http://schemas.microsoft.com/office/drawing/2014/main" id="{28386FCB-493F-4233-880E-496AC591A789}"/>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0" name="Graphic 339">
                <a:extLst>
                  <a:ext uri="{FF2B5EF4-FFF2-40B4-BE49-F238E27FC236}">
                    <a16:creationId xmlns:a16="http://schemas.microsoft.com/office/drawing/2014/main" id="{A18A0945-329E-46B4-BFDA-6FA4843B47F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41" name="TextBox 340">
              <a:extLst>
                <a:ext uri="{FF2B5EF4-FFF2-40B4-BE49-F238E27FC236}">
                  <a16:creationId xmlns:a16="http://schemas.microsoft.com/office/drawing/2014/main" id="{02AECD36-45CF-491A-9D7C-0833E91232C4}"/>
                </a:ext>
              </a:extLst>
            </p:cNvPr>
            <p:cNvSpPr txBox="1"/>
            <p:nvPr/>
          </p:nvSpPr>
          <p:spPr>
            <a:xfrm>
              <a:off x="7474889"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a:t>
              </a:r>
            </a:p>
          </p:txBody>
        </p:sp>
        <p:grpSp>
          <p:nvGrpSpPr>
            <p:cNvPr id="342" name="Group 341">
              <a:extLst>
                <a:ext uri="{FF2B5EF4-FFF2-40B4-BE49-F238E27FC236}">
                  <a16:creationId xmlns:a16="http://schemas.microsoft.com/office/drawing/2014/main" id="{0246A1EC-7A77-4344-8F4A-B5CDAA65C2FE}"/>
                </a:ext>
              </a:extLst>
            </p:cNvPr>
            <p:cNvGrpSpPr/>
            <p:nvPr/>
          </p:nvGrpSpPr>
          <p:grpSpPr>
            <a:xfrm>
              <a:off x="7178587" y="5620060"/>
              <a:ext cx="330482" cy="330482"/>
              <a:chOff x="6884567" y="5726333"/>
              <a:chExt cx="412909" cy="412909"/>
            </a:xfrm>
          </p:grpSpPr>
          <p:sp>
            <p:nvSpPr>
              <p:cNvPr id="343" name="Oval 342">
                <a:extLst>
                  <a:ext uri="{FF2B5EF4-FFF2-40B4-BE49-F238E27FC236}">
                    <a16:creationId xmlns:a16="http://schemas.microsoft.com/office/drawing/2014/main" id="{8D613154-725C-4352-8EEE-0C3EC624E54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4" name="Graphic 343">
                <a:extLst>
                  <a:ext uri="{FF2B5EF4-FFF2-40B4-BE49-F238E27FC236}">
                    <a16:creationId xmlns:a16="http://schemas.microsoft.com/office/drawing/2014/main" id="{9C097B63-6F14-40E4-B51F-BC0D1E0BD6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45" name="TextBox 344">
              <a:extLst>
                <a:ext uri="{FF2B5EF4-FFF2-40B4-BE49-F238E27FC236}">
                  <a16:creationId xmlns:a16="http://schemas.microsoft.com/office/drawing/2014/main" id="{E0A8AF02-44F4-44A9-BDA7-6F19C8C01F04}"/>
                </a:ext>
              </a:extLst>
            </p:cNvPr>
            <p:cNvSpPr txBox="1"/>
            <p:nvPr/>
          </p:nvSpPr>
          <p:spPr>
            <a:xfrm>
              <a:off x="7474889" y="5674449"/>
              <a:ext cx="710604" cy="248118"/>
            </a:xfrm>
            <a:prstGeom prst="rect">
              <a:avLst/>
            </a:prstGeom>
            <a:noFill/>
          </p:spPr>
          <p:txBody>
            <a:bodyPr wrap="square" rIns="0">
              <a:spAutoFit/>
            </a:bodyPr>
            <a:lstStyle/>
            <a:p>
              <a:pPr defTabSz="914554"/>
              <a:r>
                <a:rPr lang="en-US" sz="981" dirty="0">
                  <a:solidFill>
                    <a:srgbClr val="000000"/>
                  </a:solidFill>
                  <a:latin typeface="Segoe UI"/>
                </a:rPr>
                <a:t>App4</a:t>
              </a:r>
            </a:p>
          </p:txBody>
        </p:sp>
        <p:grpSp>
          <p:nvGrpSpPr>
            <p:cNvPr id="346" name="Group 345">
              <a:extLst>
                <a:ext uri="{FF2B5EF4-FFF2-40B4-BE49-F238E27FC236}">
                  <a16:creationId xmlns:a16="http://schemas.microsoft.com/office/drawing/2014/main" id="{9CF4E41C-7750-415E-BACB-BDD5FE7D02A5}"/>
                </a:ext>
              </a:extLst>
            </p:cNvPr>
            <p:cNvGrpSpPr/>
            <p:nvPr/>
          </p:nvGrpSpPr>
          <p:grpSpPr>
            <a:xfrm>
              <a:off x="7178587" y="6062582"/>
              <a:ext cx="330482" cy="330482"/>
              <a:chOff x="6884567" y="5726333"/>
              <a:chExt cx="412909" cy="412909"/>
            </a:xfrm>
          </p:grpSpPr>
          <p:sp>
            <p:nvSpPr>
              <p:cNvPr id="347" name="Oval 346">
                <a:extLst>
                  <a:ext uri="{FF2B5EF4-FFF2-40B4-BE49-F238E27FC236}">
                    <a16:creationId xmlns:a16="http://schemas.microsoft.com/office/drawing/2014/main" id="{B81995F0-29FB-499B-BADA-77F3DC13DD54}"/>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348" name="Graphic 347">
                <a:extLst>
                  <a:ext uri="{FF2B5EF4-FFF2-40B4-BE49-F238E27FC236}">
                    <a16:creationId xmlns:a16="http://schemas.microsoft.com/office/drawing/2014/main" id="{16CAE2F0-36F7-467D-A047-707F77185E5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49" name="TextBox 348">
              <a:extLst>
                <a:ext uri="{FF2B5EF4-FFF2-40B4-BE49-F238E27FC236}">
                  <a16:creationId xmlns:a16="http://schemas.microsoft.com/office/drawing/2014/main" id="{50422E2D-4FBB-4B12-9318-A112004926BE}"/>
                </a:ext>
              </a:extLst>
            </p:cNvPr>
            <p:cNvSpPr txBox="1"/>
            <p:nvPr/>
          </p:nvSpPr>
          <p:spPr>
            <a:xfrm>
              <a:off x="7474889" y="6116971"/>
              <a:ext cx="710604" cy="248118"/>
            </a:xfrm>
            <a:prstGeom prst="rect">
              <a:avLst/>
            </a:prstGeom>
            <a:noFill/>
          </p:spPr>
          <p:txBody>
            <a:bodyPr wrap="square" rIns="0">
              <a:spAutoFit/>
            </a:bodyPr>
            <a:lstStyle/>
            <a:p>
              <a:pPr defTabSz="914554"/>
              <a:r>
                <a:rPr lang="en-US" sz="981" dirty="0">
                  <a:solidFill>
                    <a:srgbClr val="000000"/>
                  </a:solidFill>
                  <a:latin typeface="Segoe UI"/>
                </a:rPr>
                <a:t>App5</a:t>
              </a:r>
            </a:p>
          </p:txBody>
        </p:sp>
        <p:sp>
          <p:nvSpPr>
            <p:cNvPr id="356" name="Right Bracket 355">
              <a:extLst>
                <a:ext uri="{FF2B5EF4-FFF2-40B4-BE49-F238E27FC236}">
                  <a16:creationId xmlns:a16="http://schemas.microsoft.com/office/drawing/2014/main" id="{EE7B49EE-C5AA-40D1-8ED2-53D18430625E}"/>
                </a:ext>
              </a:extLst>
            </p:cNvPr>
            <p:cNvSpPr/>
            <p:nvPr/>
          </p:nvSpPr>
          <p:spPr>
            <a:xfrm rot="16200000">
              <a:off x="5747516"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169" name="Group 168">
              <a:extLst>
                <a:ext uri="{FF2B5EF4-FFF2-40B4-BE49-F238E27FC236}">
                  <a16:creationId xmlns:a16="http://schemas.microsoft.com/office/drawing/2014/main" id="{17233373-04FB-4FF0-8F6B-060B79122A05}"/>
                </a:ext>
              </a:extLst>
            </p:cNvPr>
            <p:cNvGrpSpPr/>
            <p:nvPr/>
          </p:nvGrpSpPr>
          <p:grpSpPr>
            <a:xfrm>
              <a:off x="5674216" y="3076064"/>
              <a:ext cx="427006" cy="427006"/>
              <a:chOff x="7742707" y="1205933"/>
              <a:chExt cx="676656" cy="676656"/>
            </a:xfrm>
          </p:grpSpPr>
          <p:sp>
            <p:nvSpPr>
              <p:cNvPr id="170" name="Oval 169">
                <a:extLst>
                  <a:ext uri="{FF2B5EF4-FFF2-40B4-BE49-F238E27FC236}">
                    <a16:creationId xmlns:a16="http://schemas.microsoft.com/office/drawing/2014/main" id="{5B4B951D-0A47-46CA-8E01-37D258CF90EA}"/>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71" name="Graphic 10">
                <a:extLst>
                  <a:ext uri="{FF2B5EF4-FFF2-40B4-BE49-F238E27FC236}">
                    <a16:creationId xmlns:a16="http://schemas.microsoft.com/office/drawing/2014/main" id="{84D1BBCC-108F-429B-B4E9-1D89473E60FB}"/>
                  </a:ext>
                </a:extLst>
              </p:cNvPr>
              <p:cNvGrpSpPr/>
              <p:nvPr/>
            </p:nvGrpSpPr>
            <p:grpSpPr>
              <a:xfrm>
                <a:off x="7884598" y="1326044"/>
                <a:ext cx="411162" cy="411162"/>
                <a:chOff x="5570538" y="-1594017"/>
                <a:chExt cx="1219200" cy="1219200"/>
              </a:xfrm>
            </p:grpSpPr>
            <p:sp>
              <p:nvSpPr>
                <p:cNvPr id="172" name="Freeform: Shape 171">
                  <a:extLst>
                    <a:ext uri="{FF2B5EF4-FFF2-40B4-BE49-F238E27FC236}">
                      <a16:creationId xmlns:a16="http://schemas.microsoft.com/office/drawing/2014/main" id="{46A09321-7D41-404E-8033-45D82B2A987A}"/>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3" name="Freeform: Shape 172">
                  <a:extLst>
                    <a:ext uri="{FF2B5EF4-FFF2-40B4-BE49-F238E27FC236}">
                      <a16:creationId xmlns:a16="http://schemas.microsoft.com/office/drawing/2014/main" id="{E8268404-BBAC-4408-A0E8-36875197C6DF}"/>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74" name="Freeform: Shape 173">
                  <a:extLst>
                    <a:ext uri="{FF2B5EF4-FFF2-40B4-BE49-F238E27FC236}">
                      <a16:creationId xmlns:a16="http://schemas.microsoft.com/office/drawing/2014/main" id="{4B5D3116-3C17-468D-B9E7-276476073EA7}"/>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5" name="Freeform: Shape 174">
                  <a:extLst>
                    <a:ext uri="{FF2B5EF4-FFF2-40B4-BE49-F238E27FC236}">
                      <a16:creationId xmlns:a16="http://schemas.microsoft.com/office/drawing/2014/main" id="{FAE975F3-FD60-4354-B127-9F7B49778B62}"/>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6" name="Freeform: Shape 175">
                  <a:extLst>
                    <a:ext uri="{FF2B5EF4-FFF2-40B4-BE49-F238E27FC236}">
                      <a16:creationId xmlns:a16="http://schemas.microsoft.com/office/drawing/2014/main" id="{C5D1E2F3-FAB8-4F39-96E7-7DEC36476E07}"/>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77" name="Freeform: Shape 176">
                  <a:extLst>
                    <a:ext uri="{FF2B5EF4-FFF2-40B4-BE49-F238E27FC236}">
                      <a16:creationId xmlns:a16="http://schemas.microsoft.com/office/drawing/2014/main" id="{8D290739-570B-4E48-8815-17DDEE4CE5B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178" name="Group 177">
              <a:extLst>
                <a:ext uri="{FF2B5EF4-FFF2-40B4-BE49-F238E27FC236}">
                  <a16:creationId xmlns:a16="http://schemas.microsoft.com/office/drawing/2014/main" id="{B59E8F1E-82E8-44CA-80A6-48F82291DED6}"/>
                </a:ext>
              </a:extLst>
            </p:cNvPr>
            <p:cNvGrpSpPr/>
            <p:nvPr/>
          </p:nvGrpSpPr>
          <p:grpSpPr>
            <a:xfrm>
              <a:off x="7436922" y="3076064"/>
              <a:ext cx="427006" cy="427006"/>
              <a:chOff x="7742707" y="1205933"/>
              <a:chExt cx="676656" cy="676656"/>
            </a:xfrm>
          </p:grpSpPr>
          <p:sp>
            <p:nvSpPr>
              <p:cNvPr id="179" name="Oval 178">
                <a:extLst>
                  <a:ext uri="{FF2B5EF4-FFF2-40B4-BE49-F238E27FC236}">
                    <a16:creationId xmlns:a16="http://schemas.microsoft.com/office/drawing/2014/main" id="{225EE1E4-F5A1-43D5-9C4F-BEFE6A89B66D}"/>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80" name="Graphic 10">
                <a:extLst>
                  <a:ext uri="{FF2B5EF4-FFF2-40B4-BE49-F238E27FC236}">
                    <a16:creationId xmlns:a16="http://schemas.microsoft.com/office/drawing/2014/main" id="{C9F09F8E-2C71-48DC-AE97-C587484F6E18}"/>
                  </a:ext>
                </a:extLst>
              </p:cNvPr>
              <p:cNvGrpSpPr/>
              <p:nvPr/>
            </p:nvGrpSpPr>
            <p:grpSpPr>
              <a:xfrm>
                <a:off x="7884598" y="1326044"/>
                <a:ext cx="411162" cy="411162"/>
                <a:chOff x="5570538" y="-1594017"/>
                <a:chExt cx="1219200" cy="1219200"/>
              </a:xfrm>
            </p:grpSpPr>
            <p:sp>
              <p:nvSpPr>
                <p:cNvPr id="181" name="Freeform: Shape 180">
                  <a:extLst>
                    <a:ext uri="{FF2B5EF4-FFF2-40B4-BE49-F238E27FC236}">
                      <a16:creationId xmlns:a16="http://schemas.microsoft.com/office/drawing/2014/main" id="{BC3F0BAF-04AB-489F-BB27-3B8E972215BC}"/>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82" name="Freeform: Shape 181">
                  <a:extLst>
                    <a:ext uri="{FF2B5EF4-FFF2-40B4-BE49-F238E27FC236}">
                      <a16:creationId xmlns:a16="http://schemas.microsoft.com/office/drawing/2014/main" id="{E791B1E0-E99C-46F1-B646-950D196E4C9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83" name="Freeform: Shape 182">
                  <a:extLst>
                    <a:ext uri="{FF2B5EF4-FFF2-40B4-BE49-F238E27FC236}">
                      <a16:creationId xmlns:a16="http://schemas.microsoft.com/office/drawing/2014/main" id="{A101B9B6-D5F6-4DEE-B848-EF4025AAF172}"/>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4" name="Freeform: Shape 183">
                  <a:extLst>
                    <a:ext uri="{FF2B5EF4-FFF2-40B4-BE49-F238E27FC236}">
                      <a16:creationId xmlns:a16="http://schemas.microsoft.com/office/drawing/2014/main" id="{E52C0C2D-DEBE-48F1-9C25-52C6D4008754}"/>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5" name="Freeform: Shape 184">
                  <a:extLst>
                    <a:ext uri="{FF2B5EF4-FFF2-40B4-BE49-F238E27FC236}">
                      <a16:creationId xmlns:a16="http://schemas.microsoft.com/office/drawing/2014/main" id="{8CE398C8-73F2-4E79-81AE-C2620F5A953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86" name="Freeform: Shape 185">
                  <a:extLst>
                    <a:ext uri="{FF2B5EF4-FFF2-40B4-BE49-F238E27FC236}">
                      <a16:creationId xmlns:a16="http://schemas.microsoft.com/office/drawing/2014/main" id="{03E6D95C-FA08-4F4B-829A-09D8A9FDEDB2}"/>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360" name="Straight Connector 359">
              <a:extLst>
                <a:ext uri="{FF2B5EF4-FFF2-40B4-BE49-F238E27FC236}">
                  <a16:creationId xmlns:a16="http://schemas.microsoft.com/office/drawing/2014/main" id="{E87DD501-F730-49B9-9DEA-0428E2E4D3C7}"/>
                </a:ext>
              </a:extLst>
            </p:cNvPr>
            <p:cNvCxnSpPr>
              <a:cxnSpLocks/>
            </p:cNvCxnSpPr>
            <p:nvPr/>
          </p:nvCxnSpPr>
          <p:spPr>
            <a:xfrm>
              <a:off x="6784470"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1" name="Right Bracket 360">
              <a:extLst>
                <a:ext uri="{FF2B5EF4-FFF2-40B4-BE49-F238E27FC236}">
                  <a16:creationId xmlns:a16="http://schemas.microsoft.com/office/drawing/2014/main" id="{DB722D95-A5D5-4F54-85A8-C0F38A1F2714}"/>
                </a:ext>
              </a:extLst>
            </p:cNvPr>
            <p:cNvSpPr/>
            <p:nvPr/>
          </p:nvSpPr>
          <p:spPr>
            <a:xfrm rot="16200000">
              <a:off x="6677289"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149" name="Group 148">
              <a:extLst>
                <a:ext uri="{FF2B5EF4-FFF2-40B4-BE49-F238E27FC236}">
                  <a16:creationId xmlns:a16="http://schemas.microsoft.com/office/drawing/2014/main" id="{12266807-3205-4739-A586-4CF7397AC92D}"/>
                </a:ext>
              </a:extLst>
            </p:cNvPr>
            <p:cNvGrpSpPr/>
            <p:nvPr/>
          </p:nvGrpSpPr>
          <p:grpSpPr>
            <a:xfrm>
              <a:off x="6531352" y="2254620"/>
              <a:ext cx="512407" cy="512407"/>
              <a:chOff x="7742707" y="1205933"/>
              <a:chExt cx="676656" cy="676656"/>
            </a:xfrm>
          </p:grpSpPr>
          <p:sp>
            <p:nvSpPr>
              <p:cNvPr id="150" name="Oval 149">
                <a:extLst>
                  <a:ext uri="{FF2B5EF4-FFF2-40B4-BE49-F238E27FC236}">
                    <a16:creationId xmlns:a16="http://schemas.microsoft.com/office/drawing/2014/main" id="{46B3D629-C116-47CB-BE59-F034FEC8A143}"/>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51" name="Graphic 10">
                <a:extLst>
                  <a:ext uri="{FF2B5EF4-FFF2-40B4-BE49-F238E27FC236}">
                    <a16:creationId xmlns:a16="http://schemas.microsoft.com/office/drawing/2014/main" id="{784E2C1D-AFFD-4D7B-8094-56168C3E259F}"/>
                  </a:ext>
                </a:extLst>
              </p:cNvPr>
              <p:cNvGrpSpPr/>
              <p:nvPr/>
            </p:nvGrpSpPr>
            <p:grpSpPr>
              <a:xfrm>
                <a:off x="7884598" y="1326044"/>
                <a:ext cx="411162" cy="411162"/>
                <a:chOff x="5570538" y="-1594017"/>
                <a:chExt cx="1219200" cy="1219200"/>
              </a:xfrm>
            </p:grpSpPr>
            <p:sp>
              <p:nvSpPr>
                <p:cNvPr id="152" name="Freeform: Shape 151">
                  <a:extLst>
                    <a:ext uri="{FF2B5EF4-FFF2-40B4-BE49-F238E27FC236}">
                      <a16:creationId xmlns:a16="http://schemas.microsoft.com/office/drawing/2014/main" id="{C5A75FC7-EA26-4416-A2C3-CDFC2E28C7DB}"/>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53" name="Freeform: Shape 152">
                  <a:extLst>
                    <a:ext uri="{FF2B5EF4-FFF2-40B4-BE49-F238E27FC236}">
                      <a16:creationId xmlns:a16="http://schemas.microsoft.com/office/drawing/2014/main" id="{7CE8A1BE-C948-466C-A9C8-6C13797EA8D5}"/>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54" name="Freeform: Shape 153">
                  <a:extLst>
                    <a:ext uri="{FF2B5EF4-FFF2-40B4-BE49-F238E27FC236}">
                      <a16:creationId xmlns:a16="http://schemas.microsoft.com/office/drawing/2014/main" id="{34F8E331-E28F-42DE-9A10-71CD8073851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5" name="Freeform: Shape 154">
                  <a:extLst>
                    <a:ext uri="{FF2B5EF4-FFF2-40B4-BE49-F238E27FC236}">
                      <a16:creationId xmlns:a16="http://schemas.microsoft.com/office/drawing/2014/main" id="{52292142-877E-4796-BCC4-75646F98CC4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6" name="Freeform: Shape 155">
                  <a:extLst>
                    <a:ext uri="{FF2B5EF4-FFF2-40B4-BE49-F238E27FC236}">
                      <a16:creationId xmlns:a16="http://schemas.microsoft.com/office/drawing/2014/main" id="{71600F9D-C023-4618-B022-93086D72465A}"/>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57" name="Freeform: Shape 156">
                  <a:extLst>
                    <a:ext uri="{FF2B5EF4-FFF2-40B4-BE49-F238E27FC236}">
                      <a16:creationId xmlns:a16="http://schemas.microsoft.com/office/drawing/2014/main" id="{28314E3C-9044-429D-B49B-280FC45C94B4}"/>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365" name="Straight Connector 364">
              <a:extLst>
                <a:ext uri="{FF2B5EF4-FFF2-40B4-BE49-F238E27FC236}">
                  <a16:creationId xmlns:a16="http://schemas.microsoft.com/office/drawing/2014/main" id="{2DA00261-D610-4523-80EC-3D52B2D5C19B}"/>
                </a:ext>
              </a:extLst>
            </p:cNvPr>
            <p:cNvCxnSpPr>
              <a:cxnSpLocks/>
            </p:cNvCxnSpPr>
            <p:nvPr/>
          </p:nvCxnSpPr>
          <p:spPr>
            <a:xfrm flipH="1">
              <a:off x="10439548" y="3323894"/>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6" name="Straight Connector 365">
              <a:extLst>
                <a:ext uri="{FF2B5EF4-FFF2-40B4-BE49-F238E27FC236}">
                  <a16:creationId xmlns:a16="http://schemas.microsoft.com/office/drawing/2014/main" id="{1093296F-6B2F-476B-A310-AE2522755722}"/>
                </a:ext>
              </a:extLst>
            </p:cNvPr>
            <p:cNvCxnSpPr>
              <a:cxnSpLocks/>
            </p:cNvCxnSpPr>
            <p:nvPr/>
          </p:nvCxnSpPr>
          <p:spPr>
            <a:xfrm flipH="1">
              <a:off x="8679929" y="3717756"/>
              <a:ext cx="0" cy="508533"/>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7" name="Freeform: Shape 366">
              <a:extLst>
                <a:ext uri="{FF2B5EF4-FFF2-40B4-BE49-F238E27FC236}">
                  <a16:creationId xmlns:a16="http://schemas.microsoft.com/office/drawing/2014/main" id="{4EF879F4-1CDE-425F-9CB0-B41B68BCC21A}"/>
                </a:ext>
              </a:extLst>
            </p:cNvPr>
            <p:cNvSpPr/>
            <p:nvPr/>
          </p:nvSpPr>
          <p:spPr bwMode="auto">
            <a:xfrm flipH="1">
              <a:off x="11428163" y="4380770"/>
              <a:ext cx="216938" cy="1451819"/>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68" name="Freeform: Shape 367">
              <a:extLst>
                <a:ext uri="{FF2B5EF4-FFF2-40B4-BE49-F238E27FC236}">
                  <a16:creationId xmlns:a16="http://schemas.microsoft.com/office/drawing/2014/main" id="{A10898D2-1474-4423-BF06-C1828DBE18A3}"/>
                </a:ext>
              </a:extLst>
            </p:cNvPr>
            <p:cNvSpPr/>
            <p:nvPr/>
          </p:nvSpPr>
          <p:spPr bwMode="auto">
            <a:xfrm flipH="1">
              <a:off x="10539019" y="4380770"/>
              <a:ext cx="216938" cy="1878825"/>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sp>
          <p:nvSpPr>
            <p:cNvPr id="369" name="Freeform: Shape 368">
              <a:extLst>
                <a:ext uri="{FF2B5EF4-FFF2-40B4-BE49-F238E27FC236}">
                  <a16:creationId xmlns:a16="http://schemas.microsoft.com/office/drawing/2014/main" id="{3E7F30AC-9D8E-4796-9638-8E50FB394B86}"/>
                </a:ext>
              </a:extLst>
            </p:cNvPr>
            <p:cNvSpPr/>
            <p:nvPr/>
          </p:nvSpPr>
          <p:spPr bwMode="auto">
            <a:xfrm flipH="1">
              <a:off x="9649874" y="4380770"/>
              <a:ext cx="216938" cy="1024814"/>
            </a:xfrm>
            <a:custGeom>
              <a:avLst/>
              <a:gdLst>
                <a:gd name="connsiteX0" fmla="*/ 457200 w 457200"/>
                <a:gd name="connsiteY0" fmla="*/ 0 h 2020186"/>
                <a:gd name="connsiteX1" fmla="*/ 0 w 457200"/>
                <a:gd name="connsiteY1" fmla="*/ 0 h 2020186"/>
                <a:gd name="connsiteX2" fmla="*/ 0 w 457200"/>
                <a:gd name="connsiteY2" fmla="*/ 2020186 h 2020186"/>
              </a:gdLst>
              <a:ahLst/>
              <a:cxnLst>
                <a:cxn ang="0">
                  <a:pos x="connsiteX0" y="connsiteY0"/>
                </a:cxn>
                <a:cxn ang="0">
                  <a:pos x="connsiteX1" y="connsiteY1"/>
                </a:cxn>
                <a:cxn ang="0">
                  <a:pos x="connsiteX2" y="connsiteY2"/>
                </a:cxn>
              </a:cxnLst>
              <a:rect l="l" t="t" r="r" b="b"/>
              <a:pathLst>
                <a:path w="457200" h="2020186">
                  <a:moveTo>
                    <a:pt x="457200" y="0"/>
                  </a:moveTo>
                  <a:lnTo>
                    <a:pt x="0" y="0"/>
                  </a:lnTo>
                  <a:lnTo>
                    <a:pt x="0" y="2020186"/>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70" name="Group 369">
              <a:extLst>
                <a:ext uri="{FF2B5EF4-FFF2-40B4-BE49-F238E27FC236}">
                  <a16:creationId xmlns:a16="http://schemas.microsoft.com/office/drawing/2014/main" id="{9D09F57A-2887-4297-BEDA-5F57FEFA709A}"/>
                </a:ext>
              </a:extLst>
            </p:cNvPr>
            <p:cNvGrpSpPr/>
            <p:nvPr/>
          </p:nvGrpSpPr>
          <p:grpSpPr>
            <a:xfrm>
              <a:off x="11142429" y="4220485"/>
              <a:ext cx="365931" cy="365931"/>
              <a:chOff x="4848946" y="-3925523"/>
              <a:chExt cx="548640" cy="548640"/>
            </a:xfrm>
          </p:grpSpPr>
          <p:sp>
            <p:nvSpPr>
              <p:cNvPr id="452" name="Oval 451">
                <a:extLst>
                  <a:ext uri="{FF2B5EF4-FFF2-40B4-BE49-F238E27FC236}">
                    <a16:creationId xmlns:a16="http://schemas.microsoft.com/office/drawing/2014/main" id="{F0AB5AD9-D04A-4130-90C3-4750FB8D95CA}"/>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3" name="Graphic 452">
                <a:extLst>
                  <a:ext uri="{FF2B5EF4-FFF2-40B4-BE49-F238E27FC236}">
                    <a16:creationId xmlns:a16="http://schemas.microsoft.com/office/drawing/2014/main" id="{40AAC3FB-4EE2-465F-9CD3-4CAC24362C2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371" name="Group 370">
              <a:extLst>
                <a:ext uri="{FF2B5EF4-FFF2-40B4-BE49-F238E27FC236}">
                  <a16:creationId xmlns:a16="http://schemas.microsoft.com/office/drawing/2014/main" id="{F8F54EFE-B26D-4D70-8AA6-CC04F8388064}"/>
                </a:ext>
              </a:extLst>
            </p:cNvPr>
            <p:cNvGrpSpPr/>
            <p:nvPr/>
          </p:nvGrpSpPr>
          <p:grpSpPr>
            <a:xfrm>
              <a:off x="10259669" y="4220485"/>
              <a:ext cx="365931" cy="365931"/>
              <a:chOff x="4848946" y="-3925523"/>
              <a:chExt cx="548640" cy="548640"/>
            </a:xfrm>
          </p:grpSpPr>
          <p:sp>
            <p:nvSpPr>
              <p:cNvPr id="450" name="Oval 449">
                <a:extLst>
                  <a:ext uri="{FF2B5EF4-FFF2-40B4-BE49-F238E27FC236}">
                    <a16:creationId xmlns:a16="http://schemas.microsoft.com/office/drawing/2014/main" id="{A1B1C833-E46F-4C2F-9576-629CC67BD0F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1" name="Graphic 450">
                <a:extLst>
                  <a:ext uri="{FF2B5EF4-FFF2-40B4-BE49-F238E27FC236}">
                    <a16:creationId xmlns:a16="http://schemas.microsoft.com/office/drawing/2014/main" id="{B97F1060-3ECF-43D4-8A75-ACEAE52F605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grpSp>
          <p:nvGrpSpPr>
            <p:cNvPr id="372" name="Group 371">
              <a:extLst>
                <a:ext uri="{FF2B5EF4-FFF2-40B4-BE49-F238E27FC236}">
                  <a16:creationId xmlns:a16="http://schemas.microsoft.com/office/drawing/2014/main" id="{85EBBECB-23A7-4AC9-867B-0B2579297084}"/>
                </a:ext>
              </a:extLst>
            </p:cNvPr>
            <p:cNvGrpSpPr/>
            <p:nvPr/>
          </p:nvGrpSpPr>
          <p:grpSpPr>
            <a:xfrm>
              <a:off x="9372277" y="4220485"/>
              <a:ext cx="365931" cy="365931"/>
              <a:chOff x="4848946" y="-3925523"/>
              <a:chExt cx="548640" cy="548640"/>
            </a:xfrm>
          </p:grpSpPr>
          <p:sp>
            <p:nvSpPr>
              <p:cNvPr id="448" name="Oval 447">
                <a:extLst>
                  <a:ext uri="{FF2B5EF4-FFF2-40B4-BE49-F238E27FC236}">
                    <a16:creationId xmlns:a16="http://schemas.microsoft.com/office/drawing/2014/main" id="{D694F26D-66C4-449D-B83D-38EC9E5A93C8}"/>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9" name="Graphic 448">
                <a:extLst>
                  <a:ext uri="{FF2B5EF4-FFF2-40B4-BE49-F238E27FC236}">
                    <a16:creationId xmlns:a16="http://schemas.microsoft.com/office/drawing/2014/main" id="{1A935F0E-F356-46F8-A89D-767AE713621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373" name="TextBox 372">
              <a:extLst>
                <a:ext uri="{FF2B5EF4-FFF2-40B4-BE49-F238E27FC236}">
                  <a16:creationId xmlns:a16="http://schemas.microsoft.com/office/drawing/2014/main" id="{B2606504-F3DA-43DF-A18D-F70E2C4A9DD0}"/>
                </a:ext>
              </a:extLst>
            </p:cNvPr>
            <p:cNvSpPr txBox="1"/>
            <p:nvPr/>
          </p:nvSpPr>
          <p:spPr>
            <a:xfrm flipH="1">
              <a:off x="8877854" y="4673982"/>
              <a:ext cx="849270" cy="402063"/>
            </a:xfrm>
            <a:prstGeom prst="rect">
              <a:avLst/>
            </a:prstGeom>
            <a:noFill/>
          </p:spPr>
          <p:txBody>
            <a:bodyPr wrap="square" rIns="0">
              <a:spAutoFit/>
            </a:bodyPr>
            <a:lstStyle/>
            <a:p>
              <a:pPr algn="r" defTabSz="914554"/>
              <a:r>
                <a:rPr lang="en-US" sz="981" dirty="0">
                  <a:solidFill>
                    <a:srgbClr val="000000"/>
                  </a:solidFill>
                  <a:latin typeface="Segoe UI"/>
                </a:rPr>
                <a:t>Mission</a:t>
              </a:r>
              <a:br>
                <a:rPr lang="en-US" sz="981" dirty="0">
                  <a:solidFill>
                    <a:srgbClr val="000000"/>
                  </a:solidFill>
                  <a:latin typeface="Segoe UI"/>
                </a:rPr>
              </a:br>
              <a:r>
                <a:rPr lang="en-US" sz="981" dirty="0">
                  <a:solidFill>
                    <a:srgbClr val="000000"/>
                  </a:solidFill>
                  <a:latin typeface="Segoe UI"/>
                </a:rPr>
                <a:t>Critical</a:t>
              </a:r>
            </a:p>
          </p:txBody>
        </p:sp>
        <p:sp>
          <p:nvSpPr>
            <p:cNvPr id="374" name="TextBox 373">
              <a:extLst>
                <a:ext uri="{FF2B5EF4-FFF2-40B4-BE49-F238E27FC236}">
                  <a16:creationId xmlns:a16="http://schemas.microsoft.com/office/drawing/2014/main" id="{F4AE1246-68A0-4FF4-A76B-8F254D13B7C6}"/>
                </a:ext>
              </a:extLst>
            </p:cNvPr>
            <p:cNvSpPr txBox="1"/>
            <p:nvPr/>
          </p:nvSpPr>
          <p:spPr>
            <a:xfrm flipH="1">
              <a:off x="9761833" y="4673982"/>
              <a:ext cx="868552" cy="402063"/>
            </a:xfrm>
            <a:prstGeom prst="rect">
              <a:avLst/>
            </a:prstGeom>
            <a:noFill/>
          </p:spPr>
          <p:txBody>
            <a:bodyPr wrap="square" rIns="0">
              <a:spAutoFit/>
            </a:bodyPr>
            <a:lstStyle/>
            <a:p>
              <a:pPr algn="r" defTabSz="914554"/>
              <a:r>
                <a:rPr lang="en-US" sz="981" dirty="0">
                  <a:solidFill>
                    <a:srgbClr val="000000"/>
                  </a:solidFill>
                  <a:latin typeface="Segoe UI"/>
                </a:rPr>
                <a:t>Protected</a:t>
              </a:r>
              <a:br>
                <a:rPr lang="en-US" sz="981" dirty="0">
                  <a:solidFill>
                    <a:srgbClr val="000000"/>
                  </a:solidFill>
                  <a:latin typeface="Segoe UI"/>
                </a:rPr>
              </a:br>
              <a:r>
                <a:rPr lang="en-US" sz="981" dirty="0">
                  <a:solidFill>
                    <a:srgbClr val="000000"/>
                  </a:solidFill>
                  <a:latin typeface="Segoe UI"/>
                </a:rPr>
                <a:t>Data</a:t>
              </a:r>
            </a:p>
          </p:txBody>
        </p:sp>
        <p:sp>
          <p:nvSpPr>
            <p:cNvPr id="375" name="TextBox 374">
              <a:extLst>
                <a:ext uri="{FF2B5EF4-FFF2-40B4-BE49-F238E27FC236}">
                  <a16:creationId xmlns:a16="http://schemas.microsoft.com/office/drawing/2014/main" id="{48796923-EB66-46CD-AAF1-E28079086FFE}"/>
                </a:ext>
              </a:extLst>
            </p:cNvPr>
            <p:cNvSpPr txBox="1"/>
            <p:nvPr/>
          </p:nvSpPr>
          <p:spPr>
            <a:xfrm flipH="1">
              <a:off x="10548010" y="4673982"/>
              <a:ext cx="960351" cy="402063"/>
            </a:xfrm>
            <a:prstGeom prst="rect">
              <a:avLst/>
            </a:prstGeom>
            <a:noFill/>
          </p:spPr>
          <p:txBody>
            <a:bodyPr wrap="square" rIns="0">
              <a:spAutoFit/>
            </a:bodyPr>
            <a:lstStyle/>
            <a:p>
              <a:pPr algn="r" defTabSz="914554"/>
              <a:r>
                <a:rPr lang="en-US" sz="981" dirty="0">
                  <a:solidFill>
                    <a:srgbClr val="000000"/>
                  </a:solidFill>
                  <a:latin typeface="Segoe UI"/>
                </a:rPr>
                <a:t>Other</a:t>
              </a:r>
              <a:br>
                <a:rPr lang="en-US" sz="981" dirty="0">
                  <a:solidFill>
                    <a:srgbClr val="000000"/>
                  </a:solidFill>
                  <a:latin typeface="Segoe UI"/>
                </a:rPr>
              </a:br>
              <a:r>
                <a:rPr lang="en-US" sz="981" dirty="0">
                  <a:solidFill>
                    <a:srgbClr val="000000"/>
                  </a:solidFill>
                  <a:latin typeface="Segoe UI"/>
                </a:rPr>
                <a:t>Production</a:t>
              </a:r>
            </a:p>
          </p:txBody>
        </p:sp>
        <p:grpSp>
          <p:nvGrpSpPr>
            <p:cNvPr id="376" name="Group 375">
              <a:extLst>
                <a:ext uri="{FF2B5EF4-FFF2-40B4-BE49-F238E27FC236}">
                  <a16:creationId xmlns:a16="http://schemas.microsoft.com/office/drawing/2014/main" id="{4770272D-EE61-4356-89D4-1ECDAC5A3CC6}"/>
                </a:ext>
              </a:extLst>
            </p:cNvPr>
            <p:cNvGrpSpPr/>
            <p:nvPr/>
          </p:nvGrpSpPr>
          <p:grpSpPr>
            <a:xfrm>
              <a:off x="11472433" y="5177537"/>
              <a:ext cx="330482" cy="330482"/>
              <a:chOff x="6884567" y="5726333"/>
              <a:chExt cx="412909" cy="412909"/>
            </a:xfrm>
          </p:grpSpPr>
          <p:sp>
            <p:nvSpPr>
              <p:cNvPr id="446" name="Oval 445">
                <a:extLst>
                  <a:ext uri="{FF2B5EF4-FFF2-40B4-BE49-F238E27FC236}">
                    <a16:creationId xmlns:a16="http://schemas.microsoft.com/office/drawing/2014/main" id="{7AC2166B-1098-4892-903D-3D6A4AD5A87C}"/>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7" name="Graphic 446">
                <a:extLst>
                  <a:ext uri="{FF2B5EF4-FFF2-40B4-BE49-F238E27FC236}">
                    <a16:creationId xmlns:a16="http://schemas.microsoft.com/office/drawing/2014/main" id="{DF5CA0FA-A68F-4E0F-9890-7EB0C315388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77" name="TextBox 376">
              <a:extLst>
                <a:ext uri="{FF2B5EF4-FFF2-40B4-BE49-F238E27FC236}">
                  <a16:creationId xmlns:a16="http://schemas.microsoft.com/office/drawing/2014/main" id="{6DBB790E-31F1-44AB-B8F0-32B4F45CB056}"/>
                </a:ext>
              </a:extLst>
            </p:cNvPr>
            <p:cNvSpPr txBox="1"/>
            <p:nvPr/>
          </p:nvSpPr>
          <p:spPr>
            <a:xfrm flipH="1">
              <a:off x="8899705"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App7</a:t>
              </a:r>
            </a:p>
          </p:txBody>
        </p:sp>
        <p:grpSp>
          <p:nvGrpSpPr>
            <p:cNvPr id="378" name="Group 377">
              <a:extLst>
                <a:ext uri="{FF2B5EF4-FFF2-40B4-BE49-F238E27FC236}">
                  <a16:creationId xmlns:a16="http://schemas.microsoft.com/office/drawing/2014/main" id="{D083FB47-0E4B-4BE9-8A7E-0BC1E7F858E5}"/>
                </a:ext>
              </a:extLst>
            </p:cNvPr>
            <p:cNvGrpSpPr/>
            <p:nvPr/>
          </p:nvGrpSpPr>
          <p:grpSpPr>
            <a:xfrm>
              <a:off x="11472433" y="5620060"/>
              <a:ext cx="330482" cy="330482"/>
              <a:chOff x="6884567" y="5726333"/>
              <a:chExt cx="412909" cy="412909"/>
            </a:xfrm>
          </p:grpSpPr>
          <p:sp>
            <p:nvSpPr>
              <p:cNvPr id="444" name="Oval 443">
                <a:extLst>
                  <a:ext uri="{FF2B5EF4-FFF2-40B4-BE49-F238E27FC236}">
                    <a16:creationId xmlns:a16="http://schemas.microsoft.com/office/drawing/2014/main" id="{66568B31-A836-46A7-8BD5-763C0B2A6CB1}"/>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5" name="Graphic 444">
                <a:extLst>
                  <a:ext uri="{FF2B5EF4-FFF2-40B4-BE49-F238E27FC236}">
                    <a16:creationId xmlns:a16="http://schemas.microsoft.com/office/drawing/2014/main" id="{C5C72E0C-7FB5-47B2-BAF5-4128481DC79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grpSp>
          <p:nvGrpSpPr>
            <p:cNvPr id="382" name="Group 381">
              <a:extLst>
                <a:ext uri="{FF2B5EF4-FFF2-40B4-BE49-F238E27FC236}">
                  <a16:creationId xmlns:a16="http://schemas.microsoft.com/office/drawing/2014/main" id="{64FCFD18-08E8-45E4-BA83-F6334A60E45D}"/>
                </a:ext>
              </a:extLst>
            </p:cNvPr>
            <p:cNvGrpSpPr/>
            <p:nvPr/>
          </p:nvGrpSpPr>
          <p:grpSpPr>
            <a:xfrm>
              <a:off x="10591343" y="5177537"/>
              <a:ext cx="330482" cy="330482"/>
              <a:chOff x="6884567" y="5726333"/>
              <a:chExt cx="412909" cy="412909"/>
            </a:xfrm>
          </p:grpSpPr>
          <p:sp>
            <p:nvSpPr>
              <p:cNvPr id="440" name="Oval 439">
                <a:extLst>
                  <a:ext uri="{FF2B5EF4-FFF2-40B4-BE49-F238E27FC236}">
                    <a16:creationId xmlns:a16="http://schemas.microsoft.com/office/drawing/2014/main" id="{550177CB-2415-4B87-B490-DC7E412D9C35}"/>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41" name="Graphic 440">
                <a:extLst>
                  <a:ext uri="{FF2B5EF4-FFF2-40B4-BE49-F238E27FC236}">
                    <a16:creationId xmlns:a16="http://schemas.microsoft.com/office/drawing/2014/main" id="{CE2C59D9-0ED4-419D-9295-7FBCCA6EF48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83" name="TextBox 382">
              <a:extLst>
                <a:ext uri="{FF2B5EF4-FFF2-40B4-BE49-F238E27FC236}">
                  <a16:creationId xmlns:a16="http://schemas.microsoft.com/office/drawing/2014/main" id="{8DDCEF74-C45E-4CFE-97BB-DC20BE73132F}"/>
                </a:ext>
              </a:extLst>
            </p:cNvPr>
            <p:cNvSpPr txBox="1"/>
            <p:nvPr/>
          </p:nvSpPr>
          <p:spPr>
            <a:xfrm flipH="1">
              <a:off x="9812128"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App8</a:t>
              </a:r>
            </a:p>
          </p:txBody>
        </p:sp>
        <p:grpSp>
          <p:nvGrpSpPr>
            <p:cNvPr id="384" name="Group 383">
              <a:extLst>
                <a:ext uri="{FF2B5EF4-FFF2-40B4-BE49-F238E27FC236}">
                  <a16:creationId xmlns:a16="http://schemas.microsoft.com/office/drawing/2014/main" id="{FD52BC2B-27F1-4670-B6D1-D6FF3032B82F}"/>
                </a:ext>
              </a:extLst>
            </p:cNvPr>
            <p:cNvGrpSpPr/>
            <p:nvPr/>
          </p:nvGrpSpPr>
          <p:grpSpPr>
            <a:xfrm>
              <a:off x="10591343" y="5620061"/>
              <a:ext cx="330482" cy="330482"/>
              <a:chOff x="6884567" y="5726333"/>
              <a:chExt cx="412909" cy="412909"/>
            </a:xfrm>
          </p:grpSpPr>
          <p:sp>
            <p:nvSpPr>
              <p:cNvPr id="438" name="Oval 437">
                <a:extLst>
                  <a:ext uri="{FF2B5EF4-FFF2-40B4-BE49-F238E27FC236}">
                    <a16:creationId xmlns:a16="http://schemas.microsoft.com/office/drawing/2014/main" id="{888E6BB9-C251-49BB-8D2D-333C3D12FFE0}"/>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9" name="Graphic 438">
                <a:extLst>
                  <a:ext uri="{FF2B5EF4-FFF2-40B4-BE49-F238E27FC236}">
                    <a16:creationId xmlns:a16="http://schemas.microsoft.com/office/drawing/2014/main" id="{E46D32FD-641F-415A-A87E-1274566BF5F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85" name="TextBox 384">
              <a:extLst>
                <a:ext uri="{FF2B5EF4-FFF2-40B4-BE49-F238E27FC236}">
                  <a16:creationId xmlns:a16="http://schemas.microsoft.com/office/drawing/2014/main" id="{FA31A645-440D-4806-9A1F-BCC9B3EC7FDB}"/>
                </a:ext>
              </a:extLst>
            </p:cNvPr>
            <p:cNvSpPr txBox="1"/>
            <p:nvPr/>
          </p:nvSpPr>
          <p:spPr>
            <a:xfrm flipH="1">
              <a:off x="9812128" y="5674450"/>
              <a:ext cx="710604" cy="248118"/>
            </a:xfrm>
            <a:prstGeom prst="rect">
              <a:avLst/>
            </a:prstGeom>
            <a:noFill/>
          </p:spPr>
          <p:txBody>
            <a:bodyPr wrap="square" rIns="0">
              <a:spAutoFit/>
            </a:bodyPr>
            <a:lstStyle/>
            <a:p>
              <a:pPr algn="r" defTabSz="914554"/>
              <a:r>
                <a:rPr lang="en-US" sz="981" dirty="0">
                  <a:solidFill>
                    <a:srgbClr val="000000"/>
                  </a:solidFill>
                  <a:latin typeface="Segoe UI"/>
                </a:rPr>
                <a:t>App9</a:t>
              </a:r>
            </a:p>
          </p:txBody>
        </p:sp>
        <p:grpSp>
          <p:nvGrpSpPr>
            <p:cNvPr id="386" name="Group 385">
              <a:extLst>
                <a:ext uri="{FF2B5EF4-FFF2-40B4-BE49-F238E27FC236}">
                  <a16:creationId xmlns:a16="http://schemas.microsoft.com/office/drawing/2014/main" id="{4CF9C90B-261C-4D2E-9D8C-DCA30CD3B11F}"/>
                </a:ext>
              </a:extLst>
            </p:cNvPr>
            <p:cNvGrpSpPr/>
            <p:nvPr/>
          </p:nvGrpSpPr>
          <p:grpSpPr>
            <a:xfrm>
              <a:off x="9702175" y="5177537"/>
              <a:ext cx="330482" cy="330482"/>
              <a:chOff x="6884567" y="5726333"/>
              <a:chExt cx="412909" cy="412909"/>
            </a:xfrm>
          </p:grpSpPr>
          <p:sp>
            <p:nvSpPr>
              <p:cNvPr id="436" name="Oval 435">
                <a:extLst>
                  <a:ext uri="{FF2B5EF4-FFF2-40B4-BE49-F238E27FC236}">
                    <a16:creationId xmlns:a16="http://schemas.microsoft.com/office/drawing/2014/main" id="{0733E2AB-48C1-45D2-8320-C6455671C073}"/>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7" name="Graphic 436">
                <a:extLst>
                  <a:ext uri="{FF2B5EF4-FFF2-40B4-BE49-F238E27FC236}">
                    <a16:creationId xmlns:a16="http://schemas.microsoft.com/office/drawing/2014/main" id="{E4BC5839-B193-441D-A6FD-2F57E2390A6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87" name="TextBox 386">
              <a:extLst>
                <a:ext uri="{FF2B5EF4-FFF2-40B4-BE49-F238E27FC236}">
                  <a16:creationId xmlns:a16="http://schemas.microsoft.com/office/drawing/2014/main" id="{A930123A-7BE1-468D-9D0A-43DF8F18D04C}"/>
                </a:ext>
              </a:extLst>
            </p:cNvPr>
            <p:cNvSpPr txBox="1"/>
            <p:nvPr/>
          </p:nvSpPr>
          <p:spPr>
            <a:xfrm flipH="1">
              <a:off x="10691189" y="5231926"/>
              <a:ext cx="710604" cy="248118"/>
            </a:xfrm>
            <a:prstGeom prst="rect">
              <a:avLst/>
            </a:prstGeom>
            <a:noFill/>
          </p:spPr>
          <p:txBody>
            <a:bodyPr wrap="square" rIns="0">
              <a:spAutoFit/>
            </a:bodyPr>
            <a:lstStyle/>
            <a:p>
              <a:pPr algn="r" defTabSz="914554"/>
              <a:r>
                <a:rPr lang="en-US" sz="981" dirty="0">
                  <a:solidFill>
                    <a:srgbClr val="000000"/>
                  </a:solidFill>
                  <a:latin typeface="Segoe UI"/>
                </a:rPr>
                <a:t>App11</a:t>
              </a:r>
            </a:p>
          </p:txBody>
        </p:sp>
        <p:sp>
          <p:nvSpPr>
            <p:cNvPr id="388" name="TextBox 387">
              <a:extLst>
                <a:ext uri="{FF2B5EF4-FFF2-40B4-BE49-F238E27FC236}">
                  <a16:creationId xmlns:a16="http://schemas.microsoft.com/office/drawing/2014/main" id="{6F9F5A66-39E9-4426-831F-5B7D9D82560C}"/>
                </a:ext>
              </a:extLst>
            </p:cNvPr>
            <p:cNvSpPr txBox="1"/>
            <p:nvPr/>
          </p:nvSpPr>
          <p:spPr>
            <a:xfrm flipH="1">
              <a:off x="8097492" y="3421614"/>
              <a:ext cx="2936120" cy="317464"/>
            </a:xfrm>
            <a:prstGeom prst="rect">
              <a:avLst/>
            </a:prstGeom>
            <a:solidFill>
              <a:schemeClr val="accent1"/>
            </a:solidFill>
          </p:spPr>
          <p:txBody>
            <a:bodyPr wrap="square" lIns="0" tIns="89654" rIns="0" bIns="89654" anchor="ctr">
              <a:noAutofit/>
            </a:bodyPr>
            <a:lstStyle/>
            <a:p>
              <a:pPr algn="ctr" defTabSz="914554"/>
              <a:r>
                <a:rPr lang="en-US" sz="1030" dirty="0">
                  <a:solidFill>
                    <a:srgbClr val="000000"/>
                  </a:solidFill>
                  <a:latin typeface="Segoe UI"/>
                </a:rPr>
                <a:t>Environment </a:t>
              </a:r>
              <a:br>
                <a:rPr lang="en-US" sz="1030" dirty="0">
                  <a:solidFill>
                    <a:srgbClr val="000000"/>
                  </a:solidFill>
                  <a:latin typeface="Segoe UI"/>
                </a:rPr>
              </a:br>
              <a:r>
                <a:rPr lang="en-US" sz="1030" dirty="0">
                  <a:solidFill>
                    <a:srgbClr val="000000"/>
                  </a:solidFill>
                  <a:latin typeface="Segoe UI"/>
                </a:rPr>
                <a:t>(Non-Production &amp; Production)</a:t>
              </a:r>
            </a:p>
          </p:txBody>
        </p:sp>
        <p:grpSp>
          <p:nvGrpSpPr>
            <p:cNvPr id="390" name="Group 389">
              <a:extLst>
                <a:ext uri="{FF2B5EF4-FFF2-40B4-BE49-F238E27FC236}">
                  <a16:creationId xmlns:a16="http://schemas.microsoft.com/office/drawing/2014/main" id="{E9963DD0-9405-4645-8EEF-3497E18251DF}"/>
                </a:ext>
              </a:extLst>
            </p:cNvPr>
            <p:cNvGrpSpPr/>
            <p:nvPr/>
          </p:nvGrpSpPr>
          <p:grpSpPr>
            <a:xfrm>
              <a:off x="8496963" y="4220485"/>
              <a:ext cx="365931" cy="365931"/>
              <a:chOff x="4848946" y="-3925523"/>
              <a:chExt cx="548640" cy="548640"/>
            </a:xfrm>
          </p:grpSpPr>
          <p:sp>
            <p:nvSpPr>
              <p:cNvPr id="434" name="Oval 433">
                <a:extLst>
                  <a:ext uri="{FF2B5EF4-FFF2-40B4-BE49-F238E27FC236}">
                    <a16:creationId xmlns:a16="http://schemas.microsoft.com/office/drawing/2014/main" id="{5EF3965A-8A3A-4D2C-AF9A-C760907FD529}"/>
                  </a:ext>
                </a:extLst>
              </p:cNvPr>
              <p:cNvSpPr/>
              <p:nvPr/>
            </p:nvSpPr>
            <p:spPr bwMode="auto">
              <a:xfrm>
                <a:off x="4848946" y="-3925523"/>
                <a:ext cx="548640" cy="548640"/>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5" name="Graphic 434">
                <a:extLst>
                  <a:ext uri="{FF2B5EF4-FFF2-40B4-BE49-F238E27FC236}">
                    <a16:creationId xmlns:a16="http://schemas.microsoft.com/office/drawing/2014/main" id="{8011E994-5FBD-4A38-9E64-5AFCC2413B9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007069" y="-3846481"/>
                <a:ext cx="237250" cy="419218"/>
              </a:xfrm>
              <a:prstGeom prst="rect">
                <a:avLst/>
              </a:prstGeom>
            </p:spPr>
          </p:pic>
        </p:grpSp>
        <p:sp>
          <p:nvSpPr>
            <p:cNvPr id="391" name="TextBox 390">
              <a:extLst>
                <a:ext uri="{FF2B5EF4-FFF2-40B4-BE49-F238E27FC236}">
                  <a16:creationId xmlns:a16="http://schemas.microsoft.com/office/drawing/2014/main" id="{505A1507-CFF6-4457-B4CF-31B8740B74F4}"/>
                </a:ext>
              </a:extLst>
            </p:cNvPr>
            <p:cNvSpPr txBox="1"/>
            <p:nvPr/>
          </p:nvSpPr>
          <p:spPr>
            <a:xfrm flipH="1">
              <a:off x="8037609" y="4673982"/>
              <a:ext cx="849270" cy="402063"/>
            </a:xfrm>
            <a:prstGeom prst="rect">
              <a:avLst/>
            </a:prstGeom>
            <a:noFill/>
          </p:spPr>
          <p:txBody>
            <a:bodyPr wrap="square" rIns="0">
              <a:spAutoFit/>
            </a:bodyPr>
            <a:lstStyle/>
            <a:p>
              <a:pPr algn="r" defTabSz="914554"/>
              <a:r>
                <a:rPr lang="en-US" sz="981" dirty="0">
                  <a:solidFill>
                    <a:srgbClr val="000000"/>
                  </a:solidFill>
                  <a:latin typeface="Segoe UI"/>
                </a:rPr>
                <a:t>Non-Production</a:t>
              </a:r>
            </a:p>
          </p:txBody>
        </p:sp>
        <p:grpSp>
          <p:nvGrpSpPr>
            <p:cNvPr id="392" name="Group 391">
              <a:extLst>
                <a:ext uri="{FF2B5EF4-FFF2-40B4-BE49-F238E27FC236}">
                  <a16:creationId xmlns:a16="http://schemas.microsoft.com/office/drawing/2014/main" id="{31EF87BF-9A6E-411A-AFB0-F86031C5F7BE}"/>
                </a:ext>
              </a:extLst>
            </p:cNvPr>
            <p:cNvGrpSpPr/>
            <p:nvPr/>
          </p:nvGrpSpPr>
          <p:grpSpPr>
            <a:xfrm>
              <a:off x="8821285" y="5177537"/>
              <a:ext cx="330482" cy="330482"/>
              <a:chOff x="6884567" y="5726333"/>
              <a:chExt cx="412909" cy="412909"/>
            </a:xfrm>
          </p:grpSpPr>
          <p:sp>
            <p:nvSpPr>
              <p:cNvPr id="432" name="Oval 431">
                <a:extLst>
                  <a:ext uri="{FF2B5EF4-FFF2-40B4-BE49-F238E27FC236}">
                    <a16:creationId xmlns:a16="http://schemas.microsoft.com/office/drawing/2014/main" id="{B4D9FC11-458C-44E1-A0F8-1E277149852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33" name="Graphic 432">
                <a:extLst>
                  <a:ext uri="{FF2B5EF4-FFF2-40B4-BE49-F238E27FC236}">
                    <a16:creationId xmlns:a16="http://schemas.microsoft.com/office/drawing/2014/main" id="{2ED47AA5-C948-451A-B848-4F0B874C4A3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393" name="TextBox 392">
              <a:extLst>
                <a:ext uri="{FF2B5EF4-FFF2-40B4-BE49-F238E27FC236}">
                  <a16:creationId xmlns:a16="http://schemas.microsoft.com/office/drawing/2014/main" id="{C0B57219-CB88-4827-A0F6-97D650CAC737}"/>
                </a:ext>
              </a:extLst>
            </p:cNvPr>
            <p:cNvSpPr txBox="1"/>
            <p:nvPr/>
          </p:nvSpPr>
          <p:spPr>
            <a:xfrm flipH="1">
              <a:off x="8144861" y="5231926"/>
              <a:ext cx="710604" cy="248118"/>
            </a:xfrm>
            <a:prstGeom prst="rect">
              <a:avLst/>
            </a:prstGeom>
            <a:noFill/>
          </p:spPr>
          <p:txBody>
            <a:bodyPr wrap="square" rIns="0">
              <a:spAutoFit/>
            </a:bodyPr>
            <a:lstStyle/>
            <a:p>
              <a:pPr defTabSz="914554"/>
              <a:r>
                <a:rPr lang="en-US" sz="981" dirty="0">
                  <a:solidFill>
                    <a:srgbClr val="000000"/>
                  </a:solidFill>
                  <a:latin typeface="Segoe UI"/>
                </a:rPr>
                <a:t>App10</a:t>
              </a:r>
            </a:p>
          </p:txBody>
        </p:sp>
        <p:sp>
          <p:nvSpPr>
            <p:cNvPr id="398" name="Right Bracket 397">
              <a:extLst>
                <a:ext uri="{FF2B5EF4-FFF2-40B4-BE49-F238E27FC236}">
                  <a16:creationId xmlns:a16="http://schemas.microsoft.com/office/drawing/2014/main" id="{E3D82E6E-34F6-4A83-BDC6-1C0EF7F7F5D0}"/>
                </a:ext>
              </a:extLst>
            </p:cNvPr>
            <p:cNvSpPr/>
            <p:nvPr/>
          </p:nvSpPr>
          <p:spPr>
            <a:xfrm rot="5400000" flipH="1">
              <a:off x="10304720" y="3164927"/>
              <a:ext cx="278118"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399" name="Group 398">
              <a:extLst>
                <a:ext uri="{FF2B5EF4-FFF2-40B4-BE49-F238E27FC236}">
                  <a16:creationId xmlns:a16="http://schemas.microsoft.com/office/drawing/2014/main" id="{B9FE3548-C80E-4D9D-82D3-F66B4DE599A2}"/>
                </a:ext>
              </a:extLst>
            </p:cNvPr>
            <p:cNvGrpSpPr/>
            <p:nvPr/>
          </p:nvGrpSpPr>
          <p:grpSpPr>
            <a:xfrm>
              <a:off x="10229132" y="3076064"/>
              <a:ext cx="427006" cy="427006"/>
              <a:chOff x="7742707" y="1205933"/>
              <a:chExt cx="676656" cy="676656"/>
            </a:xfrm>
          </p:grpSpPr>
          <p:sp>
            <p:nvSpPr>
              <p:cNvPr id="420" name="Oval 419">
                <a:extLst>
                  <a:ext uri="{FF2B5EF4-FFF2-40B4-BE49-F238E27FC236}">
                    <a16:creationId xmlns:a16="http://schemas.microsoft.com/office/drawing/2014/main" id="{AE3E5703-5584-4688-9FBF-C90D1D7E3F62}"/>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21" name="Graphic 10">
                <a:extLst>
                  <a:ext uri="{FF2B5EF4-FFF2-40B4-BE49-F238E27FC236}">
                    <a16:creationId xmlns:a16="http://schemas.microsoft.com/office/drawing/2014/main" id="{E991D30F-1A7C-4C35-9830-D717F9774941}"/>
                  </a:ext>
                </a:extLst>
              </p:cNvPr>
              <p:cNvGrpSpPr/>
              <p:nvPr/>
            </p:nvGrpSpPr>
            <p:grpSpPr>
              <a:xfrm>
                <a:off x="7884598" y="1326044"/>
                <a:ext cx="411162" cy="411162"/>
                <a:chOff x="5570538" y="-1594017"/>
                <a:chExt cx="1219200" cy="1219200"/>
              </a:xfrm>
            </p:grpSpPr>
            <p:sp>
              <p:nvSpPr>
                <p:cNvPr id="422" name="Freeform: Shape 421">
                  <a:extLst>
                    <a:ext uri="{FF2B5EF4-FFF2-40B4-BE49-F238E27FC236}">
                      <a16:creationId xmlns:a16="http://schemas.microsoft.com/office/drawing/2014/main" id="{94CC7359-87C6-40D4-84EF-0E24620F3441}"/>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23" name="Freeform: Shape 422">
                  <a:extLst>
                    <a:ext uri="{FF2B5EF4-FFF2-40B4-BE49-F238E27FC236}">
                      <a16:creationId xmlns:a16="http://schemas.microsoft.com/office/drawing/2014/main" id="{EF609636-A2B2-476E-919F-3A8DB3835DAE}"/>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24" name="Freeform: Shape 423">
                  <a:extLst>
                    <a:ext uri="{FF2B5EF4-FFF2-40B4-BE49-F238E27FC236}">
                      <a16:creationId xmlns:a16="http://schemas.microsoft.com/office/drawing/2014/main" id="{5A55DE8C-D8CB-434F-B7B7-E6E18B3E75D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5" name="Freeform: Shape 424">
                  <a:extLst>
                    <a:ext uri="{FF2B5EF4-FFF2-40B4-BE49-F238E27FC236}">
                      <a16:creationId xmlns:a16="http://schemas.microsoft.com/office/drawing/2014/main" id="{689363F0-7110-42EE-922E-B2FA8C298FF9}"/>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6" name="Freeform: Shape 425">
                  <a:extLst>
                    <a:ext uri="{FF2B5EF4-FFF2-40B4-BE49-F238E27FC236}">
                      <a16:creationId xmlns:a16="http://schemas.microsoft.com/office/drawing/2014/main" id="{E7AE8DED-1018-48F5-BE82-A94BC9FA8568}"/>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27" name="Freeform: Shape 426">
                  <a:extLst>
                    <a:ext uri="{FF2B5EF4-FFF2-40B4-BE49-F238E27FC236}">
                      <a16:creationId xmlns:a16="http://schemas.microsoft.com/office/drawing/2014/main" id="{0F3F55D3-05A8-45CB-9173-B7248766BF0F}"/>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400" name="Group 399">
              <a:extLst>
                <a:ext uri="{FF2B5EF4-FFF2-40B4-BE49-F238E27FC236}">
                  <a16:creationId xmlns:a16="http://schemas.microsoft.com/office/drawing/2014/main" id="{D9C98A74-7488-478A-827D-F649A7C7F3EE}"/>
                </a:ext>
              </a:extLst>
            </p:cNvPr>
            <p:cNvGrpSpPr/>
            <p:nvPr/>
          </p:nvGrpSpPr>
          <p:grpSpPr>
            <a:xfrm>
              <a:off x="8466427" y="3076064"/>
              <a:ext cx="427006" cy="427006"/>
              <a:chOff x="7742707" y="1205933"/>
              <a:chExt cx="676656" cy="676656"/>
            </a:xfrm>
          </p:grpSpPr>
          <p:sp>
            <p:nvSpPr>
              <p:cNvPr id="412" name="Oval 411">
                <a:extLst>
                  <a:ext uri="{FF2B5EF4-FFF2-40B4-BE49-F238E27FC236}">
                    <a16:creationId xmlns:a16="http://schemas.microsoft.com/office/drawing/2014/main" id="{4A691CDF-7C3B-4920-ABBD-D60CA5FE9954}"/>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13" name="Graphic 10">
                <a:extLst>
                  <a:ext uri="{FF2B5EF4-FFF2-40B4-BE49-F238E27FC236}">
                    <a16:creationId xmlns:a16="http://schemas.microsoft.com/office/drawing/2014/main" id="{F8FC82F9-9E39-4AEB-9F3A-CC9AE2C9C3EC}"/>
                  </a:ext>
                </a:extLst>
              </p:cNvPr>
              <p:cNvGrpSpPr/>
              <p:nvPr/>
            </p:nvGrpSpPr>
            <p:grpSpPr>
              <a:xfrm>
                <a:off x="7884598" y="1326044"/>
                <a:ext cx="411162" cy="411162"/>
                <a:chOff x="5570538" y="-1594017"/>
                <a:chExt cx="1219200" cy="1219200"/>
              </a:xfrm>
            </p:grpSpPr>
            <p:sp>
              <p:nvSpPr>
                <p:cNvPr id="414" name="Freeform: Shape 413">
                  <a:extLst>
                    <a:ext uri="{FF2B5EF4-FFF2-40B4-BE49-F238E27FC236}">
                      <a16:creationId xmlns:a16="http://schemas.microsoft.com/office/drawing/2014/main" id="{AC19D6B9-72BD-439E-9118-2AD833465A26}"/>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15" name="Freeform: Shape 414">
                  <a:extLst>
                    <a:ext uri="{FF2B5EF4-FFF2-40B4-BE49-F238E27FC236}">
                      <a16:creationId xmlns:a16="http://schemas.microsoft.com/office/drawing/2014/main" id="{E5C61739-07A9-462D-BFDC-A5A829B02CD3}"/>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16" name="Freeform: Shape 415">
                  <a:extLst>
                    <a:ext uri="{FF2B5EF4-FFF2-40B4-BE49-F238E27FC236}">
                      <a16:creationId xmlns:a16="http://schemas.microsoft.com/office/drawing/2014/main" id="{F862143F-3963-4338-987C-F0B3CF87FBC1}"/>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7" name="Freeform: Shape 416">
                  <a:extLst>
                    <a:ext uri="{FF2B5EF4-FFF2-40B4-BE49-F238E27FC236}">
                      <a16:creationId xmlns:a16="http://schemas.microsoft.com/office/drawing/2014/main" id="{25CCFA31-BC47-403B-B18D-73BCA522BBDB}"/>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8" name="Freeform: Shape 417">
                  <a:extLst>
                    <a:ext uri="{FF2B5EF4-FFF2-40B4-BE49-F238E27FC236}">
                      <a16:creationId xmlns:a16="http://schemas.microsoft.com/office/drawing/2014/main" id="{92B0FF1F-8311-430B-85FF-274BC4BFEEA4}"/>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9" name="Freeform: Shape 418">
                  <a:extLst>
                    <a:ext uri="{FF2B5EF4-FFF2-40B4-BE49-F238E27FC236}">
                      <a16:creationId xmlns:a16="http://schemas.microsoft.com/office/drawing/2014/main" id="{C96D6428-8BA4-416B-9E10-F3C1C9D995F7}"/>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cxnSp>
          <p:nvCxnSpPr>
            <p:cNvPr id="401" name="Straight Connector 400">
              <a:extLst>
                <a:ext uri="{FF2B5EF4-FFF2-40B4-BE49-F238E27FC236}">
                  <a16:creationId xmlns:a16="http://schemas.microsoft.com/office/drawing/2014/main" id="{D9DF9650-DBD6-4E39-9A81-FA891BAD511C}"/>
                </a:ext>
              </a:extLst>
            </p:cNvPr>
            <p:cNvCxnSpPr>
              <a:cxnSpLocks/>
            </p:cNvCxnSpPr>
            <p:nvPr/>
          </p:nvCxnSpPr>
          <p:spPr>
            <a:xfrm flipH="1">
              <a:off x="9539712" y="2321097"/>
              <a:ext cx="6173" cy="575760"/>
            </a:xfrm>
            <a:prstGeom prst="line">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02" name="Right Bracket 401">
              <a:extLst>
                <a:ext uri="{FF2B5EF4-FFF2-40B4-BE49-F238E27FC236}">
                  <a16:creationId xmlns:a16="http://schemas.microsoft.com/office/drawing/2014/main" id="{30F5A0AE-CA63-44B0-9D66-D5E3BB554CBB}"/>
                </a:ext>
              </a:extLst>
            </p:cNvPr>
            <p:cNvSpPr/>
            <p:nvPr/>
          </p:nvSpPr>
          <p:spPr>
            <a:xfrm rot="5400000" flipH="1">
              <a:off x="9462710" y="2118249"/>
              <a:ext cx="190355" cy="1759437"/>
            </a:xfrm>
            <a:prstGeom prst="rightBracket">
              <a:avLst>
                <a:gd name="adj" fmla="val 0"/>
              </a:avLst>
            </a:prstGeom>
            <a:no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a:gradFill>
                  <a:gsLst>
                    <a:gs pos="0">
                      <a:srgbClr val="FFFFFF"/>
                    </a:gs>
                    <a:gs pos="100000">
                      <a:srgbClr val="FFFFFF"/>
                    </a:gs>
                  </a:gsLst>
                  <a:lin ang="5400000" scaled="0"/>
                </a:gradFill>
                <a:latin typeface="Segoe UI"/>
                <a:cs typeface="Segoe UI" pitchFamily="34" charset="0"/>
              </a:endParaRPr>
            </a:p>
          </p:txBody>
        </p:sp>
        <p:grpSp>
          <p:nvGrpSpPr>
            <p:cNvPr id="403" name="Group 402">
              <a:extLst>
                <a:ext uri="{FF2B5EF4-FFF2-40B4-BE49-F238E27FC236}">
                  <a16:creationId xmlns:a16="http://schemas.microsoft.com/office/drawing/2014/main" id="{6641CF9D-F7BB-4B3C-9234-410343A45665}"/>
                </a:ext>
              </a:extLst>
            </p:cNvPr>
            <p:cNvGrpSpPr/>
            <p:nvPr/>
          </p:nvGrpSpPr>
          <p:grpSpPr>
            <a:xfrm>
              <a:off x="9286595" y="2254620"/>
              <a:ext cx="512407" cy="512407"/>
              <a:chOff x="7742707" y="1205933"/>
              <a:chExt cx="676656" cy="676656"/>
            </a:xfrm>
          </p:grpSpPr>
          <p:sp>
            <p:nvSpPr>
              <p:cNvPr id="404" name="Oval 403">
                <a:extLst>
                  <a:ext uri="{FF2B5EF4-FFF2-40B4-BE49-F238E27FC236}">
                    <a16:creationId xmlns:a16="http://schemas.microsoft.com/office/drawing/2014/main" id="{8D484361-6291-4CAE-B447-8909DAC552E6}"/>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405" name="Graphic 10">
                <a:extLst>
                  <a:ext uri="{FF2B5EF4-FFF2-40B4-BE49-F238E27FC236}">
                    <a16:creationId xmlns:a16="http://schemas.microsoft.com/office/drawing/2014/main" id="{20F76B68-99BB-49A2-B144-807430C2BCA4}"/>
                  </a:ext>
                </a:extLst>
              </p:cNvPr>
              <p:cNvGrpSpPr/>
              <p:nvPr/>
            </p:nvGrpSpPr>
            <p:grpSpPr>
              <a:xfrm>
                <a:off x="7884598" y="1326044"/>
                <a:ext cx="411162" cy="411162"/>
                <a:chOff x="5570538" y="-1594017"/>
                <a:chExt cx="1219200" cy="1219200"/>
              </a:xfrm>
            </p:grpSpPr>
            <p:sp>
              <p:nvSpPr>
                <p:cNvPr id="406" name="Freeform: Shape 405">
                  <a:extLst>
                    <a:ext uri="{FF2B5EF4-FFF2-40B4-BE49-F238E27FC236}">
                      <a16:creationId xmlns:a16="http://schemas.microsoft.com/office/drawing/2014/main" id="{2DCE1945-B614-43B5-A2B6-472F3DD7F848}"/>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07" name="Freeform: Shape 406">
                  <a:extLst>
                    <a:ext uri="{FF2B5EF4-FFF2-40B4-BE49-F238E27FC236}">
                      <a16:creationId xmlns:a16="http://schemas.microsoft.com/office/drawing/2014/main" id="{CB7F815C-93E4-443F-B7D4-1AE54AC28B31}"/>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408" name="Freeform: Shape 407">
                  <a:extLst>
                    <a:ext uri="{FF2B5EF4-FFF2-40B4-BE49-F238E27FC236}">
                      <a16:creationId xmlns:a16="http://schemas.microsoft.com/office/drawing/2014/main" id="{B3ED1E54-6DA3-45CD-9273-00D101BBE93D}"/>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09" name="Freeform: Shape 408">
                  <a:extLst>
                    <a:ext uri="{FF2B5EF4-FFF2-40B4-BE49-F238E27FC236}">
                      <a16:creationId xmlns:a16="http://schemas.microsoft.com/office/drawing/2014/main" id="{963CD321-E712-46BB-A4C9-E7AD701B4258}"/>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0" name="Freeform: Shape 409">
                  <a:extLst>
                    <a:ext uri="{FF2B5EF4-FFF2-40B4-BE49-F238E27FC236}">
                      <a16:creationId xmlns:a16="http://schemas.microsoft.com/office/drawing/2014/main" id="{C6A178C5-632E-4605-A109-A2FE7E6EE27E}"/>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411" name="Freeform: Shape 410">
                  <a:extLst>
                    <a:ext uri="{FF2B5EF4-FFF2-40B4-BE49-F238E27FC236}">
                      <a16:creationId xmlns:a16="http://schemas.microsoft.com/office/drawing/2014/main" id="{80C5F27F-DF44-4589-B21F-C9FCB5AA0F78}"/>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nvGrpSpPr>
            <p:cNvPr id="454" name="Group 453">
              <a:extLst>
                <a:ext uri="{FF2B5EF4-FFF2-40B4-BE49-F238E27FC236}">
                  <a16:creationId xmlns:a16="http://schemas.microsoft.com/office/drawing/2014/main" id="{CCAC5D66-0A47-4D14-95AC-201D88D39705}"/>
                </a:ext>
              </a:extLst>
            </p:cNvPr>
            <p:cNvGrpSpPr/>
            <p:nvPr/>
          </p:nvGrpSpPr>
          <p:grpSpPr>
            <a:xfrm>
              <a:off x="10591343" y="6062582"/>
              <a:ext cx="330482" cy="330482"/>
              <a:chOff x="6884567" y="5726333"/>
              <a:chExt cx="412909" cy="412909"/>
            </a:xfrm>
          </p:grpSpPr>
          <p:sp>
            <p:nvSpPr>
              <p:cNvPr id="455" name="Oval 454">
                <a:extLst>
                  <a:ext uri="{FF2B5EF4-FFF2-40B4-BE49-F238E27FC236}">
                    <a16:creationId xmlns:a16="http://schemas.microsoft.com/office/drawing/2014/main" id="{4E99902C-D949-43FB-B590-7220D6EFC2DB}"/>
                  </a:ext>
                </a:extLst>
              </p:cNvPr>
              <p:cNvSpPr/>
              <p:nvPr/>
            </p:nvSpPr>
            <p:spPr bwMode="auto">
              <a:xfrm>
                <a:off x="6884567" y="5726333"/>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569" dirty="0" err="1">
                  <a:gradFill>
                    <a:gsLst>
                      <a:gs pos="0">
                        <a:srgbClr val="FFFFFF"/>
                      </a:gs>
                      <a:gs pos="100000">
                        <a:srgbClr val="FFFFFF"/>
                      </a:gs>
                    </a:gsLst>
                    <a:lin ang="5400000" scaled="0"/>
                  </a:gradFill>
                  <a:latin typeface="Segoe UI"/>
                  <a:cs typeface="Segoe UI" pitchFamily="34" charset="0"/>
                </a:endParaRPr>
              </a:p>
            </p:txBody>
          </p:sp>
          <p:pic>
            <p:nvPicPr>
              <p:cNvPr id="456" name="Graphic 455">
                <a:extLst>
                  <a:ext uri="{FF2B5EF4-FFF2-40B4-BE49-F238E27FC236}">
                    <a16:creationId xmlns:a16="http://schemas.microsoft.com/office/drawing/2014/main" id="{6803C903-CDAA-4594-A8F4-8EA2ED65ED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88023" y="5805868"/>
                <a:ext cx="228600" cy="254078"/>
              </a:xfrm>
              <a:prstGeom prst="rect">
                <a:avLst/>
              </a:prstGeom>
            </p:spPr>
          </p:pic>
        </p:grpSp>
        <p:sp>
          <p:nvSpPr>
            <p:cNvPr id="457" name="TextBox 456">
              <a:extLst>
                <a:ext uri="{FF2B5EF4-FFF2-40B4-BE49-F238E27FC236}">
                  <a16:creationId xmlns:a16="http://schemas.microsoft.com/office/drawing/2014/main" id="{FB476FF4-62FF-4284-93B0-3A8711B68AFF}"/>
                </a:ext>
              </a:extLst>
            </p:cNvPr>
            <p:cNvSpPr txBox="1"/>
            <p:nvPr/>
          </p:nvSpPr>
          <p:spPr>
            <a:xfrm>
              <a:off x="9812128" y="6116971"/>
              <a:ext cx="710604" cy="248118"/>
            </a:xfrm>
            <a:prstGeom prst="rect">
              <a:avLst/>
            </a:prstGeom>
            <a:noFill/>
          </p:spPr>
          <p:txBody>
            <a:bodyPr wrap="square" rIns="0">
              <a:spAutoFit/>
            </a:bodyPr>
            <a:lstStyle/>
            <a:p>
              <a:pPr algn="r" defTabSz="914554"/>
              <a:r>
                <a:rPr lang="en-US" sz="981" dirty="0">
                  <a:solidFill>
                    <a:srgbClr val="000000"/>
                  </a:solidFill>
                  <a:latin typeface="Segoe UI"/>
                </a:rPr>
                <a:t>App10</a:t>
              </a:r>
            </a:p>
          </p:txBody>
        </p:sp>
        <p:sp>
          <p:nvSpPr>
            <p:cNvPr id="458" name="TextBox 457">
              <a:extLst>
                <a:ext uri="{FF2B5EF4-FFF2-40B4-BE49-F238E27FC236}">
                  <a16:creationId xmlns:a16="http://schemas.microsoft.com/office/drawing/2014/main" id="{2C1C05BE-DFD9-42CE-9805-6FB8E705F22D}"/>
                </a:ext>
              </a:extLst>
            </p:cNvPr>
            <p:cNvSpPr txBox="1"/>
            <p:nvPr/>
          </p:nvSpPr>
          <p:spPr>
            <a:xfrm flipH="1">
              <a:off x="10691189" y="5674450"/>
              <a:ext cx="710604" cy="248118"/>
            </a:xfrm>
            <a:prstGeom prst="rect">
              <a:avLst/>
            </a:prstGeom>
            <a:noFill/>
          </p:spPr>
          <p:txBody>
            <a:bodyPr wrap="square" rIns="0">
              <a:spAutoFit/>
            </a:bodyPr>
            <a:lstStyle/>
            <a:p>
              <a:pPr algn="r" defTabSz="914554"/>
              <a:r>
                <a:rPr lang="en-US" sz="981" dirty="0">
                  <a:solidFill>
                    <a:srgbClr val="000000"/>
                  </a:solidFill>
                  <a:latin typeface="Segoe UI"/>
                </a:rPr>
                <a:t>App12</a:t>
              </a:r>
            </a:p>
          </p:txBody>
        </p:sp>
        <p:sp>
          <p:nvSpPr>
            <p:cNvPr id="29" name="TextBox 28">
              <a:extLst>
                <a:ext uri="{FF2B5EF4-FFF2-40B4-BE49-F238E27FC236}">
                  <a16:creationId xmlns:a16="http://schemas.microsoft.com/office/drawing/2014/main" id="{92BFF3FB-2B51-4E60-A5C6-BC3EEDD16904}"/>
                </a:ext>
              </a:extLst>
            </p:cNvPr>
            <p:cNvSpPr txBox="1"/>
            <p:nvPr/>
          </p:nvSpPr>
          <p:spPr>
            <a:xfrm>
              <a:off x="7481097" y="1662657"/>
              <a:ext cx="1352351" cy="255835"/>
            </a:xfrm>
            <a:prstGeom prst="rect">
              <a:avLst/>
            </a:prstGeom>
            <a:solidFill>
              <a:schemeClr val="accent1"/>
            </a:solidFill>
          </p:spPr>
          <p:txBody>
            <a:bodyPr wrap="square" rIns="0">
              <a:spAutoFit/>
            </a:bodyPr>
            <a:lstStyle/>
            <a:p>
              <a:pPr algn="ctr" defTabSz="914554"/>
              <a:r>
                <a:rPr lang="en-US" sz="1030" dirty="0">
                  <a:solidFill>
                    <a:srgbClr val="000000"/>
                  </a:solidFill>
                  <a:latin typeface="Segoe UI"/>
                </a:rPr>
                <a:t>Business Unit</a:t>
              </a:r>
            </a:p>
          </p:txBody>
        </p:sp>
        <p:grpSp>
          <p:nvGrpSpPr>
            <p:cNvPr id="148" name="Group 147">
              <a:extLst>
                <a:ext uri="{FF2B5EF4-FFF2-40B4-BE49-F238E27FC236}">
                  <a16:creationId xmlns:a16="http://schemas.microsoft.com/office/drawing/2014/main" id="{0628EF4D-E084-486A-9258-A8074BBF4649}"/>
                </a:ext>
              </a:extLst>
            </p:cNvPr>
            <p:cNvGrpSpPr/>
            <p:nvPr/>
          </p:nvGrpSpPr>
          <p:grpSpPr>
            <a:xfrm>
              <a:off x="7841288" y="998214"/>
              <a:ext cx="631968" cy="631968"/>
              <a:chOff x="7742707" y="1205933"/>
              <a:chExt cx="676656" cy="676656"/>
            </a:xfrm>
          </p:grpSpPr>
          <p:sp>
            <p:nvSpPr>
              <p:cNvPr id="140" name="Oval 139">
                <a:extLst>
                  <a:ext uri="{FF2B5EF4-FFF2-40B4-BE49-F238E27FC236}">
                    <a16:creationId xmlns:a16="http://schemas.microsoft.com/office/drawing/2014/main" id="{4CCB2717-6E93-45AB-A680-0CBFFC25D9EC}"/>
                  </a:ext>
                </a:extLst>
              </p:cNvPr>
              <p:cNvSpPr/>
              <p:nvPr/>
            </p:nvSpPr>
            <p:spPr bwMode="auto">
              <a:xfrm>
                <a:off x="7742707" y="1205933"/>
                <a:ext cx="676656" cy="676656"/>
              </a:xfrm>
              <a:prstGeom prst="ellipse">
                <a:avLst/>
              </a:prstGeom>
              <a:solidFill>
                <a:srgbClr val="FFFFFF"/>
              </a:solidFill>
              <a:ln w="28575">
                <a:solidFill>
                  <a:srgbClr val="3C3B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cs typeface="Segoe UI" pitchFamily="34" charset="0"/>
                </a:endParaRPr>
              </a:p>
            </p:txBody>
          </p:sp>
          <p:grpSp>
            <p:nvGrpSpPr>
              <p:cNvPr id="141" name="Graphic 10">
                <a:extLst>
                  <a:ext uri="{FF2B5EF4-FFF2-40B4-BE49-F238E27FC236}">
                    <a16:creationId xmlns:a16="http://schemas.microsoft.com/office/drawing/2014/main" id="{DBF11056-CDEE-4675-B2DF-706C9BDF42D0}"/>
                  </a:ext>
                </a:extLst>
              </p:cNvPr>
              <p:cNvGrpSpPr/>
              <p:nvPr/>
            </p:nvGrpSpPr>
            <p:grpSpPr>
              <a:xfrm>
                <a:off x="7884598" y="1326044"/>
                <a:ext cx="411162" cy="411162"/>
                <a:chOff x="5570538" y="-1594017"/>
                <a:chExt cx="1219200" cy="1219200"/>
              </a:xfrm>
            </p:grpSpPr>
            <p:sp>
              <p:nvSpPr>
                <p:cNvPr id="142" name="Freeform: Shape 141">
                  <a:extLst>
                    <a:ext uri="{FF2B5EF4-FFF2-40B4-BE49-F238E27FC236}">
                      <a16:creationId xmlns:a16="http://schemas.microsoft.com/office/drawing/2014/main" id="{7D76D2DF-A734-44BF-B53A-8D78900EFB19}"/>
                    </a:ext>
                  </a:extLst>
                </p:cNvPr>
                <p:cNvSpPr/>
                <p:nvPr/>
              </p:nvSpPr>
              <p:spPr>
                <a:xfrm>
                  <a:off x="5684838" y="-984702"/>
                  <a:ext cx="990600" cy="495300"/>
                </a:xfrm>
                <a:custGeom>
                  <a:avLst/>
                  <a:gdLst>
                    <a:gd name="connsiteX0" fmla="*/ 0 w 990600"/>
                    <a:gd name="connsiteY0" fmla="*/ 495300 h 495300"/>
                    <a:gd name="connsiteX1" fmla="*/ 0 w 990600"/>
                    <a:gd name="connsiteY1" fmla="*/ 0 h 495300"/>
                    <a:gd name="connsiteX2" fmla="*/ 990600 w 990600"/>
                    <a:gd name="connsiteY2" fmla="*/ 0 h 495300"/>
                    <a:gd name="connsiteX3" fmla="*/ 990600 w 9906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990600" h="495300">
                      <a:moveTo>
                        <a:pt x="0" y="495300"/>
                      </a:moveTo>
                      <a:lnTo>
                        <a:pt x="0" y="0"/>
                      </a:lnTo>
                      <a:lnTo>
                        <a:pt x="990600" y="0"/>
                      </a:lnTo>
                      <a:lnTo>
                        <a:pt x="990600" y="495300"/>
                      </a:lnTo>
                    </a:path>
                  </a:pathLst>
                </a:custGeom>
                <a:noFill/>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3" name="Freeform: Shape 142">
                  <a:extLst>
                    <a:ext uri="{FF2B5EF4-FFF2-40B4-BE49-F238E27FC236}">
                      <a16:creationId xmlns:a16="http://schemas.microsoft.com/office/drawing/2014/main" id="{2B96D449-41A5-46DC-A3B4-C7484B749DCB}"/>
                    </a:ext>
                  </a:extLst>
                </p:cNvPr>
                <p:cNvSpPr/>
                <p:nvPr/>
              </p:nvSpPr>
              <p:spPr>
                <a:xfrm>
                  <a:off x="6180138" y="-1434473"/>
                  <a:ext cx="9525" cy="958786"/>
                </a:xfrm>
                <a:custGeom>
                  <a:avLst/>
                  <a:gdLst>
                    <a:gd name="connsiteX0" fmla="*/ 0 w 9525"/>
                    <a:gd name="connsiteY0" fmla="*/ 0 h 958786"/>
                    <a:gd name="connsiteX1" fmla="*/ 0 w 9525"/>
                    <a:gd name="connsiteY1" fmla="*/ 958787 h 958786"/>
                  </a:gdLst>
                  <a:ahLst/>
                  <a:cxnLst>
                    <a:cxn ang="0">
                      <a:pos x="connsiteX0" y="connsiteY0"/>
                    </a:cxn>
                    <a:cxn ang="0">
                      <a:pos x="connsiteX1" y="connsiteY1"/>
                    </a:cxn>
                  </a:cxnLst>
                  <a:rect l="l" t="t" r="r" b="b"/>
                  <a:pathLst>
                    <a:path w="9525" h="958786">
                      <a:moveTo>
                        <a:pt x="0" y="0"/>
                      </a:moveTo>
                      <a:lnTo>
                        <a:pt x="0" y="958787"/>
                      </a:lnTo>
                    </a:path>
                  </a:pathLst>
                </a:custGeom>
                <a:ln w="19050" cap="flat">
                  <a:solidFill>
                    <a:srgbClr val="3C3B40"/>
                  </a:solidFill>
                  <a:prstDash val="solid"/>
                  <a:miter/>
                </a:ln>
              </p:spPr>
              <p:txBody>
                <a:bodyPr rtlCol="0" anchor="ctr"/>
                <a:lstStyle/>
                <a:p>
                  <a:pPr defTabSz="914554"/>
                  <a:endParaRPr lang="en-US" sz="1373">
                    <a:solidFill>
                      <a:srgbClr val="000000"/>
                    </a:solidFill>
                    <a:latin typeface="Segoe UI"/>
                  </a:endParaRPr>
                </a:p>
              </p:txBody>
            </p:sp>
            <p:sp>
              <p:nvSpPr>
                <p:cNvPr id="144" name="Freeform: Shape 143">
                  <a:extLst>
                    <a:ext uri="{FF2B5EF4-FFF2-40B4-BE49-F238E27FC236}">
                      <a16:creationId xmlns:a16="http://schemas.microsoft.com/office/drawing/2014/main" id="{CEF3CC07-2CCD-4A58-B3A4-04D8AADA9AAA}"/>
                    </a:ext>
                  </a:extLst>
                </p:cNvPr>
                <p:cNvSpPr/>
                <p:nvPr/>
              </p:nvSpPr>
              <p:spPr>
                <a:xfrm>
                  <a:off x="60658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5" name="Freeform: Shape 144">
                  <a:extLst>
                    <a:ext uri="{FF2B5EF4-FFF2-40B4-BE49-F238E27FC236}">
                      <a16:creationId xmlns:a16="http://schemas.microsoft.com/office/drawing/2014/main" id="{8F671A49-7921-412D-A00C-E5DA2F747E1E}"/>
                    </a:ext>
                  </a:extLst>
                </p:cNvPr>
                <p:cNvSpPr/>
                <p:nvPr/>
              </p:nvSpPr>
              <p:spPr>
                <a:xfrm>
                  <a:off x="6065838" y="-1594017"/>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6" name="Freeform: Shape 145">
                  <a:extLst>
                    <a:ext uri="{FF2B5EF4-FFF2-40B4-BE49-F238E27FC236}">
                      <a16:creationId xmlns:a16="http://schemas.microsoft.com/office/drawing/2014/main" id="{A74382FF-D3C9-47D0-9553-B8191FD9D775}"/>
                    </a:ext>
                  </a:extLst>
                </p:cNvPr>
                <p:cNvSpPr/>
                <p:nvPr/>
              </p:nvSpPr>
              <p:spPr>
                <a:xfrm>
                  <a:off x="65611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sp>
              <p:nvSpPr>
                <p:cNvPr id="147" name="Freeform: Shape 146">
                  <a:extLst>
                    <a:ext uri="{FF2B5EF4-FFF2-40B4-BE49-F238E27FC236}">
                      <a16:creationId xmlns:a16="http://schemas.microsoft.com/office/drawing/2014/main" id="{FC57AAA6-E380-4ACE-9F90-5D1669D11711}"/>
                    </a:ext>
                  </a:extLst>
                </p:cNvPr>
                <p:cNvSpPr/>
                <p:nvPr/>
              </p:nvSpPr>
              <p:spPr>
                <a:xfrm>
                  <a:off x="5570538" y="-603702"/>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3C3B40"/>
                </a:solidFill>
                <a:ln w="9525" cap="flat">
                  <a:noFill/>
                  <a:prstDash val="solid"/>
                  <a:miter/>
                </a:ln>
              </p:spPr>
              <p:txBody>
                <a:bodyPr rtlCol="0" anchor="ctr"/>
                <a:lstStyle/>
                <a:p>
                  <a:pPr defTabSz="914554"/>
                  <a:endParaRPr lang="en-US" sz="1373">
                    <a:solidFill>
                      <a:srgbClr val="000000"/>
                    </a:solidFill>
                    <a:latin typeface="Segoe UI"/>
                  </a:endParaRPr>
                </a:p>
              </p:txBody>
            </p:sp>
          </p:grpSp>
        </p:grpSp>
      </p:grpSp>
      <p:sp>
        <p:nvSpPr>
          <p:cNvPr id="9" name="Text Placeholder 8">
            <a:extLst>
              <a:ext uri="{FF2B5EF4-FFF2-40B4-BE49-F238E27FC236}">
                <a16:creationId xmlns:a16="http://schemas.microsoft.com/office/drawing/2014/main" id="{EE643452-24C3-47ED-8F47-9D49BC2D9E2C}"/>
              </a:ext>
            </a:extLst>
          </p:cNvPr>
          <p:cNvSpPr>
            <a:spLocks noGrp="1"/>
          </p:cNvSpPr>
          <p:nvPr>
            <p:ph type="body" sz="quarter" idx="10"/>
          </p:nvPr>
        </p:nvSpPr>
        <p:spPr>
          <a:xfrm>
            <a:off x="455996" y="1593943"/>
            <a:ext cx="3142424" cy="4677355"/>
          </a:xfrm>
          <a:noFill/>
        </p:spPr>
        <p:txBody>
          <a:bodyPr wrap="square">
            <a:spAutoFit/>
          </a:bodyPr>
          <a:lstStyle/>
          <a:p>
            <a:pPr marL="0" indent="0" defTabSz="914554">
              <a:spcAft>
                <a:spcPts val="588"/>
              </a:spcAft>
              <a:buNone/>
            </a:pPr>
            <a:r>
              <a:rPr lang="en-US" sz="1765" dirty="0">
                <a:solidFill>
                  <a:schemeClr val="tx1"/>
                </a:solidFill>
                <a:latin typeface="+mj-lt"/>
              </a:rPr>
              <a:t>Resource Organization</a:t>
            </a:r>
          </a:p>
          <a:p>
            <a:pPr marL="0" indent="0" defTabSz="914554">
              <a:spcAft>
                <a:spcPts val="588"/>
              </a:spcAft>
              <a:buNone/>
            </a:pPr>
            <a:r>
              <a:rPr lang="en-US" sz="1569" dirty="0">
                <a:solidFill>
                  <a:schemeClr val="tx1"/>
                </a:solidFill>
              </a:rPr>
              <a:t>Build only what you need, add </a:t>
            </a:r>
            <a:br>
              <a:rPr lang="en-US" sz="1569" dirty="0">
                <a:solidFill>
                  <a:schemeClr val="tx1"/>
                </a:solidFill>
              </a:rPr>
            </a:br>
            <a:r>
              <a:rPr lang="en-US" sz="1569" dirty="0">
                <a:solidFill>
                  <a:schemeClr val="tx1"/>
                </a:solidFill>
              </a:rPr>
              <a:t>as the requirements are needed. </a:t>
            </a:r>
          </a:p>
          <a:p>
            <a:pPr marL="0" indent="0" defTabSz="914554">
              <a:spcAft>
                <a:spcPts val="588"/>
              </a:spcAft>
              <a:buNone/>
            </a:pPr>
            <a:r>
              <a:rPr lang="en-US" sz="1765" dirty="0">
                <a:solidFill>
                  <a:schemeClr val="tx1"/>
                </a:solidFill>
                <a:latin typeface="+mj-lt"/>
              </a:rPr>
              <a:t>Management Group </a:t>
            </a:r>
            <a:br>
              <a:rPr lang="en-US" sz="1765" dirty="0">
                <a:solidFill>
                  <a:schemeClr val="tx1"/>
                </a:solidFill>
                <a:latin typeface="+mj-lt"/>
              </a:rPr>
            </a:br>
            <a:r>
              <a:rPr lang="en-US" sz="1765" dirty="0">
                <a:solidFill>
                  <a:schemeClr val="tx1"/>
                </a:solidFill>
                <a:latin typeface="+mj-lt"/>
              </a:rPr>
              <a:t>Hierarchy</a:t>
            </a:r>
          </a:p>
          <a:p>
            <a:pPr marL="452955" indent="-227255" defTabSz="914554">
              <a:spcAft>
                <a:spcPts val="588"/>
              </a:spcAft>
            </a:pPr>
            <a:r>
              <a:rPr lang="en-US" sz="1569" dirty="0">
                <a:solidFill>
                  <a:schemeClr val="tx1"/>
                </a:solidFill>
              </a:rPr>
              <a:t>Business Unit</a:t>
            </a:r>
          </a:p>
          <a:p>
            <a:pPr marL="452955" indent="-227255" defTabSz="914554">
              <a:spcAft>
                <a:spcPts val="588"/>
              </a:spcAft>
            </a:pPr>
            <a:r>
              <a:rPr lang="en-US" sz="1569" dirty="0">
                <a:solidFill>
                  <a:schemeClr val="tx1"/>
                </a:solidFill>
              </a:rPr>
              <a:t>Geography</a:t>
            </a:r>
          </a:p>
          <a:p>
            <a:pPr marL="452955" indent="-227255" defTabSz="914554">
              <a:spcAft>
                <a:spcPts val="588"/>
              </a:spcAft>
            </a:pPr>
            <a:r>
              <a:rPr lang="en-US" sz="1569" dirty="0">
                <a:solidFill>
                  <a:schemeClr val="tx1"/>
                </a:solidFill>
              </a:rPr>
              <a:t>Environment</a:t>
            </a:r>
          </a:p>
          <a:p>
            <a:pPr marL="0" indent="0" defTabSz="914554">
              <a:spcAft>
                <a:spcPts val="588"/>
              </a:spcAft>
              <a:buNone/>
            </a:pPr>
            <a:r>
              <a:rPr lang="en-US" sz="1765" dirty="0">
                <a:solidFill>
                  <a:schemeClr val="tx1"/>
                </a:solidFill>
                <a:latin typeface="+mj-lt"/>
              </a:rPr>
              <a:t>Subscription</a:t>
            </a:r>
          </a:p>
          <a:p>
            <a:pPr marL="452955" indent="-227255" defTabSz="914554">
              <a:spcAft>
                <a:spcPts val="588"/>
              </a:spcAft>
            </a:pPr>
            <a:r>
              <a:rPr lang="en-US" sz="1569" dirty="0">
                <a:solidFill>
                  <a:schemeClr val="tx1"/>
                </a:solidFill>
              </a:rPr>
              <a:t>Per Application Category</a:t>
            </a:r>
          </a:p>
          <a:p>
            <a:pPr marL="452955" indent="-227255" defTabSz="914554">
              <a:spcAft>
                <a:spcPts val="588"/>
              </a:spcAft>
            </a:pPr>
            <a:r>
              <a:rPr lang="en-US" sz="1569" dirty="0">
                <a:solidFill>
                  <a:schemeClr val="tx1"/>
                </a:solidFill>
              </a:rPr>
              <a:t>Pre-production</a:t>
            </a:r>
          </a:p>
          <a:p>
            <a:pPr marL="452955" indent="-227255" defTabSz="914554">
              <a:spcAft>
                <a:spcPts val="588"/>
              </a:spcAft>
            </a:pPr>
            <a:r>
              <a:rPr lang="en-US" sz="1569" dirty="0">
                <a:solidFill>
                  <a:schemeClr val="tx1"/>
                </a:solidFill>
              </a:rPr>
              <a:t>Dev environments</a:t>
            </a:r>
          </a:p>
          <a:p>
            <a:pPr marL="452955" indent="-227255" defTabSz="914554">
              <a:spcAft>
                <a:spcPts val="588"/>
              </a:spcAft>
            </a:pPr>
            <a:r>
              <a:rPr lang="en-US" sz="1569" dirty="0">
                <a:solidFill>
                  <a:schemeClr val="tx1"/>
                </a:solidFill>
              </a:rPr>
              <a:t>Production</a:t>
            </a:r>
          </a:p>
          <a:p>
            <a:pPr marL="0" indent="0" defTabSz="914554">
              <a:spcAft>
                <a:spcPts val="588"/>
              </a:spcAft>
              <a:buNone/>
            </a:pPr>
            <a:r>
              <a:rPr lang="en-US" sz="1765" dirty="0">
                <a:solidFill>
                  <a:schemeClr val="tx1"/>
                </a:solidFill>
                <a:latin typeface="+mj-lt"/>
              </a:rPr>
              <a:t>Resource Groups</a:t>
            </a:r>
          </a:p>
          <a:p>
            <a:pPr marL="452955" indent="-227255" defTabSz="914554">
              <a:spcAft>
                <a:spcPts val="588"/>
              </a:spcAft>
            </a:pPr>
            <a:r>
              <a:rPr lang="en-US" sz="1569" dirty="0">
                <a:solidFill>
                  <a:schemeClr val="tx1"/>
                </a:solidFill>
              </a:rPr>
              <a:t>Per Application</a:t>
            </a:r>
          </a:p>
        </p:txBody>
      </p:sp>
    </p:spTree>
    <p:extLst>
      <p:ext uri="{BB962C8B-B14F-4D97-AF65-F5344CB8AC3E}">
        <p14:creationId xmlns:p14="http://schemas.microsoft.com/office/powerpoint/2010/main" val="187665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anim calcmode="lin" valueType="num">
                                      <p:cBhvr>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anim calcmode="lin" valueType="num">
                                      <p:cBhvr>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9">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anim calcmode="lin" valueType="num">
                                      <p:cBhvr>
                                        <p:cTn id="24"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9">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500"/>
                                        <p:tgtEl>
                                          <p:spTgt spid="9">
                                            <p:txEl>
                                              <p:pRg st="5" end="5"/>
                                            </p:txEl>
                                          </p:spTgt>
                                        </p:tgtEl>
                                      </p:cBhvr>
                                    </p:animEffect>
                                    <p:anim calcmode="lin" valueType="num">
                                      <p:cBhvr>
                                        <p:cTn id="34"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animEffect transition="in" filter="fade">
                                      <p:cBhvr>
                                        <p:cTn id="39" dur="500"/>
                                        <p:tgtEl>
                                          <p:spTgt spid="9">
                                            <p:txEl>
                                              <p:pRg st="6" end="6"/>
                                            </p:txEl>
                                          </p:spTgt>
                                        </p:tgtEl>
                                      </p:cBhvr>
                                    </p:animEffect>
                                    <p:anim calcmode="lin" valueType="num">
                                      <p:cBhvr>
                                        <p:cTn id="4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9">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animEffect transition="in" filter="fade">
                                      <p:cBhvr>
                                        <p:cTn id="44" dur="500"/>
                                        <p:tgtEl>
                                          <p:spTgt spid="9">
                                            <p:txEl>
                                              <p:pRg st="7" end="7"/>
                                            </p:txEl>
                                          </p:spTgt>
                                        </p:tgtEl>
                                      </p:cBhvr>
                                    </p:animEffect>
                                    <p:anim calcmode="lin" valueType="num">
                                      <p:cBhvr>
                                        <p:cTn id="4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9">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anim calcmode="lin" valueType="num">
                                      <p:cBhvr>
                                        <p:cTn id="50"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500"/>
                                        <p:tgtEl>
                                          <p:spTgt spid="9">
                                            <p:txEl>
                                              <p:pRg st="9" end="9"/>
                                            </p:txEl>
                                          </p:spTgt>
                                        </p:tgtEl>
                                      </p:cBhvr>
                                    </p:animEffect>
                                    <p:anim calcmode="lin" valueType="num">
                                      <p:cBhvr>
                                        <p:cTn id="5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9">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xEl>
                                              <p:pRg st="10" end="10"/>
                                            </p:txEl>
                                          </p:spTgt>
                                        </p:tgtEl>
                                        <p:attrNameLst>
                                          <p:attrName>style.visibility</p:attrName>
                                        </p:attrNameLst>
                                      </p:cBhvr>
                                      <p:to>
                                        <p:strVal val="visible"/>
                                      </p:to>
                                    </p:set>
                                    <p:animEffect transition="in" filter="fade">
                                      <p:cBhvr>
                                        <p:cTn id="59" dur="500"/>
                                        <p:tgtEl>
                                          <p:spTgt spid="9">
                                            <p:txEl>
                                              <p:pRg st="10" end="10"/>
                                            </p:txEl>
                                          </p:spTgt>
                                        </p:tgtEl>
                                      </p:cBhvr>
                                    </p:animEffect>
                                    <p:anim calcmode="lin" valueType="num">
                                      <p:cBhvr>
                                        <p:cTn id="60"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par>
                          <p:cTn id="62" fill="hold">
                            <p:stCondLst>
                              <p:cond delay="1500"/>
                            </p:stCondLst>
                            <p:childTnLst>
                              <p:par>
                                <p:cTn id="63" presetID="42" presetClass="entr" presetSubtype="0" fill="hold" grpId="0" nodeType="afterEffect">
                                  <p:stCondLst>
                                    <p:cond delay="0"/>
                                  </p:stCondLst>
                                  <p:childTnLst>
                                    <p:set>
                                      <p:cBhvr>
                                        <p:cTn id="64" dur="1" fill="hold">
                                          <p:stCondLst>
                                            <p:cond delay="0"/>
                                          </p:stCondLst>
                                        </p:cTn>
                                        <p:tgtEl>
                                          <p:spTgt spid="9">
                                            <p:txEl>
                                              <p:pRg st="11" end="11"/>
                                            </p:txEl>
                                          </p:spTgt>
                                        </p:tgtEl>
                                        <p:attrNameLst>
                                          <p:attrName>style.visibility</p:attrName>
                                        </p:attrNameLst>
                                      </p:cBhvr>
                                      <p:to>
                                        <p:strVal val="visible"/>
                                      </p:to>
                                    </p:set>
                                    <p:animEffect transition="in" filter="fade">
                                      <p:cBhvr>
                                        <p:cTn id="65" dur="500"/>
                                        <p:tgtEl>
                                          <p:spTgt spid="9">
                                            <p:txEl>
                                              <p:pRg st="11" end="11"/>
                                            </p:txEl>
                                          </p:spTgt>
                                        </p:tgtEl>
                                      </p:cBhvr>
                                    </p:animEffect>
                                    <p:anim calcmode="lin" valueType="num">
                                      <p:cBhvr>
                                        <p:cTn id="66"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67" dur="500" fill="hold"/>
                                        <p:tgtEl>
                                          <p:spTgt spid="9">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txEl>
                                              <p:pRg st="12" end="12"/>
                                            </p:txEl>
                                          </p:spTgt>
                                        </p:tgtEl>
                                        <p:attrNameLst>
                                          <p:attrName>style.visibility</p:attrName>
                                        </p:attrNameLst>
                                      </p:cBhvr>
                                      <p:to>
                                        <p:strVal val="visible"/>
                                      </p:to>
                                    </p:set>
                                    <p:animEffect transition="in" filter="fade">
                                      <p:cBhvr>
                                        <p:cTn id="70" dur="500"/>
                                        <p:tgtEl>
                                          <p:spTgt spid="9">
                                            <p:txEl>
                                              <p:pRg st="12" end="12"/>
                                            </p:txEl>
                                          </p:spTgt>
                                        </p:tgtEl>
                                      </p:cBhvr>
                                    </p:animEffect>
                                    <p:anim calcmode="lin" valueType="num">
                                      <p:cBhvr>
                                        <p:cTn id="71"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275241" y="2759860"/>
            <a:ext cx="7454643" cy="3558191"/>
          </a:xfrm>
        </p:spPr>
        <p:txBody>
          <a:bodyPr/>
          <a:lstStyle/>
          <a:p>
            <a:r>
              <a:rPr lang="en-US" sz="4000" dirty="0"/>
              <a:t>Azure Blueprints</a:t>
            </a:r>
          </a:p>
        </p:txBody>
      </p:sp>
    </p:spTree>
    <p:extLst>
      <p:ext uri="{BB962C8B-B14F-4D97-AF65-F5344CB8AC3E}">
        <p14:creationId xmlns:p14="http://schemas.microsoft.com/office/powerpoint/2010/main" val="35845935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455995" y="620470"/>
            <a:ext cx="11306470" cy="402353"/>
          </a:xfrm>
        </p:spPr>
        <p:txBody>
          <a:bodyPr/>
          <a:lstStyle/>
          <a:p>
            <a:r>
              <a:rPr lang="en-US" dirty="0">
                <a:solidFill>
                  <a:schemeClr val="tx2"/>
                </a:solidFill>
              </a:rPr>
              <a:t>Azure Blueprints</a:t>
            </a:r>
          </a:p>
        </p:txBody>
      </p:sp>
      <p:grpSp>
        <p:nvGrpSpPr>
          <p:cNvPr id="78" name="Group 77" descr="Azure bluepints">
            <a:extLst>
              <a:ext uri="{FF2B5EF4-FFF2-40B4-BE49-F238E27FC236}">
                <a16:creationId xmlns:a16="http://schemas.microsoft.com/office/drawing/2014/main" id="{FA016FE6-27CF-4302-B201-38DB35FC1AE1}"/>
              </a:ext>
            </a:extLst>
          </p:cNvPr>
          <p:cNvGrpSpPr/>
          <p:nvPr/>
        </p:nvGrpSpPr>
        <p:grpSpPr>
          <a:xfrm>
            <a:off x="4896328" y="3183293"/>
            <a:ext cx="2399344" cy="1613771"/>
            <a:chOff x="4465511" y="2668504"/>
            <a:chExt cx="2399719" cy="1614024"/>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4"/>
              <a:ext cx="2399719" cy="1614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56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t>
              </a:r>
              <a:r>
                <a:rPr lang="en-US" sz="1471"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604905" y="3264476"/>
              <a:ext cx="422081" cy="422081"/>
            </a:xfrm>
            <a:prstGeom prst="rect">
              <a:avLst/>
            </a:prstGeom>
          </p:spPr>
        </p:pic>
      </p:grpSp>
      <p:sp>
        <p:nvSpPr>
          <p:cNvPr id="79" name="TextBox 78">
            <a:extLst>
              <a:ext uri="{FF2B5EF4-FFF2-40B4-BE49-F238E27FC236}">
                <a16:creationId xmlns:a16="http://schemas.microsoft.com/office/drawing/2014/main" id="{643F4F3C-1AFD-40E8-BE66-196404DD847C}"/>
              </a:ext>
            </a:extLst>
          </p:cNvPr>
          <p:cNvSpPr txBox="1"/>
          <p:nvPr/>
        </p:nvSpPr>
        <p:spPr>
          <a:xfrm>
            <a:off x="1140320"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compose</a:t>
            </a:r>
          </a:p>
        </p:txBody>
      </p:sp>
      <p:cxnSp>
        <p:nvCxnSpPr>
          <p:cNvPr id="81" name="Straight Connector 80">
            <a:extLst>
              <a:ext uri="{FF2B5EF4-FFF2-40B4-BE49-F238E27FC236}">
                <a16:creationId xmlns:a16="http://schemas.microsoft.com/office/drawing/2014/main" id="{1E4BE2A9-5DB8-4D48-8E13-AA9D2FD0188C}"/>
              </a:ext>
              <a:ext uri="{C183D7F6-B498-43B3-948B-1728B52AA6E4}">
                <adec:decorative xmlns:adec="http://schemas.microsoft.com/office/drawing/2017/decorative" xmlns="" val="1"/>
              </a:ext>
            </a:extLst>
          </p:cNvPr>
          <p:cNvCxnSpPr>
            <a:cxnSpLocks/>
          </p:cNvCxnSpPr>
          <p:nvPr/>
        </p:nvCxnSpPr>
        <p:spPr>
          <a:xfrm>
            <a:off x="4149609"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69"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manage</a:t>
            </a:r>
          </a:p>
        </p:txBody>
      </p:sp>
      <p:cxnSp>
        <p:nvCxnSpPr>
          <p:cNvPr id="83" name="Straight Connector 82">
            <a:extLst>
              <a:ext uri="{FF2B5EF4-FFF2-40B4-BE49-F238E27FC236}">
                <a16:creationId xmlns:a16="http://schemas.microsoft.com/office/drawing/2014/main" id="{6E0B63BC-9C53-4961-AB84-52F06BC6BE9A}"/>
              </a:ext>
              <a:ext uri="{C183D7F6-B498-43B3-948B-1728B52AA6E4}">
                <adec:decorative xmlns:adec="http://schemas.microsoft.com/office/drawing/2017/decorative" xmlns="" val="1"/>
              </a:ext>
            </a:extLst>
          </p:cNvPr>
          <p:cNvCxnSpPr>
            <a:cxnSpLocks/>
          </p:cNvCxnSpPr>
          <p:nvPr/>
        </p:nvCxnSpPr>
        <p:spPr>
          <a:xfrm>
            <a:off x="7924514" y="5736763"/>
            <a:ext cx="0" cy="537924"/>
          </a:xfrm>
          <a:prstGeom prst="line">
            <a:avLst/>
          </a:prstGeom>
          <a:ln w="381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49" y="5688509"/>
            <a:ext cx="2563829" cy="634434"/>
          </a:xfrm>
          <a:prstGeom prst="rect">
            <a:avLst/>
          </a:prstGeom>
          <a:noFill/>
        </p:spPr>
        <p:txBody>
          <a:bodyPr wrap="square" lIns="182851" tIns="146282" rIns="182851" bIns="146282" rtlCol="0">
            <a:spAutoFit/>
          </a:bodyPr>
          <a:lstStyle/>
          <a:p>
            <a:pPr algn="ctr" defTabSz="914236">
              <a:lnSpc>
                <a:spcPct val="90000"/>
              </a:lnSpc>
              <a:spcAft>
                <a:spcPts val="600"/>
              </a:spcAft>
              <a:defRPr/>
            </a:pPr>
            <a:r>
              <a:rPr lang="en-US" sz="2400" dirty="0">
                <a:latin typeface="Segoe UI" panose="020B0502040204020203" pitchFamily="34" charset="0"/>
                <a:cs typeface="Segoe UI" panose="020B0502040204020203" pitchFamily="34" charset="0"/>
              </a:rPr>
              <a:t>scale</a:t>
            </a:r>
          </a:p>
        </p:txBody>
      </p:sp>
      <p:sp>
        <p:nvSpPr>
          <p:cNvPr id="174" name="Text Placeholder 4">
            <a:extLst>
              <a:ext uri="{FF2B5EF4-FFF2-40B4-BE49-F238E27FC236}">
                <a16:creationId xmlns:a16="http://schemas.microsoft.com/office/drawing/2014/main" id="{444A79BD-AF06-4F98-9F0C-09125350D6FD}"/>
              </a:ext>
            </a:extLst>
          </p:cNvPr>
          <p:cNvSpPr txBox="1">
            <a:spLocks/>
          </p:cNvSpPr>
          <p:nvPr/>
        </p:nvSpPr>
        <p:spPr>
          <a:xfrm>
            <a:off x="455996" y="1348450"/>
            <a:ext cx="6366668" cy="773928"/>
          </a:xfrm>
          <a:prstGeom prst="rect">
            <a:avLst/>
          </a:prstGeom>
        </p:spPr>
        <p:txBody>
          <a:bodyPr lIns="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177"/>
              </a:spcAft>
            </a:pPr>
            <a:r>
              <a:rPr lang="en-US" sz="2353" dirty="0">
                <a:solidFill>
                  <a:schemeClr val="tx1"/>
                </a:solidFill>
                <a:latin typeface="+mn-lt"/>
              </a:rPr>
              <a:t>Deploy and update cloud environments in a repeatable manner using composable artifacts.</a:t>
            </a:r>
          </a:p>
        </p:txBody>
      </p:sp>
      <p:grpSp>
        <p:nvGrpSpPr>
          <p:cNvPr id="8" name="Group 7">
            <a:extLst>
              <a:ext uri="{FF2B5EF4-FFF2-40B4-BE49-F238E27FC236}">
                <a16:creationId xmlns:a16="http://schemas.microsoft.com/office/drawing/2014/main" id="{F31DE7F0-FF80-4567-9E9E-360AF11F30A5}"/>
              </a:ext>
              <a:ext uri="{C183D7F6-B498-43B3-948B-1728B52AA6E4}">
                <adec:decorative xmlns:adec="http://schemas.microsoft.com/office/drawing/2017/decorative" xmlns="" val="1"/>
              </a:ext>
            </a:extLst>
          </p:cNvPr>
          <p:cNvGrpSpPr/>
          <p:nvPr/>
        </p:nvGrpSpPr>
        <p:grpSpPr>
          <a:xfrm>
            <a:off x="10477201" y="445589"/>
            <a:ext cx="1270377" cy="1270377"/>
            <a:chOff x="10685926" y="454415"/>
            <a:chExt cx="1295685" cy="1295685"/>
          </a:xfrm>
        </p:grpSpPr>
        <p:sp>
          <p:nvSpPr>
            <p:cNvPr id="7" name="Rectangle 6">
              <a:extLst>
                <a:ext uri="{FF2B5EF4-FFF2-40B4-BE49-F238E27FC236}">
                  <a16:creationId xmlns:a16="http://schemas.microsoft.com/office/drawing/2014/main" id="{B40539A9-0004-4B85-91B5-39FEBAA23568}"/>
                </a:ext>
              </a:extLst>
            </p:cNvPr>
            <p:cNvSpPr/>
            <p:nvPr/>
          </p:nvSpPr>
          <p:spPr bwMode="auto">
            <a:xfrm>
              <a:off x="10685926" y="454415"/>
              <a:ext cx="1295685" cy="1295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2">
              <a:extLst>
                <a:ext uri="{FF2B5EF4-FFF2-40B4-BE49-F238E27FC236}">
                  <a16:creationId xmlns:a16="http://schemas.microsoft.com/office/drawing/2014/main" id="{7C603015-AF13-41F7-831E-EA027D3EF69A}"/>
                </a:ext>
              </a:extLst>
            </p:cNvPr>
            <p:cNvPicPr/>
            <p:nvPr/>
          </p:nvPicPr>
          <p:blipFill>
            <a:blip r:embed="rId5">
              <a:extLst>
                <a:ext uri="{96DAC541-7B7A-43D3-8B79-37D633B846F1}">
                  <asvg:svgBlip xmlns:asvg="http://schemas.microsoft.com/office/drawing/2016/SVG/main" xmlns="" r:embed="rId6"/>
                </a:ext>
              </a:extLst>
            </a:blip>
            <a:stretch>
              <a:fillRect/>
            </a:stretch>
          </p:blipFill>
          <p:spPr>
            <a:xfrm>
              <a:off x="10913145" y="677244"/>
              <a:ext cx="841247" cy="850026"/>
            </a:xfrm>
            <a:prstGeom prst="rect">
              <a:avLst/>
            </a:prstGeom>
          </p:spPr>
        </p:pic>
      </p:grpSp>
      <p:grpSp>
        <p:nvGrpSpPr>
          <p:cNvPr id="215" name="Group 214" descr="composoble artifacts">
            <a:extLst>
              <a:ext uri="{FF2B5EF4-FFF2-40B4-BE49-F238E27FC236}">
                <a16:creationId xmlns:a16="http://schemas.microsoft.com/office/drawing/2014/main" id="{1782F236-882E-42E5-BE01-1845D887EC01}"/>
              </a:ext>
            </a:extLst>
          </p:cNvPr>
          <p:cNvGrpSpPr/>
          <p:nvPr/>
        </p:nvGrpSpPr>
        <p:grpSpPr>
          <a:xfrm>
            <a:off x="735162" y="2676300"/>
            <a:ext cx="2968986" cy="2859608"/>
            <a:chOff x="749808" y="2729566"/>
            <a:chExt cx="3028134" cy="2916577"/>
          </a:xfrm>
        </p:grpSpPr>
        <p:sp>
          <p:nvSpPr>
            <p:cNvPr id="52" name="Double Bracket 51">
              <a:extLst>
                <a:ext uri="{FF2B5EF4-FFF2-40B4-BE49-F238E27FC236}">
                  <a16:creationId xmlns:a16="http://schemas.microsoft.com/office/drawing/2014/main" id="{12EC01D7-D39E-47AF-87A0-9EF588C034C7}"/>
                </a:ext>
              </a:extLst>
            </p:cNvPr>
            <p:cNvSpPr/>
            <p:nvPr/>
          </p:nvSpPr>
          <p:spPr>
            <a:xfrm>
              <a:off x="749808" y="2729566"/>
              <a:ext cx="3028134" cy="2916577"/>
            </a:xfrm>
            <a:prstGeom prst="bracketPair">
              <a:avLst>
                <a:gd name="adj" fmla="val 12079"/>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75"/>
            </a:p>
          </p:txBody>
        </p:sp>
        <p:grpSp>
          <p:nvGrpSpPr>
            <p:cNvPr id="12" name="Group 11">
              <a:extLst>
                <a:ext uri="{FF2B5EF4-FFF2-40B4-BE49-F238E27FC236}">
                  <a16:creationId xmlns:a16="http://schemas.microsoft.com/office/drawing/2014/main" id="{0A6A620F-A8C6-4706-8240-25E14992F80B}"/>
                </a:ext>
              </a:extLst>
            </p:cNvPr>
            <p:cNvGrpSpPr/>
            <p:nvPr/>
          </p:nvGrpSpPr>
          <p:grpSpPr>
            <a:xfrm>
              <a:off x="1019473" y="2992155"/>
              <a:ext cx="2476368" cy="565492"/>
              <a:chOff x="824617" y="2741737"/>
              <a:chExt cx="2476368" cy="565492"/>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1786698" y="1779656"/>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1886699" y="1892942"/>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Role-based access controls</a:t>
                </a:r>
              </a:p>
            </p:txBody>
          </p:sp>
        </p:grpSp>
        <p:grpSp>
          <p:nvGrpSpPr>
            <p:cNvPr id="13" name="Group 12">
              <a:extLst>
                <a:ext uri="{FF2B5EF4-FFF2-40B4-BE49-F238E27FC236}">
                  <a16:creationId xmlns:a16="http://schemas.microsoft.com/office/drawing/2014/main" id="{74B57384-DC5F-4A1D-8ABA-7B46720E81D7}"/>
                </a:ext>
              </a:extLst>
            </p:cNvPr>
            <p:cNvGrpSpPr/>
            <p:nvPr/>
          </p:nvGrpSpPr>
          <p:grpSpPr>
            <a:xfrm>
              <a:off x="1019473" y="3603677"/>
              <a:ext cx="2476368" cy="562444"/>
              <a:chOff x="824617" y="3437648"/>
              <a:chExt cx="2476368" cy="562444"/>
            </a:xfrm>
          </p:grpSpPr>
          <p:sp>
            <p:nvSpPr>
              <p:cNvPr id="176" name="Rectangle 175">
                <a:extLst>
                  <a:ext uri="{FF2B5EF4-FFF2-40B4-BE49-F238E27FC236}">
                    <a16:creationId xmlns:a16="http://schemas.microsoft.com/office/drawing/2014/main" id="{FCAF7EAF-AC2F-4929-8B69-19B7B98DA815}"/>
                  </a:ext>
                </a:extLst>
              </p:cNvPr>
              <p:cNvSpPr/>
              <p:nvPr/>
            </p:nvSpPr>
            <p:spPr bwMode="auto">
              <a:xfrm rot="5400000">
                <a:off x="1786698" y="2475567"/>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92301FE0-10CD-45E3-8DB8-868088391947}"/>
                  </a:ext>
                </a:extLst>
              </p:cNvPr>
              <p:cNvSpPr/>
              <p:nvPr/>
            </p:nvSpPr>
            <p:spPr bwMode="auto">
              <a:xfrm rot="5400000">
                <a:off x="1886699" y="2585805"/>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Policy definitions</a:t>
                </a:r>
              </a:p>
            </p:txBody>
          </p:sp>
        </p:grpSp>
        <p:grpSp>
          <p:nvGrpSpPr>
            <p:cNvPr id="14" name="Group 13">
              <a:extLst>
                <a:ext uri="{FF2B5EF4-FFF2-40B4-BE49-F238E27FC236}">
                  <a16:creationId xmlns:a16="http://schemas.microsoft.com/office/drawing/2014/main" id="{CB413780-2B24-4259-BB9F-CE0B65F917F8}"/>
                </a:ext>
              </a:extLst>
            </p:cNvPr>
            <p:cNvGrpSpPr/>
            <p:nvPr/>
          </p:nvGrpSpPr>
          <p:grpSpPr>
            <a:xfrm>
              <a:off x="1019473" y="4212151"/>
              <a:ext cx="2476368" cy="559396"/>
              <a:chOff x="824617" y="4133559"/>
              <a:chExt cx="2476368" cy="559396"/>
            </a:xfrm>
          </p:grpSpPr>
          <p:sp>
            <p:nvSpPr>
              <p:cNvPr id="179" name="Rectangle 178">
                <a:extLst>
                  <a:ext uri="{FF2B5EF4-FFF2-40B4-BE49-F238E27FC236}">
                    <a16:creationId xmlns:a16="http://schemas.microsoft.com/office/drawing/2014/main" id="{C8BD58DE-9A2F-40EE-9B45-8C5F5FE64F19}"/>
                  </a:ext>
                </a:extLst>
              </p:cNvPr>
              <p:cNvSpPr/>
              <p:nvPr/>
            </p:nvSpPr>
            <p:spPr bwMode="auto">
              <a:xfrm rot="5400000">
                <a:off x="1786698" y="3171478"/>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80" name="Rectangle 179">
                <a:extLst>
                  <a:ext uri="{FF2B5EF4-FFF2-40B4-BE49-F238E27FC236}">
                    <a16:creationId xmlns:a16="http://schemas.microsoft.com/office/drawing/2014/main" id="{63220255-5684-4F9C-A4D3-DC5FB033801E}"/>
                  </a:ext>
                </a:extLst>
              </p:cNvPr>
              <p:cNvSpPr/>
              <p:nvPr/>
            </p:nvSpPr>
            <p:spPr bwMode="auto">
              <a:xfrm rot="5400000">
                <a:off x="1886699" y="3278668"/>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ARM templates</a:t>
                </a:r>
              </a:p>
            </p:txBody>
          </p:sp>
        </p:grpSp>
        <p:grpSp>
          <p:nvGrpSpPr>
            <p:cNvPr id="11" name="Group 10">
              <a:extLst>
                <a:ext uri="{FF2B5EF4-FFF2-40B4-BE49-F238E27FC236}">
                  <a16:creationId xmlns:a16="http://schemas.microsoft.com/office/drawing/2014/main" id="{6E90227D-D60A-406E-A3F4-6DF561694FDE}"/>
                </a:ext>
              </a:extLst>
            </p:cNvPr>
            <p:cNvGrpSpPr/>
            <p:nvPr/>
          </p:nvGrpSpPr>
          <p:grpSpPr>
            <a:xfrm>
              <a:off x="1019473" y="4817576"/>
              <a:ext cx="2476368" cy="556348"/>
              <a:chOff x="824617" y="4829470"/>
              <a:chExt cx="2476368" cy="556348"/>
            </a:xfrm>
          </p:grpSpPr>
          <p:sp>
            <p:nvSpPr>
              <p:cNvPr id="182" name="Rectangle 181">
                <a:extLst>
                  <a:ext uri="{FF2B5EF4-FFF2-40B4-BE49-F238E27FC236}">
                    <a16:creationId xmlns:a16="http://schemas.microsoft.com/office/drawing/2014/main" id="{A8037A43-59FA-4694-90CC-00D7760338A5}"/>
                  </a:ext>
                </a:extLst>
              </p:cNvPr>
              <p:cNvSpPr/>
              <p:nvPr/>
            </p:nvSpPr>
            <p:spPr bwMode="auto">
              <a:xfrm rot="5400000">
                <a:off x="1786698" y="3867389"/>
                <a:ext cx="452206" cy="2376367"/>
              </a:xfrm>
              <a:prstGeom prst="rect">
                <a:avLst/>
              </a:prstGeom>
              <a:solidFill>
                <a:schemeClr val="tx2"/>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endParaRPr lang="en-US" sz="1275">
                  <a:solidFill>
                    <a:schemeClr val="tx1"/>
                  </a:solidFill>
                  <a:latin typeface="Segoe UI Semibold" panose="020B0702040204020203" pitchFamily="34" charset="0"/>
                  <a:cs typeface="Segoe UI Semibold" panose="020B0702040204020203" pitchFamily="34" charset="0"/>
                </a:endParaRPr>
              </a:p>
            </p:txBody>
          </p:sp>
          <p:sp>
            <p:nvSpPr>
              <p:cNvPr id="183" name="Rectangle 182">
                <a:extLst>
                  <a:ext uri="{FF2B5EF4-FFF2-40B4-BE49-F238E27FC236}">
                    <a16:creationId xmlns:a16="http://schemas.microsoft.com/office/drawing/2014/main" id="{85CA7CDF-2F2C-4ED7-8D0C-42E09B683A00}"/>
                  </a:ext>
                </a:extLst>
              </p:cNvPr>
              <p:cNvSpPr/>
              <p:nvPr/>
            </p:nvSpPr>
            <p:spPr bwMode="auto">
              <a:xfrm rot="5400000">
                <a:off x="1886699" y="3971531"/>
                <a:ext cx="452206" cy="2376367"/>
              </a:xfrm>
              <a:prstGeom prst="rect">
                <a:avLst/>
              </a:prstGeom>
              <a:solidFill>
                <a:schemeClr val="accent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3" tIns="140587" rIns="175733" bIns="140587" numCol="1" spcCol="0" rtlCol="0" fromWordArt="0" anchor="ctr" anchorCtr="0" forceAA="0" compatLnSpc="1">
                <a:prstTxWarp prst="textNoShape">
                  <a:avLst/>
                </a:prstTxWarp>
                <a:noAutofit/>
              </a:bodyPr>
              <a:lstStyle/>
              <a:p>
                <a:pPr algn="ctr" defTabSz="895933" fontAlgn="base">
                  <a:lnSpc>
                    <a:spcPct val="90000"/>
                  </a:lnSpc>
                  <a:spcBef>
                    <a:spcPct val="0"/>
                  </a:spcBef>
                  <a:spcAft>
                    <a:spcPct val="0"/>
                  </a:spcAft>
                  <a:defRPr/>
                </a:pPr>
                <a:r>
                  <a:rPr lang="en-US" sz="1275" dirty="0">
                    <a:solidFill>
                      <a:schemeClr val="tx1"/>
                    </a:solidFill>
                    <a:latin typeface="Segoe UI Semibold" panose="020B0702040204020203" pitchFamily="34" charset="0"/>
                    <a:cs typeface="Segoe UI Semibold" panose="020B0702040204020203" pitchFamily="34" charset="0"/>
                  </a:rPr>
                  <a:t>Resource groups</a:t>
                </a:r>
              </a:p>
            </p:txBody>
          </p:sp>
        </p:grpSp>
      </p:grpSp>
      <p:grpSp>
        <p:nvGrpSpPr>
          <p:cNvPr id="216" name="Group 215" descr="management groups">
            <a:extLst>
              <a:ext uri="{FF2B5EF4-FFF2-40B4-BE49-F238E27FC236}">
                <a16:creationId xmlns:a16="http://schemas.microsoft.com/office/drawing/2014/main" id="{B61022CA-60E4-4243-B4D5-506CFBEBA250}"/>
              </a:ext>
            </a:extLst>
          </p:cNvPr>
          <p:cNvGrpSpPr/>
          <p:nvPr/>
        </p:nvGrpSpPr>
        <p:grpSpPr>
          <a:xfrm>
            <a:off x="7397587" y="2104734"/>
            <a:ext cx="3568529" cy="3287727"/>
            <a:chOff x="7544960" y="2146614"/>
            <a:chExt cx="3639621" cy="3353225"/>
          </a:xfrm>
        </p:grpSpPr>
        <p:sp>
          <p:nvSpPr>
            <p:cNvPr id="3" name="Rectangle 2">
              <a:extLst>
                <a:ext uri="{FF2B5EF4-FFF2-40B4-BE49-F238E27FC236}">
                  <a16:creationId xmlns:a16="http://schemas.microsoft.com/office/drawing/2014/main" id="{DD949342-2B0B-40CD-A2DA-17E4F64DC7CE}"/>
                </a:ext>
              </a:extLst>
            </p:cNvPr>
            <p:cNvSpPr/>
            <p:nvPr/>
          </p:nvSpPr>
          <p:spPr bwMode="auto">
            <a:xfrm>
              <a:off x="8186503" y="2146614"/>
              <a:ext cx="2362877" cy="5075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569" dirty="0">
                  <a:solidFill>
                    <a:schemeClr val="tx1"/>
                  </a:solidFill>
                  <a:latin typeface="+mj-lt"/>
                  <a:ea typeface="Segoe UI" pitchFamily="34" charset="0"/>
                  <a:cs typeface="Segoe UI" pitchFamily="34" charset="0"/>
                </a:rPr>
                <a:t>Management groups</a:t>
              </a:r>
            </a:p>
          </p:txBody>
        </p:sp>
        <p:grpSp>
          <p:nvGrpSpPr>
            <p:cNvPr id="164" name="Group 163">
              <a:extLst>
                <a:ext uri="{FF2B5EF4-FFF2-40B4-BE49-F238E27FC236}">
                  <a16:creationId xmlns:a16="http://schemas.microsoft.com/office/drawing/2014/main" id="{1F33EF6B-7D90-4FD3-BE27-83B4201CBD18}"/>
                </a:ext>
              </a:extLst>
            </p:cNvPr>
            <p:cNvGrpSpPr/>
            <p:nvPr/>
          </p:nvGrpSpPr>
          <p:grpSpPr>
            <a:xfrm>
              <a:off x="9032817" y="2643336"/>
              <a:ext cx="568768" cy="568768"/>
              <a:chOff x="8405634" y="2336583"/>
              <a:chExt cx="673495" cy="673495"/>
            </a:xfrm>
          </p:grpSpPr>
          <p:grpSp>
            <p:nvGrpSpPr>
              <p:cNvPr id="167" name="Group 166">
                <a:extLst>
                  <a:ext uri="{FF2B5EF4-FFF2-40B4-BE49-F238E27FC236}">
                    <a16:creationId xmlns:a16="http://schemas.microsoft.com/office/drawing/2014/main" id="{2DCEE8F4-AAF6-4BDA-A95C-03FCB409A70F}"/>
                  </a:ext>
                </a:extLst>
              </p:cNvPr>
              <p:cNvGrpSpPr/>
              <p:nvPr/>
            </p:nvGrpSpPr>
            <p:grpSpPr>
              <a:xfrm>
                <a:off x="8802466" y="2683111"/>
                <a:ext cx="197705" cy="236731"/>
                <a:chOff x="2705469" y="-2080321"/>
                <a:chExt cx="330248" cy="395437"/>
              </a:xfrm>
            </p:grpSpPr>
            <p:sp>
              <p:nvSpPr>
                <p:cNvPr id="169" name="Rectangle: Top Corners Rounded 168">
                  <a:extLst>
                    <a:ext uri="{FF2B5EF4-FFF2-40B4-BE49-F238E27FC236}">
                      <a16:creationId xmlns:a16="http://schemas.microsoft.com/office/drawing/2014/main" id="{7326CFFE-8611-4F02-B2A1-CC52A8428F2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911033B4-2C3B-47A0-8085-ADE0AE2C27C0}"/>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71" name="Graphic 35">
                  <a:extLst>
                    <a:ext uri="{FF2B5EF4-FFF2-40B4-BE49-F238E27FC236}">
                      <a16:creationId xmlns:a16="http://schemas.microsoft.com/office/drawing/2014/main" id="{6EBF4A2E-8853-432C-8790-AE8B5C904EFD}"/>
                    </a:ext>
                  </a:extLst>
                </p:cNvPr>
                <p:cNvGrpSpPr/>
                <p:nvPr/>
              </p:nvGrpSpPr>
              <p:grpSpPr>
                <a:xfrm>
                  <a:off x="2832487" y="-1863154"/>
                  <a:ext cx="76211" cy="127462"/>
                  <a:chOff x="3407034" y="4465249"/>
                  <a:chExt cx="92990" cy="155525"/>
                </a:xfrm>
                <a:solidFill>
                  <a:srgbClr val="0075C9"/>
                </a:solidFill>
              </p:grpSpPr>
              <p:sp>
                <p:nvSpPr>
                  <p:cNvPr id="172" name="Freeform: Shape 171">
                    <a:extLst>
                      <a:ext uri="{FF2B5EF4-FFF2-40B4-BE49-F238E27FC236}">
                        <a16:creationId xmlns:a16="http://schemas.microsoft.com/office/drawing/2014/main" id="{7F4A7F58-66AC-4232-A0D8-29E1146880C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73" name="Freeform: Shape 172">
                    <a:extLst>
                      <a:ext uri="{FF2B5EF4-FFF2-40B4-BE49-F238E27FC236}">
                        <a16:creationId xmlns:a16="http://schemas.microsoft.com/office/drawing/2014/main" id="{2D086A33-7DD1-416C-B381-555D7CE5A744}"/>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68" name="Graphic 36">
                <a:extLst>
                  <a:ext uri="{FF2B5EF4-FFF2-40B4-BE49-F238E27FC236}">
                    <a16:creationId xmlns:a16="http://schemas.microsoft.com/office/drawing/2014/main" id="{8ADC6EF9-A51E-4224-9575-B0C09A52FD0D}"/>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pic>
            <p:nvPicPr>
              <p:cNvPr id="166" name="Graphic 165">
                <a:extLst>
                  <a:ext uri="{FF2B5EF4-FFF2-40B4-BE49-F238E27FC236}">
                    <a16:creationId xmlns:a16="http://schemas.microsoft.com/office/drawing/2014/main" id="{5EA6B135-2C20-4687-8023-4533C291E883}"/>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581464" y="2410211"/>
                <a:ext cx="261125" cy="461405"/>
              </a:xfrm>
              <a:prstGeom prst="rect">
                <a:avLst/>
              </a:prstGeom>
            </p:spPr>
          </p:pic>
        </p:grpSp>
        <p:sp>
          <p:nvSpPr>
            <p:cNvPr id="165" name="TextBox 164">
              <a:extLst>
                <a:ext uri="{FF2B5EF4-FFF2-40B4-BE49-F238E27FC236}">
                  <a16:creationId xmlns:a16="http://schemas.microsoft.com/office/drawing/2014/main" id="{4E151276-3C43-4158-AA0D-1D1477E29944}"/>
                </a:ext>
              </a:extLst>
            </p:cNvPr>
            <p:cNvSpPr txBox="1"/>
            <p:nvPr/>
          </p:nvSpPr>
          <p:spPr>
            <a:xfrm>
              <a:off x="9721541" y="2821664"/>
              <a:ext cx="1463040" cy="212113"/>
            </a:xfrm>
            <a:prstGeom prst="rect">
              <a:avLst/>
            </a:prstGeom>
            <a:noFill/>
          </p:spPr>
          <p:txBody>
            <a:bodyPr wrap="square" lIns="0" tIns="89654" rIns="0" bIns="89654" anchor="ctr">
              <a:noAutofit/>
            </a:bodyPr>
            <a:lstStyle/>
            <a:p>
              <a:r>
                <a:rPr lang="en-US" sz="1569" dirty="0"/>
                <a:t>Subscription A</a:t>
              </a:r>
            </a:p>
          </p:txBody>
        </p:sp>
        <p:grpSp>
          <p:nvGrpSpPr>
            <p:cNvPr id="154" name="Group 153">
              <a:extLst>
                <a:ext uri="{FF2B5EF4-FFF2-40B4-BE49-F238E27FC236}">
                  <a16:creationId xmlns:a16="http://schemas.microsoft.com/office/drawing/2014/main" id="{CF175273-C165-4099-BC77-6B086702C6E5}"/>
                </a:ext>
              </a:extLst>
            </p:cNvPr>
            <p:cNvGrpSpPr/>
            <p:nvPr/>
          </p:nvGrpSpPr>
          <p:grpSpPr>
            <a:xfrm>
              <a:off x="9032817" y="3405914"/>
              <a:ext cx="568768" cy="568768"/>
              <a:chOff x="8405634" y="2336583"/>
              <a:chExt cx="673495" cy="673495"/>
            </a:xfrm>
          </p:grpSpPr>
          <p:pic>
            <p:nvPicPr>
              <p:cNvPr id="156" name="Graphic 155">
                <a:extLst>
                  <a:ext uri="{FF2B5EF4-FFF2-40B4-BE49-F238E27FC236}">
                    <a16:creationId xmlns:a16="http://schemas.microsoft.com/office/drawing/2014/main" id="{10173DCB-6137-4FD2-8C55-6FE81A1F641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581464" y="2410211"/>
                <a:ext cx="261125" cy="461405"/>
              </a:xfrm>
              <a:prstGeom prst="rect">
                <a:avLst/>
              </a:prstGeom>
            </p:spPr>
          </p:pic>
          <p:grpSp>
            <p:nvGrpSpPr>
              <p:cNvPr id="157" name="Group 156">
                <a:extLst>
                  <a:ext uri="{FF2B5EF4-FFF2-40B4-BE49-F238E27FC236}">
                    <a16:creationId xmlns:a16="http://schemas.microsoft.com/office/drawing/2014/main" id="{331858E7-BFAE-4001-A2E1-2830082A67B9}"/>
                  </a:ext>
                </a:extLst>
              </p:cNvPr>
              <p:cNvGrpSpPr/>
              <p:nvPr/>
            </p:nvGrpSpPr>
            <p:grpSpPr>
              <a:xfrm>
                <a:off x="8802466" y="2683111"/>
                <a:ext cx="197705" cy="236731"/>
                <a:chOff x="2705469" y="-2080321"/>
                <a:chExt cx="330248" cy="395437"/>
              </a:xfrm>
            </p:grpSpPr>
            <p:sp>
              <p:nvSpPr>
                <p:cNvPr id="159" name="Rectangle: Top Corners Rounded 158">
                  <a:extLst>
                    <a:ext uri="{FF2B5EF4-FFF2-40B4-BE49-F238E27FC236}">
                      <a16:creationId xmlns:a16="http://schemas.microsoft.com/office/drawing/2014/main" id="{F370BF4D-6051-459F-A489-FE52CA87DE1F}"/>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3506B617-4D8F-452C-9A1E-74E549D7FF34}"/>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61" name="Graphic 35">
                  <a:extLst>
                    <a:ext uri="{FF2B5EF4-FFF2-40B4-BE49-F238E27FC236}">
                      <a16:creationId xmlns:a16="http://schemas.microsoft.com/office/drawing/2014/main" id="{581E4E50-52C6-4101-8383-2DF4E3C50AF3}"/>
                    </a:ext>
                  </a:extLst>
                </p:cNvPr>
                <p:cNvGrpSpPr/>
                <p:nvPr/>
              </p:nvGrpSpPr>
              <p:grpSpPr>
                <a:xfrm>
                  <a:off x="2832487" y="-1863154"/>
                  <a:ext cx="76211" cy="127462"/>
                  <a:chOff x="3407034" y="4465249"/>
                  <a:chExt cx="92990" cy="155525"/>
                </a:xfrm>
                <a:solidFill>
                  <a:srgbClr val="0075C9"/>
                </a:solidFill>
              </p:grpSpPr>
              <p:sp>
                <p:nvSpPr>
                  <p:cNvPr id="162" name="Freeform: Shape 161">
                    <a:extLst>
                      <a:ext uri="{FF2B5EF4-FFF2-40B4-BE49-F238E27FC236}">
                        <a16:creationId xmlns:a16="http://schemas.microsoft.com/office/drawing/2014/main" id="{796A9055-D4FF-4116-9989-C4AD9A7807A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63" name="Freeform: Shape 162">
                    <a:extLst>
                      <a:ext uri="{FF2B5EF4-FFF2-40B4-BE49-F238E27FC236}">
                        <a16:creationId xmlns:a16="http://schemas.microsoft.com/office/drawing/2014/main" id="{B88321ED-0D6C-4D7A-8A8B-3740E8758CE6}"/>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58" name="Graphic 36">
                <a:extLst>
                  <a:ext uri="{FF2B5EF4-FFF2-40B4-BE49-F238E27FC236}">
                    <a16:creationId xmlns:a16="http://schemas.microsoft.com/office/drawing/2014/main" id="{D40E7D34-9813-4C09-9C63-E8FFD459FBF4}"/>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55" name="TextBox 154">
              <a:extLst>
                <a:ext uri="{FF2B5EF4-FFF2-40B4-BE49-F238E27FC236}">
                  <a16:creationId xmlns:a16="http://schemas.microsoft.com/office/drawing/2014/main" id="{547AE366-4453-4FDE-9E77-B93BE2C7DF25}"/>
                </a:ext>
              </a:extLst>
            </p:cNvPr>
            <p:cNvSpPr txBox="1"/>
            <p:nvPr/>
          </p:nvSpPr>
          <p:spPr>
            <a:xfrm>
              <a:off x="9721541" y="3584242"/>
              <a:ext cx="1463040" cy="212113"/>
            </a:xfrm>
            <a:prstGeom prst="rect">
              <a:avLst/>
            </a:prstGeom>
            <a:noFill/>
          </p:spPr>
          <p:txBody>
            <a:bodyPr wrap="square" lIns="0" tIns="89654" rIns="0" bIns="89654" anchor="ctr">
              <a:noAutofit/>
            </a:bodyPr>
            <a:lstStyle/>
            <a:p>
              <a:r>
                <a:rPr lang="en-US" sz="1569" dirty="0"/>
                <a:t>Subscription B</a:t>
              </a:r>
            </a:p>
          </p:txBody>
        </p:sp>
        <p:grpSp>
          <p:nvGrpSpPr>
            <p:cNvPr id="144" name="Group 143">
              <a:extLst>
                <a:ext uri="{FF2B5EF4-FFF2-40B4-BE49-F238E27FC236}">
                  <a16:creationId xmlns:a16="http://schemas.microsoft.com/office/drawing/2014/main" id="{94FBF431-692C-4EA8-994A-6717E2384963}"/>
                </a:ext>
              </a:extLst>
            </p:cNvPr>
            <p:cNvGrpSpPr/>
            <p:nvPr/>
          </p:nvGrpSpPr>
          <p:grpSpPr>
            <a:xfrm>
              <a:off x="9032817" y="4168493"/>
              <a:ext cx="568768" cy="568768"/>
              <a:chOff x="8405634" y="2336583"/>
              <a:chExt cx="673495" cy="673495"/>
            </a:xfrm>
          </p:grpSpPr>
          <p:pic>
            <p:nvPicPr>
              <p:cNvPr id="146" name="Graphic 145">
                <a:extLst>
                  <a:ext uri="{FF2B5EF4-FFF2-40B4-BE49-F238E27FC236}">
                    <a16:creationId xmlns:a16="http://schemas.microsoft.com/office/drawing/2014/main" id="{33606FD0-0863-4DE7-8B66-C516D9EEE3A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581464" y="2410211"/>
                <a:ext cx="261125" cy="461405"/>
              </a:xfrm>
              <a:prstGeom prst="rect">
                <a:avLst/>
              </a:prstGeom>
            </p:spPr>
          </p:pic>
          <p:grpSp>
            <p:nvGrpSpPr>
              <p:cNvPr id="147" name="Group 146">
                <a:extLst>
                  <a:ext uri="{FF2B5EF4-FFF2-40B4-BE49-F238E27FC236}">
                    <a16:creationId xmlns:a16="http://schemas.microsoft.com/office/drawing/2014/main" id="{7A68422A-721E-408B-B674-35F7EE38E957}"/>
                  </a:ext>
                </a:extLst>
              </p:cNvPr>
              <p:cNvGrpSpPr/>
              <p:nvPr/>
            </p:nvGrpSpPr>
            <p:grpSpPr>
              <a:xfrm>
                <a:off x="8802466" y="2683111"/>
                <a:ext cx="197705" cy="236731"/>
                <a:chOff x="2705469" y="-2080321"/>
                <a:chExt cx="330248" cy="395437"/>
              </a:xfrm>
            </p:grpSpPr>
            <p:sp>
              <p:nvSpPr>
                <p:cNvPr id="149" name="Rectangle: Top Corners Rounded 148">
                  <a:extLst>
                    <a:ext uri="{FF2B5EF4-FFF2-40B4-BE49-F238E27FC236}">
                      <a16:creationId xmlns:a16="http://schemas.microsoft.com/office/drawing/2014/main" id="{B3DFA080-09CC-4779-BA4D-F2292FC2B96D}"/>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Shape 149">
                  <a:extLst>
                    <a:ext uri="{FF2B5EF4-FFF2-40B4-BE49-F238E27FC236}">
                      <a16:creationId xmlns:a16="http://schemas.microsoft.com/office/drawing/2014/main" id="{01F4BC37-7917-4DCB-AD12-8198B1940281}"/>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51" name="Graphic 35">
                  <a:extLst>
                    <a:ext uri="{FF2B5EF4-FFF2-40B4-BE49-F238E27FC236}">
                      <a16:creationId xmlns:a16="http://schemas.microsoft.com/office/drawing/2014/main" id="{EECBDF22-1638-42EA-9A83-30563EF50507}"/>
                    </a:ext>
                  </a:extLst>
                </p:cNvPr>
                <p:cNvGrpSpPr/>
                <p:nvPr/>
              </p:nvGrpSpPr>
              <p:grpSpPr>
                <a:xfrm>
                  <a:off x="2832487" y="-1863154"/>
                  <a:ext cx="76211" cy="127462"/>
                  <a:chOff x="3407034" y="4465249"/>
                  <a:chExt cx="92990" cy="155525"/>
                </a:xfrm>
                <a:solidFill>
                  <a:srgbClr val="0075C9"/>
                </a:solidFill>
              </p:grpSpPr>
              <p:sp>
                <p:nvSpPr>
                  <p:cNvPr id="152" name="Freeform: Shape 151">
                    <a:extLst>
                      <a:ext uri="{FF2B5EF4-FFF2-40B4-BE49-F238E27FC236}">
                        <a16:creationId xmlns:a16="http://schemas.microsoft.com/office/drawing/2014/main" id="{FC73FEF8-8C43-4316-AC5E-63F5EB373C1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53" name="Freeform: Shape 152">
                    <a:extLst>
                      <a:ext uri="{FF2B5EF4-FFF2-40B4-BE49-F238E27FC236}">
                        <a16:creationId xmlns:a16="http://schemas.microsoft.com/office/drawing/2014/main" id="{FC51A022-6AEC-429A-B78E-5442B77B830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48" name="Graphic 36">
                <a:extLst>
                  <a:ext uri="{FF2B5EF4-FFF2-40B4-BE49-F238E27FC236}">
                    <a16:creationId xmlns:a16="http://schemas.microsoft.com/office/drawing/2014/main" id="{37F80A4C-B78C-4E19-BA4E-C629F45CE0A9}"/>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45" name="TextBox 144">
              <a:extLst>
                <a:ext uri="{FF2B5EF4-FFF2-40B4-BE49-F238E27FC236}">
                  <a16:creationId xmlns:a16="http://schemas.microsoft.com/office/drawing/2014/main" id="{F613C770-8CC2-4245-9138-A41C8F0F082F}"/>
                </a:ext>
              </a:extLst>
            </p:cNvPr>
            <p:cNvSpPr txBox="1"/>
            <p:nvPr/>
          </p:nvSpPr>
          <p:spPr>
            <a:xfrm>
              <a:off x="9721541" y="4346821"/>
              <a:ext cx="1463040" cy="212113"/>
            </a:xfrm>
            <a:prstGeom prst="rect">
              <a:avLst/>
            </a:prstGeom>
            <a:noFill/>
          </p:spPr>
          <p:txBody>
            <a:bodyPr wrap="square" lIns="0" tIns="89654" rIns="0" bIns="89654" anchor="ctr">
              <a:noAutofit/>
            </a:bodyPr>
            <a:lstStyle/>
            <a:p>
              <a:r>
                <a:rPr lang="en-US" sz="1569" dirty="0"/>
                <a:t>Subscription C</a:t>
              </a:r>
            </a:p>
          </p:txBody>
        </p:sp>
        <p:grpSp>
          <p:nvGrpSpPr>
            <p:cNvPr id="134" name="Group 133">
              <a:extLst>
                <a:ext uri="{FF2B5EF4-FFF2-40B4-BE49-F238E27FC236}">
                  <a16:creationId xmlns:a16="http://schemas.microsoft.com/office/drawing/2014/main" id="{DCA39646-8D22-4E2B-B41D-1B2AC735C521}"/>
                </a:ext>
              </a:extLst>
            </p:cNvPr>
            <p:cNvGrpSpPr/>
            <p:nvPr/>
          </p:nvGrpSpPr>
          <p:grpSpPr>
            <a:xfrm>
              <a:off x="9032817" y="4931071"/>
              <a:ext cx="568768" cy="568768"/>
              <a:chOff x="8405634" y="2336583"/>
              <a:chExt cx="673495" cy="673495"/>
            </a:xfrm>
          </p:grpSpPr>
          <p:pic>
            <p:nvPicPr>
              <p:cNvPr id="136" name="Graphic 135">
                <a:extLst>
                  <a:ext uri="{FF2B5EF4-FFF2-40B4-BE49-F238E27FC236}">
                    <a16:creationId xmlns:a16="http://schemas.microsoft.com/office/drawing/2014/main" id="{3EF6FD08-C946-4900-9E28-BA9E1CD027D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581464" y="2410211"/>
                <a:ext cx="261125" cy="461405"/>
              </a:xfrm>
              <a:prstGeom prst="rect">
                <a:avLst/>
              </a:prstGeom>
            </p:spPr>
          </p:pic>
          <p:grpSp>
            <p:nvGrpSpPr>
              <p:cNvPr id="137" name="Group 136">
                <a:extLst>
                  <a:ext uri="{FF2B5EF4-FFF2-40B4-BE49-F238E27FC236}">
                    <a16:creationId xmlns:a16="http://schemas.microsoft.com/office/drawing/2014/main" id="{F9F7B0AD-926C-4B45-8843-85D3E4E77D54}"/>
                  </a:ext>
                </a:extLst>
              </p:cNvPr>
              <p:cNvGrpSpPr/>
              <p:nvPr/>
            </p:nvGrpSpPr>
            <p:grpSpPr>
              <a:xfrm>
                <a:off x="8802466" y="2683111"/>
                <a:ext cx="197705" cy="236731"/>
                <a:chOff x="2705469" y="-2080321"/>
                <a:chExt cx="330248" cy="395437"/>
              </a:xfrm>
            </p:grpSpPr>
            <p:sp>
              <p:nvSpPr>
                <p:cNvPr id="139" name="Rectangle: Top Corners Rounded 138">
                  <a:extLst>
                    <a:ext uri="{FF2B5EF4-FFF2-40B4-BE49-F238E27FC236}">
                      <a16:creationId xmlns:a16="http://schemas.microsoft.com/office/drawing/2014/main" id="{56B6171B-1DDB-4263-9DA4-6508034EA3E8}"/>
                    </a:ext>
                  </a:extLst>
                </p:cNvPr>
                <p:cNvSpPr/>
                <p:nvPr/>
              </p:nvSpPr>
              <p:spPr bwMode="auto">
                <a:xfrm>
                  <a:off x="2772291" y="-2080321"/>
                  <a:ext cx="196603" cy="228569"/>
                </a:xfrm>
                <a:prstGeom prst="round2SameRect">
                  <a:avLst>
                    <a:gd name="adj1" fmla="val 50000"/>
                    <a:gd name="adj2" fmla="val 0"/>
                  </a:avLst>
                </a:prstGeom>
                <a:noFill/>
                <a:ln w="476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1EF3C3CC-0667-4CFB-8838-5343D7610C5E}"/>
                    </a:ext>
                  </a:extLst>
                </p:cNvPr>
                <p:cNvSpPr/>
                <p:nvPr/>
              </p:nvSpPr>
              <p:spPr>
                <a:xfrm>
                  <a:off x="2705469" y="-1926219"/>
                  <a:ext cx="330248" cy="241335"/>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1"/>
                </a:solidFill>
                <a:ln w="3847" cap="flat">
                  <a:noFill/>
                  <a:prstDash val="solid"/>
                  <a:miter/>
                </a:ln>
              </p:spPr>
              <p:txBody>
                <a:bodyPr rtlCol="0" anchor="ctr"/>
                <a:lstStyle/>
                <a:p>
                  <a:endParaRPr lang="en-US" sz="1373"/>
                </a:p>
              </p:txBody>
            </p:sp>
            <p:grpSp>
              <p:nvGrpSpPr>
                <p:cNvPr id="141" name="Graphic 35">
                  <a:extLst>
                    <a:ext uri="{FF2B5EF4-FFF2-40B4-BE49-F238E27FC236}">
                      <a16:creationId xmlns:a16="http://schemas.microsoft.com/office/drawing/2014/main" id="{C301DA44-4D1A-4AB6-931A-DDC31BE24D6F}"/>
                    </a:ext>
                  </a:extLst>
                </p:cNvPr>
                <p:cNvGrpSpPr/>
                <p:nvPr/>
              </p:nvGrpSpPr>
              <p:grpSpPr>
                <a:xfrm>
                  <a:off x="2832487" y="-1863154"/>
                  <a:ext cx="76211" cy="127462"/>
                  <a:chOff x="3407034" y="4465249"/>
                  <a:chExt cx="92990" cy="155525"/>
                </a:xfrm>
                <a:solidFill>
                  <a:srgbClr val="0075C9"/>
                </a:solidFill>
              </p:grpSpPr>
              <p:sp>
                <p:nvSpPr>
                  <p:cNvPr id="142" name="Freeform: Shape 141">
                    <a:extLst>
                      <a:ext uri="{FF2B5EF4-FFF2-40B4-BE49-F238E27FC236}">
                        <a16:creationId xmlns:a16="http://schemas.microsoft.com/office/drawing/2014/main" id="{5777A187-5D3D-4555-BA3E-3E87E6EBA9A9}"/>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endParaRPr lang="en-US" sz="1373"/>
                  </a:p>
                </p:txBody>
              </p:sp>
              <p:sp>
                <p:nvSpPr>
                  <p:cNvPr id="143" name="Freeform: Shape 142">
                    <a:extLst>
                      <a:ext uri="{FF2B5EF4-FFF2-40B4-BE49-F238E27FC236}">
                        <a16:creationId xmlns:a16="http://schemas.microsoft.com/office/drawing/2014/main" id="{7899CA0A-DC2B-4062-8A0E-53DCEA066D4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endParaRPr lang="en-US" sz="1373"/>
                  </a:p>
                </p:txBody>
              </p:sp>
            </p:grpSp>
          </p:grpSp>
          <p:sp>
            <p:nvSpPr>
              <p:cNvPr id="138" name="Graphic 36">
                <a:extLst>
                  <a:ext uri="{FF2B5EF4-FFF2-40B4-BE49-F238E27FC236}">
                    <a16:creationId xmlns:a16="http://schemas.microsoft.com/office/drawing/2014/main" id="{9E9213B5-2E58-4553-913E-ED021DA0FA05}"/>
                  </a:ext>
                </a:extLst>
              </p:cNvPr>
              <p:cNvSpPr/>
              <p:nvPr/>
            </p:nvSpPr>
            <p:spPr>
              <a:xfrm>
                <a:off x="8405634" y="2336583"/>
                <a:ext cx="673495" cy="673495"/>
              </a:xfrm>
              <a:custGeom>
                <a:avLst/>
                <a:gdLst>
                  <a:gd name="connsiteX0" fmla="*/ 496409 w 714647"/>
                  <a:gd name="connsiteY0" fmla="*/ 686570 h 714647"/>
                  <a:gd name="connsiteX1" fmla="*/ 357324 w 714647"/>
                  <a:gd name="connsiteY1" fmla="*/ 714647 h 714647"/>
                  <a:gd name="connsiteX2" fmla="*/ 218238 w 714647"/>
                  <a:gd name="connsiteY2" fmla="*/ 686570 h 714647"/>
                  <a:gd name="connsiteX3" fmla="*/ 104652 w 714647"/>
                  <a:gd name="connsiteY3" fmla="*/ 609995 h 714647"/>
                  <a:gd name="connsiteX4" fmla="*/ 28077 w 714647"/>
                  <a:gd name="connsiteY4" fmla="*/ 496409 h 714647"/>
                  <a:gd name="connsiteX5" fmla="*/ 0 w 714647"/>
                  <a:gd name="connsiteY5" fmla="*/ 357324 h 714647"/>
                  <a:gd name="connsiteX6" fmla="*/ 28077 w 714647"/>
                  <a:gd name="connsiteY6" fmla="*/ 218238 h 714647"/>
                  <a:gd name="connsiteX7" fmla="*/ 104652 w 714647"/>
                  <a:gd name="connsiteY7" fmla="*/ 104652 h 714647"/>
                  <a:gd name="connsiteX8" fmla="*/ 218238 w 714647"/>
                  <a:gd name="connsiteY8" fmla="*/ 28077 h 714647"/>
                  <a:gd name="connsiteX9" fmla="*/ 357324 w 714647"/>
                  <a:gd name="connsiteY9" fmla="*/ 0 h 714647"/>
                  <a:gd name="connsiteX10" fmla="*/ 496409 w 714647"/>
                  <a:gd name="connsiteY10" fmla="*/ 28077 h 714647"/>
                  <a:gd name="connsiteX11" fmla="*/ 609995 w 714647"/>
                  <a:gd name="connsiteY11" fmla="*/ 104652 h 714647"/>
                  <a:gd name="connsiteX12" fmla="*/ 686570 w 714647"/>
                  <a:gd name="connsiteY12" fmla="*/ 218238 h 714647"/>
                  <a:gd name="connsiteX13" fmla="*/ 714647 w 714647"/>
                  <a:gd name="connsiteY13" fmla="*/ 357324 h 714647"/>
                  <a:gd name="connsiteX14" fmla="*/ 686570 w 714647"/>
                  <a:gd name="connsiteY14" fmla="*/ 496409 h 7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647" h="714647">
                    <a:moveTo>
                      <a:pt x="496409" y="686570"/>
                    </a:moveTo>
                    <a:cubicBezTo>
                      <a:pt x="453655" y="704642"/>
                      <a:pt x="406663" y="714647"/>
                      <a:pt x="357324" y="714647"/>
                    </a:cubicBezTo>
                    <a:cubicBezTo>
                      <a:pt x="307984" y="714647"/>
                      <a:pt x="260993" y="704642"/>
                      <a:pt x="218238" y="686570"/>
                    </a:cubicBezTo>
                    <a:cubicBezTo>
                      <a:pt x="175484" y="668498"/>
                      <a:pt x="136992" y="642310"/>
                      <a:pt x="104652" y="609995"/>
                    </a:cubicBezTo>
                    <a:cubicBezTo>
                      <a:pt x="72312" y="577681"/>
                      <a:pt x="46149" y="539163"/>
                      <a:pt x="28077" y="496409"/>
                    </a:cubicBezTo>
                    <a:cubicBezTo>
                      <a:pt x="10006" y="453655"/>
                      <a:pt x="0" y="406663"/>
                      <a:pt x="0" y="357324"/>
                    </a:cubicBezTo>
                    <a:cubicBezTo>
                      <a:pt x="0" y="307984"/>
                      <a:pt x="10006" y="260993"/>
                      <a:pt x="28077" y="218238"/>
                    </a:cubicBezTo>
                    <a:cubicBezTo>
                      <a:pt x="46149" y="175484"/>
                      <a:pt x="72338" y="136992"/>
                      <a:pt x="104652" y="104652"/>
                    </a:cubicBezTo>
                    <a:cubicBezTo>
                      <a:pt x="136967" y="72312"/>
                      <a:pt x="175484" y="46149"/>
                      <a:pt x="218238" y="28077"/>
                    </a:cubicBezTo>
                    <a:cubicBezTo>
                      <a:pt x="260993" y="10006"/>
                      <a:pt x="307984" y="0"/>
                      <a:pt x="357324" y="0"/>
                    </a:cubicBezTo>
                    <a:cubicBezTo>
                      <a:pt x="406663" y="0"/>
                      <a:pt x="453655" y="10006"/>
                      <a:pt x="496409" y="28077"/>
                    </a:cubicBezTo>
                    <a:cubicBezTo>
                      <a:pt x="539163" y="46149"/>
                      <a:pt x="577655" y="72338"/>
                      <a:pt x="609995" y="104652"/>
                    </a:cubicBezTo>
                    <a:cubicBezTo>
                      <a:pt x="642335" y="136967"/>
                      <a:pt x="668498" y="175484"/>
                      <a:pt x="686570" y="218238"/>
                    </a:cubicBezTo>
                    <a:cubicBezTo>
                      <a:pt x="704642" y="260993"/>
                      <a:pt x="714647" y="307984"/>
                      <a:pt x="714647" y="357324"/>
                    </a:cubicBezTo>
                    <a:cubicBezTo>
                      <a:pt x="714647" y="406663"/>
                      <a:pt x="704642" y="453655"/>
                      <a:pt x="686570" y="496409"/>
                    </a:cubicBezTo>
                  </a:path>
                </a:pathLst>
              </a:custGeom>
              <a:noFill/>
              <a:ln w="28575" cap="flat">
                <a:solidFill>
                  <a:schemeClr val="tx1"/>
                </a:solidFill>
                <a:prstDash val="solid"/>
                <a:miter/>
              </a:ln>
            </p:spPr>
            <p:txBody>
              <a:bodyPr rtlCol="0" anchor="ctr"/>
              <a:lstStyle/>
              <a:p>
                <a:endParaRPr lang="en-US" sz="1765"/>
              </a:p>
            </p:txBody>
          </p:sp>
        </p:grpSp>
        <p:sp>
          <p:nvSpPr>
            <p:cNvPr id="135" name="TextBox 134">
              <a:extLst>
                <a:ext uri="{FF2B5EF4-FFF2-40B4-BE49-F238E27FC236}">
                  <a16:creationId xmlns:a16="http://schemas.microsoft.com/office/drawing/2014/main" id="{ED852135-0AC4-4B6E-A4DA-EA2F22BB2492}"/>
                </a:ext>
              </a:extLst>
            </p:cNvPr>
            <p:cNvSpPr txBox="1"/>
            <p:nvPr/>
          </p:nvSpPr>
          <p:spPr>
            <a:xfrm>
              <a:off x="9721541" y="5109399"/>
              <a:ext cx="1281040" cy="212113"/>
            </a:xfrm>
            <a:prstGeom prst="rect">
              <a:avLst/>
            </a:prstGeom>
            <a:noFill/>
          </p:spPr>
          <p:txBody>
            <a:bodyPr wrap="square" lIns="0" tIns="89654" rIns="0" bIns="89654" anchor="ctr">
              <a:noAutofit/>
            </a:bodyPr>
            <a:lstStyle/>
            <a:p>
              <a:r>
                <a:rPr lang="en-US" sz="1569" dirty="0"/>
                <a:t>…</a:t>
              </a:r>
            </a:p>
          </p:txBody>
        </p:sp>
        <p:pic>
          <p:nvPicPr>
            <p:cNvPr id="212" name="Picture 211" descr="A picture containing arrow&#10;&#10;Description automatically generated">
              <a:extLst>
                <a:ext uri="{FF2B5EF4-FFF2-40B4-BE49-F238E27FC236}">
                  <a16:creationId xmlns:a16="http://schemas.microsoft.com/office/drawing/2014/main" id="{2CF7B635-BFB4-4EE4-A120-30E88A83E21F}"/>
                </a:ext>
              </a:extLst>
            </p:cNvPr>
            <p:cNvPicPr>
              <a:picLocks noChangeAspect="1"/>
            </p:cNvPicPr>
            <p:nvPr/>
          </p:nvPicPr>
          <p:blipFill>
            <a:blip r:embed="rId11"/>
            <a:stretch>
              <a:fillRect/>
            </a:stretch>
          </p:blipFill>
          <p:spPr>
            <a:xfrm>
              <a:off x="7544960" y="2865042"/>
              <a:ext cx="1383912" cy="2517866"/>
            </a:xfrm>
            <a:prstGeom prst="rect">
              <a:avLst/>
            </a:prstGeom>
          </p:spPr>
        </p:pic>
      </p:grpSp>
    </p:spTree>
    <p:extLst>
      <p:ext uri="{BB962C8B-B14F-4D97-AF65-F5344CB8AC3E}">
        <p14:creationId xmlns:p14="http://schemas.microsoft.com/office/powerpoint/2010/main" val="1170739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2.89672E-6 0.04494 L -2.89672E-6 -8.85157E-7 " pathEditMode="relative" rAng="0" ptsTypes="AA">
                                      <p:cBhvr>
                                        <p:cTn id="9" dur="600" fill="hold"/>
                                        <p:tgtEl>
                                          <p:spTgt spid="79"/>
                                        </p:tgtEl>
                                        <p:attrNameLst>
                                          <p:attrName>ppt_x</p:attrName>
                                          <p:attrName>ppt_y</p:attrName>
                                        </p:attrNameLst>
                                      </p:cBhvr>
                                      <p:rCtr x="0" y="-2247"/>
                                    </p:animMotion>
                                  </p:childTnLst>
                                </p:cTn>
                              </p:par>
                            </p:childTnLst>
                          </p:cTn>
                        </p:par>
                        <p:par>
                          <p:cTn id="10" fill="hold">
                            <p:stCondLst>
                              <p:cond delay="600"/>
                            </p:stCondLst>
                            <p:childTnLst>
                              <p:par>
                                <p:cTn id="11" presetID="10"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42" presetClass="path" presetSubtype="0" decel="100000" fill="hold" nodeType="withEffect">
                                  <p:stCondLst>
                                    <p:cond delay="0"/>
                                  </p:stCondLst>
                                  <p:childTnLst>
                                    <p:animMotion origin="layout" path="M -2.89672E-6 0.04494 L -2.89672E-6 -8.85157E-7 " pathEditMode="relative" rAng="0" ptsTypes="AA">
                                      <p:cBhvr>
                                        <p:cTn id="15" dur="600" fill="hold"/>
                                        <p:tgtEl>
                                          <p:spTgt spid="215"/>
                                        </p:tgtEl>
                                        <p:attrNameLst>
                                          <p:attrName>ppt_x</p:attrName>
                                          <p:attrName>ppt_y</p:attrName>
                                        </p:attrNameLst>
                                      </p:cBhvr>
                                      <p:rCtr x="0" y="-2247"/>
                                    </p:animMotion>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42" presetClass="path" presetSubtype="0" decel="100000" fill="hold" grpId="1" nodeType="withEffect">
                                  <p:stCondLst>
                                    <p:cond delay="0"/>
                                  </p:stCondLst>
                                  <p:childTnLst>
                                    <p:animMotion origin="layout" path="M -2.89672E-6 0.04494 L -2.89672E-6 -8.85157E-7 " pathEditMode="relative" rAng="0" ptsTypes="AA">
                                      <p:cBhvr>
                                        <p:cTn id="25" dur="600" fill="hold"/>
                                        <p:tgtEl>
                                          <p:spTgt spid="82"/>
                                        </p:tgtEl>
                                        <p:attrNameLst>
                                          <p:attrName>ppt_x</p:attrName>
                                          <p:attrName>ppt_y</p:attrName>
                                        </p:attrNameLst>
                                      </p:cBhvr>
                                      <p:rCtr x="0" y="-2247"/>
                                    </p:animMotion>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42" presetClass="path" presetSubtype="0" decel="100000" fill="hold" nodeType="withEffect">
                                  <p:stCondLst>
                                    <p:cond delay="0"/>
                                  </p:stCondLst>
                                  <p:childTnLst>
                                    <p:animMotion origin="layout" path="M -2.89672E-6 0.04494 L -2.89672E-6 -8.85157E-7 " pathEditMode="relative" rAng="0" ptsTypes="AA">
                                      <p:cBhvr>
                                        <p:cTn id="31" dur="600" fill="hold"/>
                                        <p:tgtEl>
                                          <p:spTgt spid="78"/>
                                        </p:tgtEl>
                                        <p:attrNameLst>
                                          <p:attrName>ppt_x</p:attrName>
                                          <p:attrName>ppt_y</p:attrName>
                                        </p:attrNameLst>
                                      </p:cBhvr>
                                      <p:rCtr x="0" y="-2247"/>
                                    </p:animMotion>
                                  </p:childTnLst>
                                </p:cTn>
                              </p:par>
                            </p:childTnLst>
                          </p:cTn>
                        </p:par>
                        <p:par>
                          <p:cTn id="32" fill="hold">
                            <p:stCondLst>
                              <p:cond delay="29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childTnLst>
                          </p:cTn>
                        </p:par>
                        <p:par>
                          <p:cTn id="36" fill="hold">
                            <p:stCondLst>
                              <p:cond delay="3400"/>
                            </p:stCondLst>
                            <p:childTnLst>
                              <p:par>
                                <p:cTn id="37" presetID="10"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500"/>
                                        <p:tgtEl>
                                          <p:spTgt spid="84"/>
                                        </p:tgtEl>
                                      </p:cBhvr>
                                    </p:animEffect>
                                  </p:childTnLst>
                                </p:cTn>
                              </p:par>
                              <p:par>
                                <p:cTn id="40" presetID="42" presetClass="path" presetSubtype="0" decel="100000" fill="hold" grpId="1" nodeType="withEffect">
                                  <p:stCondLst>
                                    <p:cond delay="0"/>
                                  </p:stCondLst>
                                  <p:childTnLst>
                                    <p:animMotion origin="layout" path="M -2.89672E-6 0.04494 L -2.89672E-6 -8.85157E-7 " pathEditMode="relative" rAng="0" ptsTypes="AA">
                                      <p:cBhvr>
                                        <p:cTn id="41" dur="600" fill="hold"/>
                                        <p:tgtEl>
                                          <p:spTgt spid="84"/>
                                        </p:tgtEl>
                                        <p:attrNameLst>
                                          <p:attrName>ppt_x</p:attrName>
                                          <p:attrName>ppt_y</p:attrName>
                                        </p:attrNameLst>
                                      </p:cBhvr>
                                      <p:rCtr x="0" y="-2247"/>
                                    </p:animMotion>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16"/>
                                        </p:tgtEl>
                                        <p:attrNameLst>
                                          <p:attrName>style.visibility</p:attrName>
                                        </p:attrNameLst>
                                      </p:cBhvr>
                                      <p:to>
                                        <p:strVal val="visible"/>
                                      </p:to>
                                    </p:set>
                                    <p:animEffect transition="in" filter="fade">
                                      <p:cBhvr>
                                        <p:cTn id="45" dur="500"/>
                                        <p:tgtEl>
                                          <p:spTgt spid="216"/>
                                        </p:tgtEl>
                                      </p:cBhvr>
                                    </p:animEffect>
                                  </p:childTnLst>
                                </p:cTn>
                              </p:par>
                              <p:par>
                                <p:cTn id="46" presetID="42" presetClass="path" presetSubtype="0" decel="100000" fill="hold" nodeType="withEffect">
                                  <p:stCondLst>
                                    <p:cond delay="0"/>
                                  </p:stCondLst>
                                  <p:childTnLst>
                                    <p:animMotion origin="layout" path="M 5E-6 0.04491 L 5E-6 2.22222E-6 " pathEditMode="relative" rAng="0" ptsTypes="AA">
                                      <p:cBhvr>
                                        <p:cTn id="47" dur="600" fill="hold"/>
                                        <p:tgtEl>
                                          <p:spTgt spid="2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2" grpId="0"/>
      <p:bldP spid="82" grpId="1"/>
      <p:bldP spid="84" grpId="0"/>
      <p:bldP spid="8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C4B0-4E7C-405A-8FC3-1A83A13C5BF3}"/>
              </a:ext>
            </a:extLst>
          </p:cNvPr>
          <p:cNvSpPr>
            <a:spLocks noGrp="1"/>
          </p:cNvSpPr>
          <p:nvPr>
            <p:ph type="title"/>
          </p:nvPr>
        </p:nvSpPr>
        <p:spPr/>
        <p:txBody>
          <a:bodyPr/>
          <a:lstStyle/>
          <a:p>
            <a:r>
              <a:rPr lang="en-US" dirty="0"/>
              <a:t>Ready | </a:t>
            </a:r>
            <a:r>
              <a:rPr lang="en-US" dirty="0">
                <a:solidFill>
                  <a:schemeClr val="tx2"/>
                </a:solidFill>
              </a:rPr>
              <a:t>First Landing Zone</a:t>
            </a:r>
          </a:p>
        </p:txBody>
      </p:sp>
      <p:sp>
        <p:nvSpPr>
          <p:cNvPr id="3" name="Content Placeholder 2">
            <a:extLst>
              <a:ext uri="{FF2B5EF4-FFF2-40B4-BE49-F238E27FC236}">
                <a16:creationId xmlns:a16="http://schemas.microsoft.com/office/drawing/2014/main" id="{50B570BF-C72D-41D2-A77F-B2654D94FD93}"/>
              </a:ext>
            </a:extLst>
          </p:cNvPr>
          <p:cNvSpPr>
            <a:spLocks noGrp="1"/>
          </p:cNvSpPr>
          <p:nvPr>
            <p:ph type="body" sz="quarter" idx="10"/>
          </p:nvPr>
        </p:nvSpPr>
        <p:spPr>
          <a:xfrm>
            <a:off x="455995" y="1922586"/>
            <a:ext cx="4497005" cy="2567882"/>
          </a:xfrm>
        </p:spPr>
        <p:txBody>
          <a:bodyPr/>
          <a:lstStyle/>
          <a:p>
            <a:pPr>
              <a:lnSpc>
                <a:spcPct val="100000"/>
              </a:lnSpc>
              <a:spcAft>
                <a:spcPts val="1200"/>
              </a:spcAft>
            </a:pPr>
            <a:r>
              <a:rPr lang="en-US" dirty="0"/>
              <a:t>Landing zone is the environment that is provisioned to host workloads being migrated from an on-premises environment into Azure.</a:t>
            </a:r>
          </a:p>
          <a:p>
            <a:pPr>
              <a:lnSpc>
                <a:spcPct val="100000"/>
              </a:lnSpc>
              <a:spcAft>
                <a:spcPts val="1200"/>
              </a:spcAft>
            </a:pPr>
            <a:r>
              <a:rPr lang="en-US" dirty="0"/>
              <a:t>The Cloud Adoption Framework migrate landing zone blueprint creates a landing zone which can be updated to meet your specific needs.</a:t>
            </a:r>
          </a:p>
        </p:txBody>
      </p:sp>
      <p:grpSp>
        <p:nvGrpSpPr>
          <p:cNvPr id="124" name="Group 123">
            <a:extLst>
              <a:ext uri="{FF2B5EF4-FFF2-40B4-BE49-F238E27FC236}">
                <a16:creationId xmlns:a16="http://schemas.microsoft.com/office/drawing/2014/main" id="{CFFB2617-49C9-473B-B1CA-5D89E55CCC3B}"/>
              </a:ext>
              <a:ext uri="{C183D7F6-B498-43B3-948B-1728B52AA6E4}">
                <adec:decorative xmlns:adec="http://schemas.microsoft.com/office/drawing/2017/decorative" xmlns="" val="1"/>
              </a:ext>
            </a:extLst>
          </p:cNvPr>
          <p:cNvGrpSpPr/>
          <p:nvPr/>
        </p:nvGrpSpPr>
        <p:grpSpPr>
          <a:xfrm>
            <a:off x="2286180" y="-1106075"/>
            <a:ext cx="11913554" cy="8408712"/>
            <a:chOff x="2190487" y="-1106075"/>
            <a:chExt cx="11913554" cy="8408712"/>
          </a:xfrm>
        </p:grpSpPr>
        <p:sp>
          <p:nvSpPr>
            <p:cNvPr id="119" name="Arc 118">
              <a:extLst>
                <a:ext uri="{FF2B5EF4-FFF2-40B4-BE49-F238E27FC236}">
                  <a16:creationId xmlns:a16="http://schemas.microsoft.com/office/drawing/2014/main" id="{67F96294-9310-4655-94F0-617E12518D9D}"/>
                </a:ext>
              </a:extLst>
            </p:cNvPr>
            <p:cNvSpPr/>
            <p:nvPr/>
          </p:nvSpPr>
          <p:spPr>
            <a:xfrm>
              <a:off x="2190487" y="2529469"/>
              <a:ext cx="4773168" cy="4773168"/>
            </a:xfrm>
            <a:prstGeom prst="arc">
              <a:avLst>
                <a:gd name="adj1" fmla="val 17760144"/>
                <a:gd name="adj2" fmla="val 1007559"/>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FB3DCD91-3391-4401-9123-73FC324321E0}"/>
                </a:ext>
              </a:extLst>
            </p:cNvPr>
            <p:cNvSpPr/>
            <p:nvPr/>
          </p:nvSpPr>
          <p:spPr>
            <a:xfrm>
              <a:off x="9330873" y="-1106075"/>
              <a:ext cx="4773168" cy="4773168"/>
            </a:xfrm>
            <a:prstGeom prst="arc">
              <a:avLst>
                <a:gd name="adj1" fmla="val 5454761"/>
                <a:gd name="adj2" fmla="val 10696063"/>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01B0ECA-A7BA-4D3F-96FF-759A64F5EE9E}"/>
                </a:ext>
              </a:extLst>
            </p:cNvPr>
            <p:cNvSpPr txBox="1"/>
            <p:nvPr/>
          </p:nvSpPr>
          <p:spPr>
            <a:xfrm>
              <a:off x="4953000" y="1242243"/>
              <a:ext cx="74148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More</a:t>
              </a:r>
            </a:p>
          </p:txBody>
        </p:sp>
        <p:sp>
          <p:nvSpPr>
            <p:cNvPr id="10" name="TextBox 9">
              <a:extLst>
                <a:ext uri="{FF2B5EF4-FFF2-40B4-BE49-F238E27FC236}">
                  <a16:creationId xmlns:a16="http://schemas.microsoft.com/office/drawing/2014/main" id="{62D3CBC9-B163-41FF-8BD0-5C986DF37B54}"/>
                </a:ext>
              </a:extLst>
            </p:cNvPr>
            <p:cNvSpPr txBox="1"/>
            <p:nvPr/>
          </p:nvSpPr>
          <p:spPr>
            <a:xfrm>
              <a:off x="4994806" y="5242743"/>
              <a:ext cx="65787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Less</a:t>
              </a:r>
            </a:p>
          </p:txBody>
        </p:sp>
        <p:sp>
          <p:nvSpPr>
            <p:cNvPr id="14" name="TextBox 13">
              <a:extLst>
                <a:ext uri="{FF2B5EF4-FFF2-40B4-BE49-F238E27FC236}">
                  <a16:creationId xmlns:a16="http://schemas.microsoft.com/office/drawing/2014/main" id="{92857210-AEE8-4436-8EBE-0517E957710F}"/>
                </a:ext>
              </a:extLst>
            </p:cNvPr>
            <p:cNvSpPr txBox="1"/>
            <p:nvPr/>
          </p:nvSpPr>
          <p:spPr>
            <a:xfrm>
              <a:off x="5455227" y="5592170"/>
              <a:ext cx="65787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Less</a:t>
              </a:r>
            </a:p>
          </p:txBody>
        </p:sp>
        <p:sp>
          <p:nvSpPr>
            <p:cNvPr id="15" name="TextBox 14">
              <a:extLst>
                <a:ext uri="{FF2B5EF4-FFF2-40B4-BE49-F238E27FC236}">
                  <a16:creationId xmlns:a16="http://schemas.microsoft.com/office/drawing/2014/main" id="{19FDD9C8-705D-4472-900E-7291823AB5F9}"/>
                </a:ext>
              </a:extLst>
            </p:cNvPr>
            <p:cNvSpPr txBox="1"/>
            <p:nvPr/>
          </p:nvSpPr>
          <p:spPr>
            <a:xfrm>
              <a:off x="11095517" y="5592170"/>
              <a:ext cx="74148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More</a:t>
              </a:r>
            </a:p>
          </p:txBody>
        </p:sp>
        <p:cxnSp>
          <p:nvCxnSpPr>
            <p:cNvPr id="16" name="Straight Arrow Connector 15">
              <a:extLst>
                <a:ext uri="{FF2B5EF4-FFF2-40B4-BE49-F238E27FC236}">
                  <a16:creationId xmlns:a16="http://schemas.microsoft.com/office/drawing/2014/main" id="{3172B5ED-6076-4711-BD23-00E4AB3FBF61}"/>
                </a:ext>
              </a:extLst>
            </p:cNvPr>
            <p:cNvCxnSpPr>
              <a:cxnSpLocks/>
            </p:cNvCxnSpPr>
            <p:nvPr/>
          </p:nvCxnSpPr>
          <p:spPr>
            <a:xfrm>
              <a:off x="6096000" y="5823002"/>
              <a:ext cx="4999519" cy="0"/>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9DBFBBB9-EBDE-4118-BCA6-E22B89A4F2D5}"/>
                </a:ext>
              </a:extLst>
            </p:cNvPr>
            <p:cNvSpPr/>
            <p:nvPr/>
          </p:nvSpPr>
          <p:spPr bwMode="auto">
            <a:xfrm>
              <a:off x="9347728" y="1333138"/>
              <a:ext cx="2336271" cy="2336271"/>
            </a:xfrm>
            <a:custGeom>
              <a:avLst/>
              <a:gdLst>
                <a:gd name="connsiteX0" fmla="*/ 0 w 2336271"/>
                <a:gd name="connsiteY0" fmla="*/ 0 h 2336271"/>
                <a:gd name="connsiteX1" fmla="*/ 2336271 w 2336271"/>
                <a:gd name="connsiteY1" fmla="*/ 0 h 2336271"/>
                <a:gd name="connsiteX2" fmla="*/ 2336271 w 2336271"/>
                <a:gd name="connsiteY2" fmla="*/ 2336271 h 2336271"/>
                <a:gd name="connsiteX3" fmla="*/ 0 w 2336271"/>
                <a:gd name="connsiteY3" fmla="*/ 0 h 2336271"/>
              </a:gdLst>
              <a:ahLst/>
              <a:cxnLst>
                <a:cxn ang="0">
                  <a:pos x="connsiteX0" y="connsiteY0"/>
                </a:cxn>
                <a:cxn ang="0">
                  <a:pos x="connsiteX1" y="connsiteY1"/>
                </a:cxn>
                <a:cxn ang="0">
                  <a:pos x="connsiteX2" y="connsiteY2"/>
                </a:cxn>
                <a:cxn ang="0">
                  <a:pos x="connsiteX3" y="connsiteY3"/>
                </a:cxn>
              </a:cxnLst>
              <a:rect l="l" t="t" r="r" b="b"/>
              <a:pathLst>
                <a:path w="2336271" h="2336271">
                  <a:moveTo>
                    <a:pt x="0" y="0"/>
                  </a:moveTo>
                  <a:lnTo>
                    <a:pt x="2336271" y="0"/>
                  </a:lnTo>
                  <a:lnTo>
                    <a:pt x="2336271" y="2336271"/>
                  </a:lnTo>
                  <a:cubicBezTo>
                    <a:pt x="1045984" y="2336271"/>
                    <a:pt x="0" y="1290287"/>
                    <a:pt x="0" y="0"/>
                  </a:cubicBez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E214B017-59CD-4402-91EA-51B473F6F9C1}"/>
                </a:ext>
              </a:extLst>
            </p:cNvPr>
            <p:cNvSpPr/>
            <p:nvPr/>
          </p:nvSpPr>
          <p:spPr bwMode="auto">
            <a:xfrm>
              <a:off x="5616772" y="2767795"/>
              <a:ext cx="1348888" cy="2844446"/>
            </a:xfrm>
            <a:custGeom>
              <a:avLst/>
              <a:gdLst>
                <a:gd name="connsiteX0" fmla="*/ 0 w 1348888"/>
                <a:gd name="connsiteY0" fmla="*/ 0 h 2844446"/>
                <a:gd name="connsiteX1" fmla="*/ 126223 w 1348888"/>
                <a:gd name="connsiteY1" fmla="*/ 60804 h 2844446"/>
                <a:gd name="connsiteX2" fmla="*/ 1348888 w 1348888"/>
                <a:gd name="connsiteY2" fmla="*/ 2115100 h 2844446"/>
                <a:gd name="connsiteX3" fmla="*/ 1243854 w 1348888"/>
                <a:gd name="connsiteY3" fmla="*/ 2809836 h 2844446"/>
                <a:gd name="connsiteX4" fmla="*/ 1231187 w 1348888"/>
                <a:gd name="connsiteY4" fmla="*/ 2844446 h 2844446"/>
                <a:gd name="connsiteX5" fmla="*/ 0 w 1348888"/>
                <a:gd name="connsiteY5" fmla="*/ 2844446 h 2844446"/>
                <a:gd name="connsiteX6" fmla="*/ 0 w 1348888"/>
                <a:gd name="connsiteY6" fmla="*/ 0 h 28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888" h="2844446">
                  <a:moveTo>
                    <a:pt x="0" y="0"/>
                  </a:moveTo>
                  <a:lnTo>
                    <a:pt x="126223" y="60804"/>
                  </a:lnTo>
                  <a:cubicBezTo>
                    <a:pt x="854497" y="456427"/>
                    <a:pt x="1348888" y="1228028"/>
                    <a:pt x="1348888" y="2115100"/>
                  </a:cubicBezTo>
                  <a:cubicBezTo>
                    <a:pt x="1348888" y="2357029"/>
                    <a:pt x="1312115" y="2590369"/>
                    <a:pt x="1243854" y="2809836"/>
                  </a:cubicBezTo>
                  <a:lnTo>
                    <a:pt x="1231187" y="2844446"/>
                  </a:lnTo>
                  <a:lnTo>
                    <a:pt x="0" y="2844446"/>
                  </a:lnTo>
                  <a:lnTo>
                    <a:pt x="0" y="0"/>
                  </a:ln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6" name="Freeform: Shape 35">
              <a:extLst>
                <a:ext uri="{FF2B5EF4-FFF2-40B4-BE49-F238E27FC236}">
                  <a16:creationId xmlns:a16="http://schemas.microsoft.com/office/drawing/2014/main" id="{35B6C7D3-5D0F-4FB7-868F-E394EA8B15EB}"/>
                </a:ext>
              </a:extLst>
            </p:cNvPr>
            <p:cNvSpPr/>
            <p:nvPr/>
          </p:nvSpPr>
          <p:spPr bwMode="auto">
            <a:xfrm>
              <a:off x="5616772" y="1333137"/>
              <a:ext cx="6067226" cy="4279104"/>
            </a:xfrm>
            <a:custGeom>
              <a:avLst/>
              <a:gdLst>
                <a:gd name="connsiteX0" fmla="*/ 0 w 6067226"/>
                <a:gd name="connsiteY0" fmla="*/ 0 h 4279104"/>
                <a:gd name="connsiteX1" fmla="*/ 3730955 w 6067226"/>
                <a:gd name="connsiteY1" fmla="*/ 0 h 4279104"/>
                <a:gd name="connsiteX2" fmla="*/ 6067226 w 6067226"/>
                <a:gd name="connsiteY2" fmla="*/ 2336271 h 4279104"/>
                <a:gd name="connsiteX3" fmla="*/ 6067226 w 6067226"/>
                <a:gd name="connsiteY3" fmla="*/ 4279104 h 4279104"/>
                <a:gd name="connsiteX4" fmla="*/ 1231187 w 6067226"/>
                <a:gd name="connsiteY4" fmla="*/ 4279104 h 4279104"/>
                <a:gd name="connsiteX5" fmla="*/ 1243854 w 6067226"/>
                <a:gd name="connsiteY5" fmla="*/ 4244494 h 4279104"/>
                <a:gd name="connsiteX6" fmla="*/ 1348888 w 6067226"/>
                <a:gd name="connsiteY6" fmla="*/ 3549758 h 4279104"/>
                <a:gd name="connsiteX7" fmla="*/ 126223 w 6067226"/>
                <a:gd name="connsiteY7" fmla="*/ 1495462 h 4279104"/>
                <a:gd name="connsiteX8" fmla="*/ 0 w 6067226"/>
                <a:gd name="connsiteY8" fmla="*/ 1434658 h 4279104"/>
                <a:gd name="connsiteX9" fmla="*/ 0 w 6067226"/>
                <a:gd name="connsiteY9" fmla="*/ 0 h 427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7226" h="4279104">
                  <a:moveTo>
                    <a:pt x="0" y="0"/>
                  </a:moveTo>
                  <a:lnTo>
                    <a:pt x="3730955" y="0"/>
                  </a:lnTo>
                  <a:cubicBezTo>
                    <a:pt x="3730955" y="1290287"/>
                    <a:pt x="4776939" y="2336271"/>
                    <a:pt x="6067226" y="2336271"/>
                  </a:cubicBezTo>
                  <a:lnTo>
                    <a:pt x="6067226" y="4279104"/>
                  </a:lnTo>
                  <a:lnTo>
                    <a:pt x="1231187" y="4279104"/>
                  </a:lnTo>
                  <a:lnTo>
                    <a:pt x="1243854" y="4244494"/>
                  </a:lnTo>
                  <a:cubicBezTo>
                    <a:pt x="1312115" y="4025027"/>
                    <a:pt x="1348888" y="3791687"/>
                    <a:pt x="1348888" y="3549758"/>
                  </a:cubicBezTo>
                  <a:cubicBezTo>
                    <a:pt x="1348888" y="2662686"/>
                    <a:pt x="854497" y="1891085"/>
                    <a:pt x="126223" y="1495462"/>
                  </a:cubicBezTo>
                  <a:lnTo>
                    <a:pt x="0" y="1434658"/>
                  </a:lnTo>
                  <a:lnTo>
                    <a:pt x="0" y="0"/>
                  </a:lnTo>
                  <a:close/>
                </a:path>
              </a:pathLst>
            </a:custGeom>
            <a:solidFill>
              <a:schemeClr val="bg1">
                <a:lumMod val="8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C1164EA-8911-4357-BDC8-14CF6FC2768E}"/>
                </a:ext>
              </a:extLst>
            </p:cNvPr>
            <p:cNvSpPr txBox="1"/>
            <p:nvPr/>
          </p:nvSpPr>
          <p:spPr>
            <a:xfrm>
              <a:off x="9607550" y="1701268"/>
              <a:ext cx="2341285" cy="849463"/>
            </a:xfrm>
            <a:prstGeom prst="rect">
              <a:avLst/>
            </a:prstGeom>
            <a:noFill/>
          </p:spPr>
          <p:txBody>
            <a:bodyPr wrap="square" lIns="182880" tIns="146304" rIns="182880" bIns="146304" rtlCol="0">
              <a:spAutoFit/>
            </a:bodyPr>
            <a:lstStyle/>
            <a:p>
              <a:pPr>
                <a:lnSpc>
                  <a:spcPct val="90000"/>
                </a:lnSpc>
              </a:pPr>
              <a:r>
                <a:rPr lang="en-US" sz="1000" dirty="0">
                  <a:gradFill>
                    <a:gsLst>
                      <a:gs pos="2917">
                        <a:schemeClr val="tx1"/>
                      </a:gs>
                      <a:gs pos="30000">
                        <a:schemeClr val="tx1"/>
                      </a:gs>
                    </a:gsLst>
                    <a:lin ang="5400000" scaled="0"/>
                  </a:gradFill>
                </a:rPr>
                <a:t>ISO 27001 – Shared Services</a:t>
              </a:r>
            </a:p>
            <a:p>
              <a:pPr>
                <a:lnSpc>
                  <a:spcPct val="90000"/>
                </a:lnSpc>
              </a:pPr>
              <a:r>
                <a:rPr lang="en-US" sz="1000" dirty="0">
                  <a:gradFill>
                    <a:gsLst>
                      <a:gs pos="2917">
                        <a:schemeClr val="tx1"/>
                      </a:gs>
                      <a:gs pos="30000">
                        <a:schemeClr val="tx1"/>
                      </a:gs>
                    </a:gsLst>
                    <a:lin ang="5400000" scaled="0"/>
                  </a:gradFill>
                </a:rPr>
                <a:t>ISO 27001 – ASE/SQL Workload</a:t>
              </a:r>
            </a:p>
            <a:p>
              <a:pPr>
                <a:lnSpc>
                  <a:spcPct val="90000"/>
                </a:lnSpc>
              </a:pPr>
              <a:r>
                <a:rPr lang="en-US" sz="1000" dirty="0">
                  <a:gradFill>
                    <a:gsLst>
                      <a:gs pos="2917">
                        <a:schemeClr val="tx1"/>
                      </a:gs>
                      <a:gs pos="30000">
                        <a:schemeClr val="tx1"/>
                      </a:gs>
                    </a:gsLst>
                    <a:lin ang="5400000" scaled="0"/>
                  </a:gradFill>
                </a:rPr>
                <a:t>NIST SP 800-53 Rev 4</a:t>
              </a:r>
            </a:p>
            <a:p>
              <a:pPr>
                <a:lnSpc>
                  <a:spcPct val="90000"/>
                </a:lnSpc>
              </a:pPr>
              <a:r>
                <a:rPr lang="en-US" sz="1000" dirty="0">
                  <a:gradFill>
                    <a:gsLst>
                      <a:gs pos="2917">
                        <a:schemeClr val="tx1"/>
                      </a:gs>
                      <a:gs pos="30000">
                        <a:schemeClr val="tx1"/>
                      </a:gs>
                    </a:gsLst>
                    <a:lin ang="5400000" scaled="0"/>
                  </a:gradFill>
                </a:rPr>
                <a:t>UK Official</a:t>
              </a:r>
            </a:p>
          </p:txBody>
        </p:sp>
        <p:grpSp>
          <p:nvGrpSpPr>
            <p:cNvPr id="108" name="Group 107">
              <a:extLst>
                <a:ext uri="{FF2B5EF4-FFF2-40B4-BE49-F238E27FC236}">
                  <a16:creationId xmlns:a16="http://schemas.microsoft.com/office/drawing/2014/main" id="{1646D16C-77DC-428A-BFD7-D4B9ECC11702}"/>
                </a:ext>
              </a:extLst>
            </p:cNvPr>
            <p:cNvGrpSpPr/>
            <p:nvPr/>
          </p:nvGrpSpPr>
          <p:grpSpPr>
            <a:xfrm>
              <a:off x="9705086" y="1414731"/>
              <a:ext cx="459100" cy="447815"/>
              <a:chOff x="5793825" y="3314617"/>
              <a:chExt cx="459100" cy="447815"/>
            </a:xfrm>
          </p:grpSpPr>
          <p:sp>
            <p:nvSpPr>
              <p:cNvPr id="109" name="Teardrop 108">
                <a:extLst>
                  <a:ext uri="{FF2B5EF4-FFF2-40B4-BE49-F238E27FC236}">
                    <a16:creationId xmlns:a16="http://schemas.microsoft.com/office/drawing/2014/main" id="{A16B474A-AD1A-4981-9370-C7D1ED88FF01}"/>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3EF436BF-2D76-422B-8411-1C779CE1279B}"/>
                  </a:ext>
                </a:extLst>
              </p:cNvPr>
              <p:cNvSpPr txBox="1"/>
              <p:nvPr/>
            </p:nvSpPr>
            <p:spPr>
              <a:xfrm>
                <a:off x="5793825" y="3314617"/>
                <a:ext cx="459100"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C</a:t>
                </a:r>
              </a:p>
            </p:txBody>
          </p:sp>
        </p:grpSp>
        <p:grpSp>
          <p:nvGrpSpPr>
            <p:cNvPr id="114" name="Group 113">
              <a:extLst>
                <a:ext uri="{FF2B5EF4-FFF2-40B4-BE49-F238E27FC236}">
                  <a16:creationId xmlns:a16="http://schemas.microsoft.com/office/drawing/2014/main" id="{A840AD39-47CB-48F3-B859-8B93BC85A3F2}"/>
                </a:ext>
              </a:extLst>
            </p:cNvPr>
            <p:cNvGrpSpPr/>
            <p:nvPr/>
          </p:nvGrpSpPr>
          <p:grpSpPr>
            <a:xfrm>
              <a:off x="10448966" y="2496305"/>
              <a:ext cx="473528" cy="447815"/>
              <a:chOff x="5793825" y="3314617"/>
              <a:chExt cx="473528" cy="447815"/>
            </a:xfrm>
          </p:grpSpPr>
          <p:sp>
            <p:nvSpPr>
              <p:cNvPr id="115" name="Teardrop 114">
                <a:extLst>
                  <a:ext uri="{FF2B5EF4-FFF2-40B4-BE49-F238E27FC236}">
                    <a16:creationId xmlns:a16="http://schemas.microsoft.com/office/drawing/2014/main" id="{628F914B-A5D0-4733-B45A-7838D4259DE2}"/>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9F08386-CE5A-4002-A5BF-85FD86213F7C}"/>
                  </a:ext>
                </a:extLst>
              </p:cNvPr>
              <p:cNvSpPr txBox="1"/>
              <p:nvPr/>
            </p:nvSpPr>
            <p:spPr>
              <a:xfrm>
                <a:off x="5793825" y="3314617"/>
                <a:ext cx="473528"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D</a:t>
                </a:r>
              </a:p>
            </p:txBody>
          </p:sp>
        </p:grpSp>
        <p:sp>
          <p:nvSpPr>
            <p:cNvPr id="21" name="TextBox 20">
              <a:extLst>
                <a:ext uri="{FF2B5EF4-FFF2-40B4-BE49-F238E27FC236}">
                  <a16:creationId xmlns:a16="http://schemas.microsoft.com/office/drawing/2014/main" id="{04234BDD-25F8-45D8-A2DE-0ABC227ACD77}"/>
                </a:ext>
              </a:extLst>
            </p:cNvPr>
            <p:cNvSpPr txBox="1"/>
            <p:nvPr/>
          </p:nvSpPr>
          <p:spPr>
            <a:xfrm>
              <a:off x="10345192" y="2766205"/>
              <a:ext cx="1597435" cy="433965"/>
            </a:xfrm>
            <a:prstGeom prst="rect">
              <a:avLst/>
            </a:prstGeom>
            <a:noFill/>
          </p:spPr>
          <p:txBody>
            <a:bodyPr wrap="square" lIns="182880" tIns="146304" rIns="182880" bIns="146304" rtlCol="0">
              <a:spAutoFit/>
            </a:bodyPr>
            <a:lstStyle/>
            <a:p>
              <a:pPr>
                <a:lnSpc>
                  <a:spcPct val="90000"/>
                </a:lnSpc>
              </a:pPr>
              <a:r>
                <a:rPr lang="en-US" sz="1000" dirty="0">
                  <a:gradFill>
                    <a:gsLst>
                      <a:gs pos="2917">
                        <a:schemeClr val="tx1"/>
                      </a:gs>
                      <a:gs pos="30000">
                        <a:schemeClr val="tx1"/>
                      </a:gs>
                    </a:gsLst>
                    <a:lin ang="5400000" scaled="0"/>
                  </a:gradFill>
                </a:rPr>
                <a:t>Partner blueprints</a:t>
              </a:r>
            </a:p>
          </p:txBody>
        </p:sp>
        <p:cxnSp>
          <p:nvCxnSpPr>
            <p:cNvPr id="12" name="Straight Arrow Connector 11">
              <a:extLst>
                <a:ext uri="{FF2B5EF4-FFF2-40B4-BE49-F238E27FC236}">
                  <a16:creationId xmlns:a16="http://schemas.microsoft.com/office/drawing/2014/main" id="{127574F2-C0B3-4E08-AB0F-B71B3310936A}"/>
                </a:ext>
              </a:extLst>
            </p:cNvPr>
            <p:cNvCxnSpPr>
              <a:cxnSpLocks/>
            </p:cNvCxnSpPr>
            <p:nvPr/>
          </p:nvCxnSpPr>
          <p:spPr>
            <a:xfrm flipV="1">
              <a:off x="5320200" y="1657350"/>
              <a:ext cx="0" cy="3585393"/>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06C24C-3BB8-4E96-A9FF-D43101850246}"/>
                </a:ext>
              </a:extLst>
            </p:cNvPr>
            <p:cNvSpPr txBox="1"/>
            <p:nvPr/>
          </p:nvSpPr>
          <p:spPr>
            <a:xfrm>
              <a:off x="5490885" y="3768336"/>
              <a:ext cx="1428750"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CAF Migrate Landing Zone Blueprint</a:t>
              </a:r>
            </a:p>
          </p:txBody>
        </p:sp>
        <p:grpSp>
          <p:nvGrpSpPr>
            <p:cNvPr id="104" name="Group 103">
              <a:extLst>
                <a:ext uri="{FF2B5EF4-FFF2-40B4-BE49-F238E27FC236}">
                  <a16:creationId xmlns:a16="http://schemas.microsoft.com/office/drawing/2014/main" id="{4A66B50A-E4AF-41FD-A887-D617FC04D4F4}"/>
                </a:ext>
              </a:extLst>
            </p:cNvPr>
            <p:cNvGrpSpPr/>
            <p:nvPr/>
          </p:nvGrpSpPr>
          <p:grpSpPr>
            <a:xfrm>
              <a:off x="5793825" y="3314617"/>
              <a:ext cx="468718" cy="447815"/>
              <a:chOff x="5793825" y="3314617"/>
              <a:chExt cx="468718" cy="447815"/>
            </a:xfrm>
          </p:grpSpPr>
          <p:sp>
            <p:nvSpPr>
              <p:cNvPr id="103" name="Teardrop 102">
                <a:extLst>
                  <a:ext uri="{FF2B5EF4-FFF2-40B4-BE49-F238E27FC236}">
                    <a16:creationId xmlns:a16="http://schemas.microsoft.com/office/drawing/2014/main" id="{0280D5A2-780C-424F-9A6D-4CDE6B2A989F}"/>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149E6D42-873B-4758-A7CD-37A35143B654}"/>
                  </a:ext>
                </a:extLst>
              </p:cNvPr>
              <p:cNvSpPr txBox="1"/>
              <p:nvPr/>
            </p:nvSpPr>
            <p:spPr>
              <a:xfrm>
                <a:off x="5793825" y="3314617"/>
                <a:ext cx="468718"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A</a:t>
                </a:r>
              </a:p>
            </p:txBody>
          </p:sp>
        </p:grpSp>
        <p:sp>
          <p:nvSpPr>
            <p:cNvPr id="18" name="TextBox 17">
              <a:extLst>
                <a:ext uri="{FF2B5EF4-FFF2-40B4-BE49-F238E27FC236}">
                  <a16:creationId xmlns:a16="http://schemas.microsoft.com/office/drawing/2014/main" id="{5AD837F6-9A7B-4BEF-9A56-05FE5E133EAB}"/>
                </a:ext>
              </a:extLst>
            </p:cNvPr>
            <p:cNvSpPr txBox="1"/>
            <p:nvPr/>
          </p:nvSpPr>
          <p:spPr>
            <a:xfrm>
              <a:off x="7483221" y="5677344"/>
              <a:ext cx="1969129" cy="291316"/>
            </a:xfrm>
            <a:prstGeom prst="rect">
              <a:avLst/>
            </a:prstGeom>
            <a:solidFill>
              <a:schemeClr val="bg1"/>
            </a:solidFill>
          </p:spPr>
          <p:txBody>
            <a:bodyPr wrap="none" lIns="182880" tIns="146304" rIns="182880" bIns="146304" rtlCol="0" anchor="ctr">
              <a:noAutofit/>
            </a:bodyPr>
            <a:lstStyle/>
            <a:p>
              <a:pPr>
                <a:lnSpc>
                  <a:spcPct val="90000"/>
                </a:lnSpc>
                <a:spcAft>
                  <a:spcPts val="600"/>
                </a:spcAft>
              </a:pPr>
              <a:r>
                <a:rPr lang="en-US" sz="1100" dirty="0">
                  <a:solidFill>
                    <a:schemeClr val="tx2"/>
                  </a:solidFill>
                  <a:latin typeface="+mj-lt"/>
                </a:rPr>
                <a:t>Architectural complexity</a:t>
              </a:r>
            </a:p>
          </p:txBody>
        </p:sp>
        <p:grpSp>
          <p:nvGrpSpPr>
            <p:cNvPr id="56" name="Group 55">
              <a:extLst>
                <a:ext uri="{FF2B5EF4-FFF2-40B4-BE49-F238E27FC236}">
                  <a16:creationId xmlns:a16="http://schemas.microsoft.com/office/drawing/2014/main" id="{3B48B451-FFCB-4029-B0FE-CBC141CE001A}"/>
                </a:ext>
              </a:extLst>
            </p:cNvPr>
            <p:cNvGrpSpPr/>
            <p:nvPr/>
          </p:nvGrpSpPr>
          <p:grpSpPr>
            <a:xfrm>
              <a:off x="8749909" y="2501273"/>
              <a:ext cx="1070742" cy="706490"/>
              <a:chOff x="2529270" y="-1024719"/>
              <a:chExt cx="1070742" cy="706490"/>
            </a:xfrm>
          </p:grpSpPr>
          <p:sp>
            <p:nvSpPr>
              <p:cNvPr id="57" name="TextBox 56">
                <a:extLst>
                  <a:ext uri="{FF2B5EF4-FFF2-40B4-BE49-F238E27FC236}">
                    <a16:creationId xmlns:a16="http://schemas.microsoft.com/office/drawing/2014/main" id="{E5A1C525-D660-4131-9159-31BAFC703111}"/>
                  </a:ext>
                </a:extLst>
              </p:cNvPr>
              <p:cNvSpPr txBox="1"/>
              <p:nvPr/>
            </p:nvSpPr>
            <p:spPr>
              <a:xfrm>
                <a:off x="2529270" y="-1024719"/>
                <a:ext cx="107074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Network</a:t>
                </a:r>
              </a:p>
            </p:txBody>
          </p:sp>
          <p:grpSp>
            <p:nvGrpSpPr>
              <p:cNvPr id="58" name="Group 57">
                <a:extLst>
                  <a:ext uri="{FF2B5EF4-FFF2-40B4-BE49-F238E27FC236}">
                    <a16:creationId xmlns:a16="http://schemas.microsoft.com/office/drawing/2014/main" id="{3DC0F68B-24D6-455A-8F2D-C3B70C03E4E1}"/>
                  </a:ext>
                </a:extLst>
              </p:cNvPr>
              <p:cNvGrpSpPr/>
              <p:nvPr/>
            </p:nvGrpSpPr>
            <p:grpSpPr>
              <a:xfrm>
                <a:off x="2922251" y="-609078"/>
                <a:ext cx="290849" cy="290849"/>
                <a:chOff x="2922251" y="-609078"/>
                <a:chExt cx="290849" cy="290849"/>
              </a:xfrm>
            </p:grpSpPr>
            <p:sp>
              <p:nvSpPr>
                <p:cNvPr id="59" name="Oval 58">
                  <a:extLst>
                    <a:ext uri="{FF2B5EF4-FFF2-40B4-BE49-F238E27FC236}">
                      <a16:creationId xmlns:a16="http://schemas.microsoft.com/office/drawing/2014/main" id="{9B37A2F7-D0E5-4995-8453-4504FEDBE112}"/>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Left Bracket 59">
                  <a:extLst>
                    <a:ext uri="{FF2B5EF4-FFF2-40B4-BE49-F238E27FC236}">
                      <a16:creationId xmlns:a16="http://schemas.microsoft.com/office/drawing/2014/main" id="{A702685B-60E4-4F4E-BC39-A690ACCC685E}"/>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5A08BA22-F2CB-4016-A303-D4F5BB0F6A85}"/>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A00C64E-0F71-4036-9D26-70F27867AC7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2ED11B84-6F73-43DC-9B5D-B6B7841E38DC}"/>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F0CDA6F-91D2-4F31-8DCF-B7F59893BFD0}"/>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ECD7634B-1A11-49EF-A698-75217FC83B99}"/>
                </a:ext>
              </a:extLst>
            </p:cNvPr>
            <p:cNvGrpSpPr/>
            <p:nvPr/>
          </p:nvGrpSpPr>
          <p:grpSpPr>
            <a:xfrm>
              <a:off x="7818008" y="2951252"/>
              <a:ext cx="996107" cy="706490"/>
              <a:chOff x="2566589" y="-1024719"/>
              <a:chExt cx="996107" cy="706490"/>
            </a:xfrm>
          </p:grpSpPr>
          <p:sp>
            <p:nvSpPr>
              <p:cNvPr id="66" name="TextBox 65">
                <a:extLst>
                  <a:ext uri="{FF2B5EF4-FFF2-40B4-BE49-F238E27FC236}">
                    <a16:creationId xmlns:a16="http://schemas.microsoft.com/office/drawing/2014/main" id="{D84DC719-803B-4B95-AA86-FD50A8DBAC0F}"/>
                  </a:ext>
                </a:extLst>
              </p:cNvPr>
              <p:cNvSpPr txBox="1"/>
              <p:nvPr/>
            </p:nvSpPr>
            <p:spPr>
              <a:xfrm>
                <a:off x="2566589" y="-1024719"/>
                <a:ext cx="996107"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Identity</a:t>
                </a:r>
              </a:p>
            </p:txBody>
          </p:sp>
          <p:grpSp>
            <p:nvGrpSpPr>
              <p:cNvPr id="67" name="Group 66">
                <a:extLst>
                  <a:ext uri="{FF2B5EF4-FFF2-40B4-BE49-F238E27FC236}">
                    <a16:creationId xmlns:a16="http://schemas.microsoft.com/office/drawing/2014/main" id="{5813B237-B979-4E69-A948-53597B34E620}"/>
                  </a:ext>
                </a:extLst>
              </p:cNvPr>
              <p:cNvGrpSpPr/>
              <p:nvPr/>
            </p:nvGrpSpPr>
            <p:grpSpPr>
              <a:xfrm>
                <a:off x="2922251" y="-609078"/>
                <a:ext cx="290849" cy="290849"/>
                <a:chOff x="2922251" y="-609078"/>
                <a:chExt cx="290849" cy="290849"/>
              </a:xfrm>
            </p:grpSpPr>
            <p:sp>
              <p:nvSpPr>
                <p:cNvPr id="68" name="Oval 67">
                  <a:extLst>
                    <a:ext uri="{FF2B5EF4-FFF2-40B4-BE49-F238E27FC236}">
                      <a16:creationId xmlns:a16="http://schemas.microsoft.com/office/drawing/2014/main" id="{C39FBEB3-75F4-48DC-A0C0-04CB1C014C93}"/>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Left Bracket 68">
                  <a:extLst>
                    <a:ext uri="{FF2B5EF4-FFF2-40B4-BE49-F238E27FC236}">
                      <a16:creationId xmlns:a16="http://schemas.microsoft.com/office/drawing/2014/main" id="{7F64C702-55BD-415F-8913-C3399139E072}"/>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22EB3770-A7CB-4964-BD56-F82FCD4D6E1C}"/>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07BA1B7-B6D0-4552-8899-6B691994CC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34A43074-3615-4624-BE07-26422846DC52}"/>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0431261D-983F-46C2-887B-00D05295748E}"/>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2DDF3FDE-B021-462B-8AB5-60E9AA03F2D9}"/>
                </a:ext>
              </a:extLst>
            </p:cNvPr>
            <p:cNvGrpSpPr/>
            <p:nvPr/>
          </p:nvGrpSpPr>
          <p:grpSpPr>
            <a:xfrm>
              <a:off x="8835320" y="3615402"/>
              <a:ext cx="747642" cy="706490"/>
              <a:chOff x="2690822" y="-1024719"/>
              <a:chExt cx="747642" cy="706490"/>
            </a:xfrm>
          </p:grpSpPr>
          <p:sp>
            <p:nvSpPr>
              <p:cNvPr id="75" name="TextBox 74">
                <a:extLst>
                  <a:ext uri="{FF2B5EF4-FFF2-40B4-BE49-F238E27FC236}">
                    <a16:creationId xmlns:a16="http://schemas.microsoft.com/office/drawing/2014/main" id="{74F89FE2-5CAE-4B58-B33C-501B384C19FF}"/>
                  </a:ext>
                </a:extLst>
              </p:cNvPr>
              <p:cNvSpPr txBox="1"/>
              <p:nvPr/>
            </p:nvSpPr>
            <p:spPr>
              <a:xfrm>
                <a:off x="2690822" y="-1024719"/>
                <a:ext cx="74764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Data</a:t>
                </a:r>
              </a:p>
            </p:txBody>
          </p:sp>
          <p:grpSp>
            <p:nvGrpSpPr>
              <p:cNvPr id="76" name="Group 75">
                <a:extLst>
                  <a:ext uri="{FF2B5EF4-FFF2-40B4-BE49-F238E27FC236}">
                    <a16:creationId xmlns:a16="http://schemas.microsoft.com/office/drawing/2014/main" id="{513F7AD3-B662-4629-AF18-BBD140762DCF}"/>
                  </a:ext>
                </a:extLst>
              </p:cNvPr>
              <p:cNvGrpSpPr/>
              <p:nvPr/>
            </p:nvGrpSpPr>
            <p:grpSpPr>
              <a:xfrm>
                <a:off x="2922251" y="-609078"/>
                <a:ext cx="290849" cy="290849"/>
                <a:chOff x="2922251" y="-609078"/>
                <a:chExt cx="290849" cy="290849"/>
              </a:xfrm>
            </p:grpSpPr>
            <p:sp>
              <p:nvSpPr>
                <p:cNvPr id="77" name="Oval 76">
                  <a:extLst>
                    <a:ext uri="{FF2B5EF4-FFF2-40B4-BE49-F238E27FC236}">
                      <a16:creationId xmlns:a16="http://schemas.microsoft.com/office/drawing/2014/main" id="{0A2161F0-39AA-4E65-A01B-D087D636270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Left Bracket 77">
                  <a:extLst>
                    <a:ext uri="{FF2B5EF4-FFF2-40B4-BE49-F238E27FC236}">
                      <a16:creationId xmlns:a16="http://schemas.microsoft.com/office/drawing/2014/main" id="{D4E0C372-4C52-4C13-B4A2-EE4728F793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719DBF09-3A17-4090-8252-6336AFBB6A2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01CCD65-CF2D-4CAF-BAF5-A46B1CBE9D16}"/>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88EDD2D8-D55A-4989-972E-5B921A77446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6B4761E3-4712-4BAF-B207-9513E7BF583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3" name="Group 82">
              <a:extLst>
                <a:ext uri="{FF2B5EF4-FFF2-40B4-BE49-F238E27FC236}">
                  <a16:creationId xmlns:a16="http://schemas.microsoft.com/office/drawing/2014/main" id="{7456410C-D7CD-41B7-A404-87DE59D13C87}"/>
                </a:ext>
              </a:extLst>
            </p:cNvPr>
            <p:cNvGrpSpPr/>
            <p:nvPr/>
          </p:nvGrpSpPr>
          <p:grpSpPr>
            <a:xfrm>
              <a:off x="7851904" y="4321892"/>
              <a:ext cx="994696" cy="706490"/>
              <a:chOff x="2567295" y="-1024719"/>
              <a:chExt cx="994696" cy="706490"/>
            </a:xfrm>
          </p:grpSpPr>
          <p:sp>
            <p:nvSpPr>
              <p:cNvPr id="84" name="TextBox 83">
                <a:extLst>
                  <a:ext uri="{FF2B5EF4-FFF2-40B4-BE49-F238E27FC236}">
                    <a16:creationId xmlns:a16="http://schemas.microsoft.com/office/drawing/2014/main" id="{FE785F1D-BEC5-41C1-A3AF-06ED0DAACC5B}"/>
                  </a:ext>
                </a:extLst>
              </p:cNvPr>
              <p:cNvSpPr txBox="1"/>
              <p:nvPr/>
            </p:nvSpPr>
            <p:spPr>
              <a:xfrm>
                <a:off x="2567295" y="-1024719"/>
                <a:ext cx="994696"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Storage</a:t>
                </a:r>
              </a:p>
            </p:txBody>
          </p:sp>
          <p:grpSp>
            <p:nvGrpSpPr>
              <p:cNvPr id="85" name="Group 84">
                <a:extLst>
                  <a:ext uri="{FF2B5EF4-FFF2-40B4-BE49-F238E27FC236}">
                    <a16:creationId xmlns:a16="http://schemas.microsoft.com/office/drawing/2014/main" id="{A0EBD84A-4263-4563-A049-0E1CF79852BC}"/>
                  </a:ext>
                </a:extLst>
              </p:cNvPr>
              <p:cNvGrpSpPr/>
              <p:nvPr/>
            </p:nvGrpSpPr>
            <p:grpSpPr>
              <a:xfrm>
                <a:off x="2922251" y="-609078"/>
                <a:ext cx="290849" cy="290849"/>
                <a:chOff x="2922251" y="-609078"/>
                <a:chExt cx="290849" cy="290849"/>
              </a:xfrm>
            </p:grpSpPr>
            <p:sp>
              <p:nvSpPr>
                <p:cNvPr id="86" name="Oval 85">
                  <a:extLst>
                    <a:ext uri="{FF2B5EF4-FFF2-40B4-BE49-F238E27FC236}">
                      <a16:creationId xmlns:a16="http://schemas.microsoft.com/office/drawing/2014/main" id="{6BAA5249-CD08-4000-87EF-2C2E650BE6FA}"/>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Left Bracket 86">
                  <a:extLst>
                    <a:ext uri="{FF2B5EF4-FFF2-40B4-BE49-F238E27FC236}">
                      <a16:creationId xmlns:a16="http://schemas.microsoft.com/office/drawing/2014/main" id="{A8FC96A9-D566-447A-B525-0A3BF7C3A6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9212582B-C525-422C-ABB9-26F815FCAAB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621031A-D5A3-440B-AE60-D902D2C3300C}"/>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FFCF23EA-D1C2-48DB-AFFD-F822E80F07C8}"/>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F2A74A51-1322-4C6E-AA95-E60255FBD162}"/>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2" name="Group 91">
              <a:extLst>
                <a:ext uri="{FF2B5EF4-FFF2-40B4-BE49-F238E27FC236}">
                  <a16:creationId xmlns:a16="http://schemas.microsoft.com/office/drawing/2014/main" id="{47D2A924-5C6D-494C-9E2E-FF07D8AFB420}"/>
                </a:ext>
              </a:extLst>
            </p:cNvPr>
            <p:cNvGrpSpPr/>
            <p:nvPr/>
          </p:nvGrpSpPr>
          <p:grpSpPr>
            <a:xfrm>
              <a:off x="6982187" y="4823144"/>
              <a:ext cx="1118512" cy="706490"/>
              <a:chOff x="2505389" y="-1024719"/>
              <a:chExt cx="1118512" cy="706490"/>
            </a:xfrm>
          </p:grpSpPr>
          <p:sp>
            <p:nvSpPr>
              <p:cNvPr id="93" name="TextBox 92">
                <a:extLst>
                  <a:ext uri="{FF2B5EF4-FFF2-40B4-BE49-F238E27FC236}">
                    <a16:creationId xmlns:a16="http://schemas.microsoft.com/office/drawing/2014/main" id="{54B01E9A-E16B-4FE6-8829-B2EC01637D54}"/>
                  </a:ext>
                </a:extLst>
              </p:cNvPr>
              <p:cNvSpPr txBox="1"/>
              <p:nvPr/>
            </p:nvSpPr>
            <p:spPr>
              <a:xfrm>
                <a:off x="2505389" y="-1024719"/>
                <a:ext cx="1118512"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Compute</a:t>
                </a:r>
              </a:p>
            </p:txBody>
          </p:sp>
          <p:grpSp>
            <p:nvGrpSpPr>
              <p:cNvPr id="94" name="Group 93">
                <a:extLst>
                  <a:ext uri="{FF2B5EF4-FFF2-40B4-BE49-F238E27FC236}">
                    <a16:creationId xmlns:a16="http://schemas.microsoft.com/office/drawing/2014/main" id="{C17DA282-8ACA-484A-8FBB-A548968F35BE}"/>
                  </a:ext>
                </a:extLst>
              </p:cNvPr>
              <p:cNvGrpSpPr/>
              <p:nvPr/>
            </p:nvGrpSpPr>
            <p:grpSpPr>
              <a:xfrm>
                <a:off x="2922251" y="-609078"/>
                <a:ext cx="290849" cy="290849"/>
                <a:chOff x="2922251" y="-609078"/>
                <a:chExt cx="290849" cy="290849"/>
              </a:xfrm>
            </p:grpSpPr>
            <p:sp>
              <p:nvSpPr>
                <p:cNvPr id="95" name="Oval 94">
                  <a:extLst>
                    <a:ext uri="{FF2B5EF4-FFF2-40B4-BE49-F238E27FC236}">
                      <a16:creationId xmlns:a16="http://schemas.microsoft.com/office/drawing/2014/main" id="{94140123-EA7B-4A1A-AA36-1842D3D207B6}"/>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Left Bracket 95">
                  <a:extLst>
                    <a:ext uri="{FF2B5EF4-FFF2-40B4-BE49-F238E27FC236}">
                      <a16:creationId xmlns:a16="http://schemas.microsoft.com/office/drawing/2014/main" id="{90665AFA-73F7-4AD1-8709-0836C608DD19}"/>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C192C27E-63E3-4D1F-8D28-6DC901D55FB9}"/>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F0159E76-F9F0-45F6-9EDD-5F0DFE3C7823}"/>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E992C86A-0F98-4696-B9A2-2217B549FFF6}"/>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E8111992-5853-4B77-9FB8-7E3FE4A0714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F73FD875-146C-4830-91E3-54568E973942}"/>
                </a:ext>
              </a:extLst>
            </p:cNvPr>
            <p:cNvGrpSpPr/>
            <p:nvPr/>
          </p:nvGrpSpPr>
          <p:grpSpPr>
            <a:xfrm>
              <a:off x="7958840" y="2540981"/>
              <a:ext cx="459100" cy="447815"/>
              <a:chOff x="5793825" y="3314617"/>
              <a:chExt cx="459100" cy="447815"/>
            </a:xfrm>
          </p:grpSpPr>
          <p:sp>
            <p:nvSpPr>
              <p:cNvPr id="106" name="Teardrop 105">
                <a:extLst>
                  <a:ext uri="{FF2B5EF4-FFF2-40B4-BE49-F238E27FC236}">
                    <a16:creationId xmlns:a16="http://schemas.microsoft.com/office/drawing/2014/main" id="{7D0658F6-0816-47E9-AB44-822ACECF909D}"/>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54E4FE4C-5A0F-4140-BFC8-821079AEC584}"/>
                  </a:ext>
                </a:extLst>
              </p:cNvPr>
              <p:cNvSpPr txBox="1"/>
              <p:nvPr/>
            </p:nvSpPr>
            <p:spPr>
              <a:xfrm>
                <a:off x="5793825" y="3314617"/>
                <a:ext cx="459100" cy="447815"/>
              </a:xfrm>
              <a:prstGeom prst="rect">
                <a:avLst/>
              </a:prstGeom>
              <a:noFill/>
            </p:spPr>
            <p:txBody>
              <a:bodyPr wrap="none" lIns="182880" tIns="146304" rIns="182880" bIns="146304" rtlCol="0">
                <a:spAutoFit/>
              </a:bodyPr>
              <a:lstStyle/>
              <a:p>
                <a:pPr>
                  <a:lnSpc>
                    <a:spcPct val="90000"/>
                  </a:lnSpc>
                  <a:spcAft>
                    <a:spcPts val="600"/>
                  </a:spcAft>
                </a:pPr>
                <a:r>
                  <a:rPr lang="en-US" sz="1100" b="1" dirty="0">
                    <a:solidFill>
                      <a:schemeClr val="bg1"/>
                    </a:solidFill>
                  </a:rPr>
                  <a:t>B</a:t>
                </a:r>
              </a:p>
            </p:txBody>
          </p:sp>
        </p:grpSp>
        <p:grpSp>
          <p:nvGrpSpPr>
            <p:cNvPr id="46" name="Group 45">
              <a:extLst>
                <a:ext uri="{FF2B5EF4-FFF2-40B4-BE49-F238E27FC236}">
                  <a16:creationId xmlns:a16="http://schemas.microsoft.com/office/drawing/2014/main" id="{C679C247-7209-4E3E-8054-EF0D15162DF7}"/>
                </a:ext>
              </a:extLst>
            </p:cNvPr>
            <p:cNvGrpSpPr/>
            <p:nvPr/>
          </p:nvGrpSpPr>
          <p:grpSpPr>
            <a:xfrm>
              <a:off x="5665450" y="1390943"/>
              <a:ext cx="844205" cy="706490"/>
              <a:chOff x="2645572" y="-1024719"/>
              <a:chExt cx="844205" cy="706490"/>
            </a:xfrm>
          </p:grpSpPr>
          <p:sp>
            <p:nvSpPr>
              <p:cNvPr id="29" name="TextBox 28">
                <a:extLst>
                  <a:ext uri="{FF2B5EF4-FFF2-40B4-BE49-F238E27FC236}">
                    <a16:creationId xmlns:a16="http://schemas.microsoft.com/office/drawing/2014/main" id="{5CCAF54C-4742-4C54-BEE1-56B42C6547CF}"/>
                  </a:ext>
                </a:extLst>
              </p:cNvPr>
              <p:cNvSpPr txBox="1"/>
              <p:nvPr/>
            </p:nvSpPr>
            <p:spPr>
              <a:xfrm>
                <a:off x="2645572" y="-1024719"/>
                <a:ext cx="84420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Policy</a:t>
                </a:r>
              </a:p>
            </p:txBody>
          </p:sp>
          <p:grpSp>
            <p:nvGrpSpPr>
              <p:cNvPr id="45" name="Group 44">
                <a:extLst>
                  <a:ext uri="{FF2B5EF4-FFF2-40B4-BE49-F238E27FC236}">
                    <a16:creationId xmlns:a16="http://schemas.microsoft.com/office/drawing/2014/main" id="{B2FB6BEF-19CE-4875-AB68-924D7EAAD715}"/>
                  </a:ext>
                </a:extLst>
              </p:cNvPr>
              <p:cNvGrpSpPr/>
              <p:nvPr/>
            </p:nvGrpSpPr>
            <p:grpSpPr>
              <a:xfrm>
                <a:off x="2922251" y="-609078"/>
                <a:ext cx="290849" cy="290849"/>
                <a:chOff x="2922251" y="-609078"/>
                <a:chExt cx="290849" cy="290849"/>
              </a:xfrm>
            </p:grpSpPr>
            <p:sp>
              <p:nvSpPr>
                <p:cNvPr id="41" name="Oval 40">
                  <a:extLst>
                    <a:ext uri="{FF2B5EF4-FFF2-40B4-BE49-F238E27FC236}">
                      <a16:creationId xmlns:a16="http://schemas.microsoft.com/office/drawing/2014/main" id="{4CFE761A-ACC4-4DD2-B148-670F63282F1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eft Bracket 21">
                  <a:extLst>
                    <a:ext uri="{FF2B5EF4-FFF2-40B4-BE49-F238E27FC236}">
                      <a16:creationId xmlns:a16="http://schemas.microsoft.com/office/drawing/2014/main" id="{51E40B7B-C6D6-464E-BFAD-29C8A84CEDC0}"/>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7AA0244-5EED-431B-9396-EE4681B04C0A}"/>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8B10924-B681-4528-9328-3B71C89054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21BAB0-2AFF-4E8F-B4EB-AF399E036CCB}"/>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83225FD-D797-4F2F-A658-FCB5D6F78C7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C71DFB30-C3FC-4BC5-AA13-63F3104D3FF0}"/>
                </a:ext>
              </a:extLst>
            </p:cNvPr>
            <p:cNvGrpSpPr/>
            <p:nvPr/>
          </p:nvGrpSpPr>
          <p:grpSpPr>
            <a:xfrm>
              <a:off x="6409773" y="2240237"/>
              <a:ext cx="1164614" cy="706490"/>
              <a:chOff x="2482333" y="-1024719"/>
              <a:chExt cx="1164614" cy="706490"/>
            </a:xfrm>
          </p:grpSpPr>
          <p:sp>
            <p:nvSpPr>
              <p:cNvPr id="48" name="TextBox 47">
                <a:extLst>
                  <a:ext uri="{FF2B5EF4-FFF2-40B4-BE49-F238E27FC236}">
                    <a16:creationId xmlns:a16="http://schemas.microsoft.com/office/drawing/2014/main" id="{1A4EDE50-25BF-4387-B02F-2868ADBE88B2}"/>
                  </a:ext>
                </a:extLst>
              </p:cNvPr>
              <p:cNvSpPr txBox="1"/>
              <p:nvPr/>
            </p:nvSpPr>
            <p:spPr>
              <a:xfrm>
                <a:off x="2482333" y="-1024719"/>
                <a:ext cx="1164614"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accent2"/>
                    </a:solidFill>
                    <a:latin typeface="Segoe UI Semibold" panose="020B0702040204020203" pitchFamily="34" charset="0"/>
                    <a:cs typeface="Segoe UI Semibold" panose="020B0702040204020203" pitchFamily="34" charset="0"/>
                  </a:rPr>
                  <a:t>Primitives</a:t>
                </a:r>
              </a:p>
            </p:txBody>
          </p:sp>
          <p:grpSp>
            <p:nvGrpSpPr>
              <p:cNvPr id="49" name="Group 48">
                <a:extLst>
                  <a:ext uri="{FF2B5EF4-FFF2-40B4-BE49-F238E27FC236}">
                    <a16:creationId xmlns:a16="http://schemas.microsoft.com/office/drawing/2014/main" id="{0C39DA8F-D9DB-4CFF-9397-7B7474152028}"/>
                  </a:ext>
                </a:extLst>
              </p:cNvPr>
              <p:cNvGrpSpPr/>
              <p:nvPr/>
            </p:nvGrpSpPr>
            <p:grpSpPr>
              <a:xfrm>
                <a:off x="2922251" y="-609078"/>
                <a:ext cx="290849" cy="290849"/>
                <a:chOff x="2922251" y="-609078"/>
                <a:chExt cx="290849" cy="290849"/>
              </a:xfrm>
            </p:grpSpPr>
            <p:sp>
              <p:nvSpPr>
                <p:cNvPr id="50" name="Oval 49">
                  <a:extLst>
                    <a:ext uri="{FF2B5EF4-FFF2-40B4-BE49-F238E27FC236}">
                      <a16:creationId xmlns:a16="http://schemas.microsoft.com/office/drawing/2014/main" id="{7EA6AC6C-CA9E-4F38-A820-6205BB292027}"/>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Left Bracket 50">
                  <a:extLst>
                    <a:ext uri="{FF2B5EF4-FFF2-40B4-BE49-F238E27FC236}">
                      <a16:creationId xmlns:a16="http://schemas.microsoft.com/office/drawing/2014/main" id="{D1F479EA-5134-44C9-8816-A865CBF1DE74}"/>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42E9587-0D51-48AF-9A49-E62BA581D86E}"/>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5F44F5C-0DAB-4322-9909-79E6AD19BFE2}"/>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BED3C316-1426-48CE-87A7-A21338D71A7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9A8E256-4869-4604-A568-C0226C1F568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D6655617-7802-422A-8D0A-128062346A98}"/>
                </a:ext>
              </a:extLst>
            </p:cNvPr>
            <p:cNvSpPr txBox="1"/>
            <p:nvPr/>
          </p:nvSpPr>
          <p:spPr>
            <a:xfrm rot="16200000">
              <a:off x="4335636" y="3327667"/>
              <a:ext cx="1969129" cy="291316"/>
            </a:xfrm>
            <a:prstGeom prst="rect">
              <a:avLst/>
            </a:prstGeom>
            <a:solidFill>
              <a:schemeClr val="bg1"/>
            </a:solidFill>
          </p:spPr>
          <p:txBody>
            <a:bodyPr wrap="none" lIns="182880" tIns="146304" rIns="182880" bIns="146304" rtlCol="0" anchor="ctr">
              <a:noAutofit/>
            </a:bodyPr>
            <a:lstStyle/>
            <a:p>
              <a:pPr>
                <a:lnSpc>
                  <a:spcPct val="90000"/>
                </a:lnSpc>
                <a:spcAft>
                  <a:spcPts val="600"/>
                </a:spcAft>
              </a:pPr>
              <a:r>
                <a:rPr lang="en-US" sz="1100" dirty="0">
                  <a:solidFill>
                    <a:schemeClr val="tx2"/>
                  </a:solidFill>
                  <a:latin typeface="+mj-lt"/>
                </a:rPr>
                <a:t>Compliance requirements</a:t>
              </a:r>
            </a:p>
          </p:txBody>
        </p:sp>
      </p:grpSp>
    </p:spTree>
    <p:extLst>
      <p:ext uri="{BB962C8B-B14F-4D97-AF65-F5344CB8AC3E}">
        <p14:creationId xmlns:p14="http://schemas.microsoft.com/office/powerpoint/2010/main" val="36756447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6A16-0555-42CE-A41A-10B6398C8767}"/>
              </a:ext>
            </a:extLst>
          </p:cNvPr>
          <p:cNvSpPr>
            <a:spLocks noGrp="1"/>
          </p:cNvSpPr>
          <p:nvPr>
            <p:ph type="title"/>
          </p:nvPr>
        </p:nvSpPr>
        <p:spPr/>
        <p:txBody>
          <a:bodyPr/>
          <a:lstStyle/>
          <a:p>
            <a:r>
              <a:rPr lang="en-US" dirty="0"/>
              <a:t>Ready | </a:t>
            </a:r>
            <a:r>
              <a:rPr lang="en-US" dirty="0">
                <a:solidFill>
                  <a:schemeClr val="tx2"/>
                </a:solidFill>
              </a:rPr>
              <a:t>Expand the landing zone blueprint</a:t>
            </a:r>
          </a:p>
        </p:txBody>
      </p:sp>
      <p:sp>
        <p:nvSpPr>
          <p:cNvPr id="3" name="Content Placeholder 2">
            <a:extLst>
              <a:ext uri="{FF2B5EF4-FFF2-40B4-BE49-F238E27FC236}">
                <a16:creationId xmlns:a16="http://schemas.microsoft.com/office/drawing/2014/main" id="{ECA722E7-3FCC-4381-8FDC-C4F51180FE85}"/>
              </a:ext>
            </a:extLst>
          </p:cNvPr>
          <p:cNvSpPr>
            <a:spLocks noGrp="1"/>
          </p:cNvSpPr>
          <p:nvPr>
            <p:ph type="body" sz="quarter" idx="10"/>
          </p:nvPr>
        </p:nvSpPr>
        <p:spPr>
          <a:xfrm>
            <a:off x="455995" y="1922586"/>
            <a:ext cx="9384447" cy="301749"/>
          </a:xfrm>
        </p:spPr>
        <p:txBody>
          <a:bodyPr/>
          <a:lstStyle/>
          <a:p>
            <a:pPr marL="0" indent="0">
              <a:lnSpc>
                <a:spcPct val="100000"/>
              </a:lnSpc>
              <a:spcAft>
                <a:spcPts val="1200"/>
              </a:spcAft>
              <a:buNone/>
            </a:pPr>
            <a:r>
              <a:rPr lang="en-US" dirty="0"/>
              <a:t>The considerations for implementing a landing zone fall into three categories.	</a:t>
            </a:r>
          </a:p>
        </p:txBody>
      </p:sp>
      <p:pic>
        <p:nvPicPr>
          <p:cNvPr id="6" name="Graphic 5">
            <a:extLst>
              <a:ext uri="{FF2B5EF4-FFF2-40B4-BE49-F238E27FC236}">
                <a16:creationId xmlns:a16="http://schemas.microsoft.com/office/drawing/2014/main" id="{3895C115-8624-4982-99F0-CF1E4159F72F}"/>
              </a:ext>
              <a:ext uri="{C183D7F6-B498-43B3-948B-1728B52AA6E4}">
                <adec:decorative xmlns:adec="http://schemas.microsoft.com/office/drawing/2017/decorative" xmlns="" val="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66333" y="2654723"/>
            <a:ext cx="750390" cy="750390"/>
          </a:xfrm>
          <a:prstGeom prst="rect">
            <a:avLst/>
          </a:prstGeom>
        </p:spPr>
      </p:pic>
      <p:pic>
        <p:nvPicPr>
          <p:cNvPr id="8" name="Graphic 7">
            <a:extLst>
              <a:ext uri="{FF2B5EF4-FFF2-40B4-BE49-F238E27FC236}">
                <a16:creationId xmlns:a16="http://schemas.microsoft.com/office/drawing/2014/main" id="{DE822503-0ACD-4B76-962C-ED2CA2207C20}"/>
              </a:ext>
              <a:ext uri="{C183D7F6-B498-43B3-948B-1728B52AA6E4}">
                <adec:decorative xmlns:adec="http://schemas.microsoft.com/office/drawing/2017/decorative" xmlns="" val="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87550" y="5483483"/>
            <a:ext cx="707957" cy="707957"/>
          </a:xfrm>
          <a:prstGeom prst="rect">
            <a:avLst/>
          </a:prstGeom>
        </p:spPr>
      </p:pic>
      <p:sp>
        <p:nvSpPr>
          <p:cNvPr id="10" name="TextBox 9">
            <a:extLst>
              <a:ext uri="{FF2B5EF4-FFF2-40B4-BE49-F238E27FC236}">
                <a16:creationId xmlns:a16="http://schemas.microsoft.com/office/drawing/2014/main" id="{9C9955CA-EEAF-45D6-BE22-C6C98D361A57}"/>
              </a:ext>
            </a:extLst>
          </p:cNvPr>
          <p:cNvSpPr txBox="1"/>
          <p:nvPr/>
        </p:nvSpPr>
        <p:spPr>
          <a:xfrm>
            <a:off x="1943100" y="2554113"/>
            <a:ext cx="7715250" cy="1077218"/>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Hosting</a:t>
            </a:r>
          </a:p>
          <a:p>
            <a:pPr>
              <a:spcAft>
                <a:spcPts val="1200"/>
              </a:spcAft>
            </a:pPr>
            <a:r>
              <a:rPr lang="en-US" dirty="0"/>
              <a:t>Decisions need to be made around compute, storage, networking, databases to help create hosting options in the landing zone blueprint.</a:t>
            </a:r>
          </a:p>
        </p:txBody>
      </p:sp>
      <p:sp>
        <p:nvSpPr>
          <p:cNvPr id="11" name="TextBox 10">
            <a:extLst>
              <a:ext uri="{FF2B5EF4-FFF2-40B4-BE49-F238E27FC236}">
                <a16:creationId xmlns:a16="http://schemas.microsoft.com/office/drawing/2014/main" id="{CDC40106-4DC8-4856-B07F-1FA621A040CB}"/>
              </a:ext>
            </a:extLst>
          </p:cNvPr>
          <p:cNvSpPr txBox="1"/>
          <p:nvPr/>
        </p:nvSpPr>
        <p:spPr>
          <a:xfrm>
            <a:off x="1943100" y="3968493"/>
            <a:ext cx="6172200" cy="1077218"/>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Azure fundamentals</a:t>
            </a:r>
          </a:p>
          <a:p>
            <a:pPr>
              <a:spcAft>
                <a:spcPts val="1200"/>
              </a:spcAft>
            </a:pPr>
            <a:r>
              <a:rPr lang="en-US" dirty="0"/>
              <a:t>These are the foundational building blocks for organizing resources in the cloud environment. </a:t>
            </a:r>
          </a:p>
        </p:txBody>
      </p:sp>
      <p:sp>
        <p:nvSpPr>
          <p:cNvPr id="13" name="TextBox 12">
            <a:extLst>
              <a:ext uri="{FF2B5EF4-FFF2-40B4-BE49-F238E27FC236}">
                <a16:creationId xmlns:a16="http://schemas.microsoft.com/office/drawing/2014/main" id="{57650DCD-E9E0-478E-86B4-AB20E0647A2E}"/>
              </a:ext>
            </a:extLst>
          </p:cNvPr>
          <p:cNvSpPr txBox="1"/>
          <p:nvPr/>
        </p:nvSpPr>
        <p:spPr>
          <a:xfrm>
            <a:off x="1943100" y="5437353"/>
            <a:ext cx="6718300" cy="800219"/>
          </a:xfrm>
          <a:prstGeom prst="rect">
            <a:avLst/>
          </a:prstGeom>
          <a:noFill/>
        </p:spPr>
        <p:txBody>
          <a:bodyPr wrap="square">
            <a:spAutoFit/>
          </a:bodyPr>
          <a:lstStyle/>
          <a:p>
            <a:pPr>
              <a:spcAft>
                <a:spcPts val="1200"/>
              </a:spcAft>
            </a:pPr>
            <a:r>
              <a:rPr lang="en-US" dirty="0">
                <a:solidFill>
                  <a:schemeClr val="tx2"/>
                </a:solidFill>
                <a:latin typeface="Segoe UI Semibold" panose="020B0702040204020203" pitchFamily="34" charset="0"/>
                <a:cs typeface="Segoe UI Semibold" panose="020B0702040204020203" pitchFamily="34" charset="0"/>
              </a:rPr>
              <a:t>Governance considerations</a:t>
            </a:r>
          </a:p>
          <a:p>
            <a:pPr>
              <a:spcAft>
                <a:spcPts val="1200"/>
              </a:spcAft>
            </a:pPr>
            <a:r>
              <a:rPr lang="en-US" dirty="0"/>
              <a:t>Applying governance principles on each landing zone. </a:t>
            </a:r>
          </a:p>
        </p:txBody>
      </p:sp>
      <p:grpSp>
        <p:nvGrpSpPr>
          <p:cNvPr id="15" name="Graphic 13">
            <a:extLst>
              <a:ext uri="{FF2B5EF4-FFF2-40B4-BE49-F238E27FC236}">
                <a16:creationId xmlns:a16="http://schemas.microsoft.com/office/drawing/2014/main" id="{4101C7F2-3CEC-416B-9CE6-48AC1198260A}"/>
              </a:ext>
              <a:ext uri="{C183D7F6-B498-43B3-948B-1728B52AA6E4}">
                <adec:decorative xmlns:adec="http://schemas.microsoft.com/office/drawing/2017/decorative" xmlns="" val="1"/>
              </a:ext>
            </a:extLst>
          </p:cNvPr>
          <p:cNvGrpSpPr/>
          <p:nvPr/>
        </p:nvGrpSpPr>
        <p:grpSpPr>
          <a:xfrm>
            <a:off x="766333" y="4131907"/>
            <a:ext cx="750390" cy="750390"/>
            <a:chOff x="5753100" y="3086100"/>
            <a:chExt cx="685800" cy="685800"/>
          </a:xfrm>
          <a:solidFill>
            <a:schemeClr val="tx2"/>
          </a:solidFill>
        </p:grpSpPr>
        <p:sp>
          <p:nvSpPr>
            <p:cNvPr id="17" name="Freeform: Shape 16">
              <a:extLst>
                <a:ext uri="{FF2B5EF4-FFF2-40B4-BE49-F238E27FC236}">
                  <a16:creationId xmlns:a16="http://schemas.microsoft.com/office/drawing/2014/main" id="{98109D21-22AE-409F-8945-3D7B1265FBD0}"/>
                </a:ext>
              </a:extLst>
            </p:cNvPr>
            <p:cNvSpPr/>
            <p:nvPr/>
          </p:nvSpPr>
          <p:spPr>
            <a:xfrm>
              <a:off x="5753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7AE9594-AB9E-4B60-AE5F-2718692FB143}"/>
                </a:ext>
              </a:extLst>
            </p:cNvPr>
            <p:cNvSpPr/>
            <p:nvPr/>
          </p:nvSpPr>
          <p:spPr>
            <a:xfrm>
              <a:off x="59436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71E3E51-B82F-4A95-B8CE-97971D4860D5}"/>
                </a:ext>
              </a:extLst>
            </p:cNvPr>
            <p:cNvSpPr/>
            <p:nvPr/>
          </p:nvSpPr>
          <p:spPr>
            <a:xfrm>
              <a:off x="5753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85E8770-8C11-4DE5-A345-91978183B4B0}"/>
                </a:ext>
              </a:extLst>
            </p:cNvPr>
            <p:cNvSpPr/>
            <p:nvPr/>
          </p:nvSpPr>
          <p:spPr>
            <a:xfrm>
              <a:off x="5943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398D98D-686C-4F9E-B198-AF34A719791A}"/>
                </a:ext>
              </a:extLst>
            </p:cNvPr>
            <p:cNvSpPr/>
            <p:nvPr/>
          </p:nvSpPr>
          <p:spPr>
            <a:xfrm>
              <a:off x="6134100" y="3467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AE1207E-1902-4943-AEA1-416E87683894}"/>
                </a:ext>
              </a:extLst>
            </p:cNvPr>
            <p:cNvSpPr/>
            <p:nvPr/>
          </p:nvSpPr>
          <p:spPr>
            <a:xfrm>
              <a:off x="57531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364D9B5-C85E-4C67-B612-D6764BA48EC1}"/>
                </a:ext>
              </a:extLst>
            </p:cNvPr>
            <p:cNvSpPr/>
            <p:nvPr/>
          </p:nvSpPr>
          <p:spPr>
            <a:xfrm>
              <a:off x="5943600" y="3276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EA3857-E3F5-493F-8717-39409C765B6F}"/>
                </a:ext>
              </a:extLst>
            </p:cNvPr>
            <p:cNvSpPr/>
            <p:nvPr/>
          </p:nvSpPr>
          <p:spPr>
            <a:xfrm>
              <a:off x="5753100" y="30861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C896F3B-46F0-420D-B7E2-89B90A1C7CD8}"/>
                </a:ext>
              </a:extLst>
            </p:cNvPr>
            <p:cNvSpPr/>
            <p:nvPr/>
          </p:nvSpPr>
          <p:spPr>
            <a:xfrm>
              <a:off x="61341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C963F2-EC4A-4219-89F6-7F895831C82C}"/>
                </a:ext>
              </a:extLst>
            </p:cNvPr>
            <p:cNvSpPr/>
            <p:nvPr/>
          </p:nvSpPr>
          <p:spPr>
            <a:xfrm>
              <a:off x="6324600" y="3657600"/>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chemeClr val="tx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692896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3813-422D-4884-ADAA-5FEF211BE8BA}"/>
              </a:ext>
            </a:extLst>
          </p:cNvPr>
          <p:cNvSpPr>
            <a:spLocks noGrp="1"/>
          </p:cNvSpPr>
          <p:nvPr>
            <p:ph type="title"/>
          </p:nvPr>
        </p:nvSpPr>
        <p:spPr/>
        <p:txBody>
          <a:bodyPr/>
          <a:lstStyle/>
          <a:p>
            <a:r>
              <a:rPr lang="en-US" dirty="0"/>
              <a:t>Ready | </a:t>
            </a:r>
            <a:r>
              <a:rPr lang="en-US" dirty="0">
                <a:solidFill>
                  <a:schemeClr val="tx2"/>
                </a:solidFill>
              </a:rPr>
              <a:t>Recommended Practices</a:t>
            </a:r>
          </a:p>
        </p:txBody>
      </p:sp>
      <p:sp>
        <p:nvSpPr>
          <p:cNvPr id="5" name="Content Placeholder 4">
            <a:extLst>
              <a:ext uri="{FF2B5EF4-FFF2-40B4-BE49-F238E27FC236}">
                <a16:creationId xmlns:a16="http://schemas.microsoft.com/office/drawing/2014/main" id="{A058FBDA-CAC3-46A9-9EBB-1E0DFA2DF8D4}"/>
              </a:ext>
            </a:extLst>
          </p:cNvPr>
          <p:cNvSpPr>
            <a:spLocks noGrp="1"/>
          </p:cNvSpPr>
          <p:nvPr>
            <p:ph type="body" sz="quarter" idx="10"/>
          </p:nvPr>
        </p:nvSpPr>
        <p:spPr>
          <a:xfrm>
            <a:off x="455995" y="1922586"/>
            <a:ext cx="11056555" cy="3337324"/>
          </a:xfrm>
        </p:spPr>
        <p:txBody>
          <a:bodyPr/>
          <a:lstStyle/>
          <a:p>
            <a:pPr marL="0" indent="0">
              <a:lnSpc>
                <a:spcPct val="100000"/>
              </a:lnSpc>
              <a:spcAft>
                <a:spcPts val="1200"/>
              </a:spcAft>
              <a:buNone/>
            </a:pPr>
            <a:r>
              <a:rPr lang="en-US" dirty="0"/>
              <a:t>Leverage best practices in Cloud Adoption Framework to help your teams establish and prepare the Azure environment. These include guidance in the areas of:</a:t>
            </a:r>
          </a:p>
          <a:p>
            <a:pPr marL="800100" indent="-342900">
              <a:lnSpc>
                <a:spcPct val="100000"/>
              </a:lnSpc>
              <a:spcAft>
                <a:spcPts val="1200"/>
              </a:spcAft>
            </a:pPr>
            <a:r>
              <a:rPr lang="en-US" dirty="0">
                <a:hlinkClick r:id="rId3"/>
              </a:rPr>
              <a:t>Azure fundamentals</a:t>
            </a:r>
            <a:endParaRPr lang="en-US" dirty="0"/>
          </a:p>
          <a:p>
            <a:pPr marL="800100" indent="-342900">
              <a:lnSpc>
                <a:spcPct val="100000"/>
              </a:lnSpc>
              <a:spcAft>
                <a:spcPts val="1200"/>
              </a:spcAft>
            </a:pPr>
            <a:r>
              <a:rPr lang="en-US" dirty="0">
                <a:hlinkClick r:id="rId4"/>
              </a:rPr>
              <a:t>Networking</a:t>
            </a:r>
            <a:endParaRPr lang="en-US" dirty="0"/>
          </a:p>
          <a:p>
            <a:pPr marL="800100" indent="-342900">
              <a:lnSpc>
                <a:spcPct val="100000"/>
              </a:lnSpc>
              <a:spcAft>
                <a:spcPts val="1200"/>
              </a:spcAft>
            </a:pPr>
            <a:r>
              <a:rPr lang="en-US" dirty="0">
                <a:hlinkClick r:id="rId5"/>
              </a:rPr>
              <a:t>Identity and Access Control</a:t>
            </a:r>
            <a:endParaRPr lang="en-US" dirty="0"/>
          </a:p>
          <a:p>
            <a:pPr marL="800100" indent="-342900">
              <a:lnSpc>
                <a:spcPct val="100000"/>
              </a:lnSpc>
              <a:spcAft>
                <a:spcPts val="1200"/>
              </a:spcAft>
            </a:pPr>
            <a:r>
              <a:rPr lang="en-US" dirty="0">
                <a:hlinkClick r:id="rId6"/>
              </a:rPr>
              <a:t>Storage</a:t>
            </a:r>
            <a:endParaRPr lang="en-US" dirty="0"/>
          </a:p>
          <a:p>
            <a:pPr marL="800100" indent="-342900">
              <a:lnSpc>
                <a:spcPct val="100000"/>
              </a:lnSpc>
              <a:spcAft>
                <a:spcPts val="1200"/>
              </a:spcAft>
            </a:pPr>
            <a:r>
              <a:rPr lang="en-US" dirty="0">
                <a:hlinkClick r:id="rId7"/>
              </a:rPr>
              <a:t>Databases</a:t>
            </a:r>
            <a:endParaRPr lang="en-US" dirty="0"/>
          </a:p>
          <a:p>
            <a:pPr marL="800100" indent="-342900">
              <a:lnSpc>
                <a:spcPct val="100000"/>
              </a:lnSpc>
              <a:spcAft>
                <a:spcPts val="1200"/>
              </a:spcAft>
            </a:pPr>
            <a:r>
              <a:rPr lang="en-US" dirty="0">
                <a:hlinkClick r:id="rId8"/>
              </a:rPr>
              <a:t>Cost Management</a:t>
            </a:r>
            <a:endParaRPr lang="en-US" dirty="0"/>
          </a:p>
        </p:txBody>
      </p:sp>
    </p:spTree>
    <p:extLst>
      <p:ext uri="{BB962C8B-B14F-4D97-AF65-F5344CB8AC3E}">
        <p14:creationId xmlns:p14="http://schemas.microsoft.com/office/powerpoint/2010/main" val="2045845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F7D6-EC51-4A5D-B947-D35232764DEB}"/>
              </a:ext>
            </a:extLst>
          </p:cNvPr>
          <p:cNvSpPr>
            <a:spLocks noGrp="1"/>
          </p:cNvSpPr>
          <p:nvPr>
            <p:ph type="title"/>
          </p:nvPr>
        </p:nvSpPr>
        <p:spPr/>
        <p:txBody>
          <a:bodyPr/>
          <a:lstStyle/>
          <a:p>
            <a:r>
              <a:rPr lang="en-US" dirty="0"/>
              <a:t>Deploy the policies using </a:t>
            </a:r>
            <a:r>
              <a:rPr lang="en-US" dirty="0">
                <a:solidFill>
                  <a:schemeClr val="tx2"/>
                </a:solidFill>
              </a:rPr>
              <a:t>Azure Blueprints </a:t>
            </a:r>
            <a:r>
              <a:rPr lang="en-US" dirty="0"/>
              <a:t>to create Governance MVP</a:t>
            </a:r>
          </a:p>
        </p:txBody>
      </p:sp>
      <p:sp>
        <p:nvSpPr>
          <p:cNvPr id="3" name="Text Placeholder 2">
            <a:extLst>
              <a:ext uri="{FF2B5EF4-FFF2-40B4-BE49-F238E27FC236}">
                <a16:creationId xmlns:a16="http://schemas.microsoft.com/office/drawing/2014/main" id="{D8B5D4DC-2A94-41B4-AD1F-6E9A28881949}"/>
              </a:ext>
            </a:extLst>
          </p:cNvPr>
          <p:cNvSpPr>
            <a:spLocks noGrp="1"/>
          </p:cNvSpPr>
          <p:nvPr>
            <p:ph type="body" sz="quarter" idx="10"/>
          </p:nvPr>
        </p:nvSpPr>
        <p:spPr>
          <a:xfrm>
            <a:off x="455995" y="1374724"/>
            <a:ext cx="11306470" cy="603499"/>
          </a:xfrm>
        </p:spPr>
        <p:txBody>
          <a:bodyPr/>
          <a:lstStyle/>
          <a:p>
            <a:pPr marL="0" indent="0">
              <a:buNone/>
            </a:pPr>
            <a:r>
              <a:rPr lang="en-US" dirty="0">
                <a:latin typeface="+mj-lt"/>
              </a:rPr>
              <a:t>Cloud Adoption Framework Foundation blueprint </a:t>
            </a:r>
            <a:r>
              <a:rPr lang="en-US" dirty="0"/>
              <a:t>deploys recommended infrastructure resources to put in place the foundation controls necessary to manage the cloud estate.</a:t>
            </a:r>
          </a:p>
        </p:txBody>
      </p:sp>
      <p:sp>
        <p:nvSpPr>
          <p:cNvPr id="6" name="Rectangle 5">
            <a:extLst>
              <a:ext uri="{FF2B5EF4-FFF2-40B4-BE49-F238E27FC236}">
                <a16:creationId xmlns:a16="http://schemas.microsoft.com/office/drawing/2014/main" id="{92C9A8B0-0B0E-4171-B808-FB7FA14DFC12}"/>
              </a:ext>
            </a:extLst>
          </p:cNvPr>
          <p:cNvSpPr/>
          <p:nvPr/>
        </p:nvSpPr>
        <p:spPr>
          <a:xfrm>
            <a:off x="374552" y="2337995"/>
            <a:ext cx="5889785" cy="4144237"/>
          </a:xfrm>
          <a:prstGeom prst="rect">
            <a:avLst/>
          </a:prstGeom>
        </p:spPr>
        <p:txBody>
          <a:bodyPr wrap="square">
            <a:spAutoFit/>
          </a:bodyPr>
          <a:lstStyle/>
          <a:p>
            <a:pPr defTabSz="914554">
              <a:spcAft>
                <a:spcPts val="392"/>
              </a:spcAft>
            </a:pPr>
            <a:r>
              <a:rPr lang="en-US" sz="1569" dirty="0">
                <a:solidFill>
                  <a:srgbClr val="171717"/>
                </a:solidFill>
                <a:latin typeface="Segoe UI" panose="020B0502040204020203" pitchFamily="34" charset="0"/>
              </a:rPr>
              <a:t>This environment is composed of:</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An </a:t>
            </a:r>
            <a:r>
              <a:rPr lang="en-US" sz="1569" dirty="0">
                <a:solidFill>
                  <a:srgbClr val="171717"/>
                </a:solidFill>
                <a:latin typeface="Segoe UI" panose="020B0502040204020203" pitchFamily="34" charset="0"/>
                <a:hlinkClick r:id="rId2"/>
              </a:rPr>
              <a:t>Azure Key Vault</a:t>
            </a:r>
            <a:endParaRPr lang="en-US" sz="1569" dirty="0">
              <a:solidFill>
                <a:srgbClr val="171717"/>
              </a:solidFill>
              <a:latin typeface="Segoe UI" panose="020B0502040204020203" pitchFamily="34" charset="0"/>
            </a:endParaRP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Deploy </a:t>
            </a:r>
            <a:r>
              <a:rPr lang="en-US" sz="1569" dirty="0">
                <a:solidFill>
                  <a:srgbClr val="171717"/>
                </a:solidFill>
                <a:latin typeface="Segoe UI" panose="020B0502040204020203" pitchFamily="34" charset="0"/>
                <a:hlinkClick r:id="rId3"/>
              </a:rPr>
              <a:t>Log Analytics</a:t>
            </a:r>
            <a:r>
              <a:rPr lang="en-US" sz="1569" dirty="0">
                <a:solidFill>
                  <a:srgbClr val="171717"/>
                </a:solidFill>
                <a:latin typeface="Segoe UI" panose="020B0502040204020203" pitchFamily="34" charset="0"/>
              </a:rPr>
              <a:t> </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Deploy </a:t>
            </a:r>
            <a:r>
              <a:rPr lang="en-US" sz="1569" dirty="0">
                <a:solidFill>
                  <a:srgbClr val="171717"/>
                </a:solidFill>
                <a:latin typeface="Segoe UI" panose="020B0502040204020203" pitchFamily="34" charset="0"/>
                <a:hlinkClick r:id="rId4"/>
              </a:rPr>
              <a:t>Azure Security Center</a:t>
            </a:r>
            <a:r>
              <a:rPr lang="en-US" sz="1569" dirty="0">
                <a:solidFill>
                  <a:srgbClr val="171717"/>
                </a:solidFill>
                <a:latin typeface="Segoe UI" panose="020B0502040204020203" pitchFamily="34" charset="0"/>
              </a:rPr>
              <a:t> (standard version)</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The blueprint also defines and deploys </a:t>
            </a:r>
            <a:r>
              <a:rPr lang="en-US" sz="1569" dirty="0">
                <a:solidFill>
                  <a:srgbClr val="171717"/>
                </a:solidFill>
                <a:latin typeface="Segoe UI" panose="020B0502040204020203" pitchFamily="34" charset="0"/>
                <a:hlinkClick r:id="rId5"/>
              </a:rPr>
              <a:t>Azure Policies</a:t>
            </a:r>
            <a:r>
              <a:rPr lang="en-US" sz="1569" dirty="0">
                <a:solidFill>
                  <a:srgbClr val="171717"/>
                </a:solidFill>
                <a:latin typeface="Segoe UI" panose="020B0502040204020203" pitchFamily="34" charset="0"/>
              </a:rPr>
              <a:t>, for </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Tagging (</a:t>
            </a:r>
            <a:r>
              <a:rPr lang="en-US" sz="1373" dirty="0" err="1">
                <a:solidFill>
                  <a:srgbClr val="171717"/>
                </a:solidFill>
                <a:latin typeface="Segoe UI" panose="020B0502040204020203" pitchFamily="34" charset="0"/>
              </a:rPr>
              <a:t>CostCenter</a:t>
            </a:r>
            <a:r>
              <a:rPr lang="en-US" sz="1373" dirty="0">
                <a:solidFill>
                  <a:srgbClr val="171717"/>
                </a:solidFill>
                <a:latin typeface="Segoe UI" panose="020B0502040204020203" pitchFamily="34" charset="0"/>
              </a:rPr>
              <a:t>) applied to resources groups</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Append resources in resource group with the </a:t>
            </a:r>
            <a:r>
              <a:rPr lang="en-US" sz="1373" dirty="0" err="1">
                <a:solidFill>
                  <a:srgbClr val="171717"/>
                </a:solidFill>
                <a:latin typeface="Segoe UI" panose="020B0502040204020203" pitchFamily="34" charset="0"/>
              </a:rPr>
              <a:t>CostCenter</a:t>
            </a:r>
            <a:r>
              <a:rPr lang="en-US" sz="1373" dirty="0">
                <a:solidFill>
                  <a:srgbClr val="171717"/>
                </a:solidFill>
                <a:latin typeface="Segoe UI" panose="020B0502040204020203" pitchFamily="34" charset="0"/>
              </a:rPr>
              <a:t> Tag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Azure Region for Resources and Resource Groups</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Storage Account SKUs (choose while deploying)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Allowed Azure VM SKUs (choose while deploying)</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Require Network Watch to be deployed</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Require Azure Storage Account Secure transfer Encryption</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Deny resource types (choose while deploying)</a:t>
            </a:r>
          </a:p>
          <a:p>
            <a:pPr marL="448285" indent="-224142" defTabSz="914554">
              <a:spcAft>
                <a:spcPts val="392"/>
              </a:spcAft>
              <a:buFont typeface="Arial" panose="020B0604020202020204" pitchFamily="34" charset="0"/>
              <a:buChar char="•"/>
            </a:pPr>
            <a:r>
              <a:rPr lang="en-US" sz="1569" dirty="0">
                <a:solidFill>
                  <a:srgbClr val="171717"/>
                </a:solidFill>
                <a:latin typeface="Segoe UI" panose="020B0502040204020203" pitchFamily="34" charset="0"/>
              </a:rPr>
              <a:t>Initiatives </a:t>
            </a:r>
          </a:p>
          <a:p>
            <a:pPr marL="672427" lvl="1" indent="-224142" defTabSz="914554">
              <a:spcAft>
                <a:spcPts val="392"/>
              </a:spcAft>
              <a:buFont typeface="Arial" panose="020B0604020202020204" pitchFamily="34" charset="0"/>
              <a:buChar char="•"/>
            </a:pPr>
            <a:r>
              <a:rPr lang="en-US" sz="1373" dirty="0">
                <a:solidFill>
                  <a:srgbClr val="171717"/>
                </a:solidFill>
                <a:latin typeface="Segoe UI" panose="020B0502040204020203" pitchFamily="34" charset="0"/>
              </a:rPr>
              <a:t>Enable Monitoring in Azure Security Center (89 Policies)</a:t>
            </a:r>
          </a:p>
        </p:txBody>
      </p:sp>
      <p:grpSp>
        <p:nvGrpSpPr>
          <p:cNvPr id="297" name="Group 296" descr="Azure subscription">
            <a:extLst>
              <a:ext uri="{FF2B5EF4-FFF2-40B4-BE49-F238E27FC236}">
                <a16:creationId xmlns:a16="http://schemas.microsoft.com/office/drawing/2014/main" id="{3D036DE8-00A9-4CED-99D0-F4C6F0EA47D5}"/>
              </a:ext>
            </a:extLst>
          </p:cNvPr>
          <p:cNvGrpSpPr/>
          <p:nvPr/>
        </p:nvGrpSpPr>
        <p:grpSpPr>
          <a:xfrm>
            <a:off x="6493684" y="2558690"/>
            <a:ext cx="5268781" cy="3298438"/>
            <a:chOff x="6623050" y="2609613"/>
            <a:chExt cx="5373745" cy="3364149"/>
          </a:xfrm>
        </p:grpSpPr>
        <p:sp>
          <p:nvSpPr>
            <p:cNvPr id="12" name="Rectangle 11">
              <a:extLst>
                <a:ext uri="{FF2B5EF4-FFF2-40B4-BE49-F238E27FC236}">
                  <a16:creationId xmlns:a16="http://schemas.microsoft.com/office/drawing/2014/main" id="{E3785CD4-0DE8-41E9-BFA6-574BB8B9F53C}"/>
                </a:ext>
              </a:extLst>
            </p:cNvPr>
            <p:cNvSpPr/>
            <p:nvPr/>
          </p:nvSpPr>
          <p:spPr bwMode="auto">
            <a:xfrm>
              <a:off x="6623050" y="2849375"/>
              <a:ext cx="5373745" cy="312438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EE7A67C2-D6F3-4162-954F-82723318F82C}"/>
                </a:ext>
              </a:extLst>
            </p:cNvPr>
            <p:cNvSpPr txBox="1"/>
            <p:nvPr/>
          </p:nvSpPr>
          <p:spPr>
            <a:xfrm>
              <a:off x="7441657" y="2683323"/>
              <a:ext cx="1737360" cy="307777"/>
            </a:xfrm>
            <a:prstGeom prst="rect">
              <a:avLst/>
            </a:prstGeom>
            <a:solidFill>
              <a:srgbClr val="FFFFFF"/>
            </a:solidFill>
          </p:spPr>
          <p:txBody>
            <a:bodyPr wrap="square">
              <a:spAutoFit/>
            </a:bodyPr>
            <a:lstStyle/>
            <a:p>
              <a:pPr defTabSz="914554"/>
              <a:r>
                <a:rPr lang="en-US" sz="1373" dirty="0">
                  <a:solidFill>
                    <a:srgbClr val="0078D3"/>
                  </a:solidFill>
                  <a:latin typeface="Segoe UI"/>
                </a:rPr>
                <a:t>Azure Subscription</a:t>
              </a:r>
            </a:p>
          </p:txBody>
        </p:sp>
        <p:sp>
          <p:nvSpPr>
            <p:cNvPr id="15" name="Rectangle 14">
              <a:extLst>
                <a:ext uri="{FF2B5EF4-FFF2-40B4-BE49-F238E27FC236}">
                  <a16:creationId xmlns:a16="http://schemas.microsoft.com/office/drawing/2014/main" id="{2D9E61E2-04BE-4AAE-9381-54C06E15D735}"/>
                </a:ext>
              </a:extLst>
            </p:cNvPr>
            <p:cNvSpPr/>
            <p:nvPr/>
          </p:nvSpPr>
          <p:spPr bwMode="auto">
            <a:xfrm>
              <a:off x="6741347" y="3490100"/>
              <a:ext cx="5137150" cy="2360240"/>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963AAD1-E55F-4062-BE28-EE76D20DB4E2}"/>
                </a:ext>
              </a:extLst>
            </p:cNvPr>
            <p:cNvSpPr txBox="1"/>
            <p:nvPr/>
          </p:nvSpPr>
          <p:spPr>
            <a:xfrm>
              <a:off x="7441657" y="3339654"/>
              <a:ext cx="1463040" cy="307777"/>
            </a:xfrm>
            <a:prstGeom prst="rect">
              <a:avLst/>
            </a:prstGeom>
            <a:solidFill>
              <a:srgbClr val="FFFFFF"/>
            </a:solidFill>
          </p:spPr>
          <p:txBody>
            <a:bodyPr wrap="square" rIns="0">
              <a:spAutoFit/>
            </a:bodyPr>
            <a:lstStyle/>
            <a:p>
              <a:pPr defTabSz="914554"/>
              <a:r>
                <a:rPr lang="en-US" sz="1373" dirty="0">
                  <a:solidFill>
                    <a:srgbClr val="75757A"/>
                  </a:solidFill>
                  <a:latin typeface="Segoe UI"/>
                </a:rPr>
                <a:t>Resource Group</a:t>
              </a:r>
            </a:p>
          </p:txBody>
        </p:sp>
        <p:sp>
          <p:nvSpPr>
            <p:cNvPr id="146" name="TextBox 145">
              <a:extLst>
                <a:ext uri="{FF2B5EF4-FFF2-40B4-BE49-F238E27FC236}">
                  <a16:creationId xmlns:a16="http://schemas.microsoft.com/office/drawing/2014/main" id="{A95832CD-9D93-4512-AAFF-2CE543BC6801}"/>
                </a:ext>
              </a:extLst>
            </p:cNvPr>
            <p:cNvSpPr txBox="1"/>
            <p:nvPr/>
          </p:nvSpPr>
          <p:spPr>
            <a:xfrm>
              <a:off x="6745400" y="4738313"/>
              <a:ext cx="914400" cy="417498"/>
            </a:xfrm>
            <a:prstGeom prst="rect">
              <a:avLst/>
            </a:prstGeom>
            <a:noFill/>
          </p:spPr>
          <p:txBody>
            <a:bodyPr wrap="square" lIns="0" rIns="0">
              <a:spAutoFit/>
            </a:bodyPr>
            <a:lstStyle/>
            <a:p>
              <a:pPr algn="ctr" defTabSz="914554"/>
              <a:r>
                <a:rPr lang="en-US" sz="1030" dirty="0">
                  <a:solidFill>
                    <a:srgbClr val="000000"/>
                  </a:solidFill>
                  <a:latin typeface="Segoe UI"/>
                </a:rPr>
                <a:t>Storage Accounts</a:t>
              </a:r>
            </a:p>
          </p:txBody>
        </p:sp>
        <p:sp>
          <p:nvSpPr>
            <p:cNvPr id="147" name="TextBox 146">
              <a:extLst>
                <a:ext uri="{FF2B5EF4-FFF2-40B4-BE49-F238E27FC236}">
                  <a16:creationId xmlns:a16="http://schemas.microsoft.com/office/drawing/2014/main" id="{AC7EB214-6798-48F2-AB8C-329833F591AB}"/>
                </a:ext>
              </a:extLst>
            </p:cNvPr>
            <p:cNvSpPr txBox="1"/>
            <p:nvPr/>
          </p:nvSpPr>
          <p:spPr>
            <a:xfrm>
              <a:off x="7583915" y="4729325"/>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Log </a:t>
              </a:r>
              <a:br>
                <a:rPr lang="en-US" sz="1030" dirty="0">
                  <a:solidFill>
                    <a:srgbClr val="000000"/>
                  </a:solidFill>
                  <a:latin typeface="Segoe UI"/>
                </a:rPr>
              </a:br>
              <a:r>
                <a:rPr lang="en-US" sz="1030" dirty="0">
                  <a:solidFill>
                    <a:srgbClr val="000000"/>
                  </a:solidFill>
                  <a:latin typeface="Segoe UI"/>
                </a:rPr>
                <a:t>Analytics</a:t>
              </a:r>
            </a:p>
          </p:txBody>
        </p:sp>
        <p:sp>
          <p:nvSpPr>
            <p:cNvPr id="148" name="TextBox 147">
              <a:extLst>
                <a:ext uri="{FF2B5EF4-FFF2-40B4-BE49-F238E27FC236}">
                  <a16:creationId xmlns:a16="http://schemas.microsoft.com/office/drawing/2014/main" id="{D18E6920-D8F1-4FC3-B453-AEAA0EA4DE02}"/>
                </a:ext>
              </a:extLst>
            </p:cNvPr>
            <p:cNvSpPr txBox="1"/>
            <p:nvPr/>
          </p:nvSpPr>
          <p:spPr>
            <a:xfrm>
              <a:off x="8422430"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Security</a:t>
              </a:r>
              <a:br>
                <a:rPr lang="en-US" sz="1030" dirty="0">
                  <a:solidFill>
                    <a:srgbClr val="000000"/>
                  </a:solidFill>
                  <a:latin typeface="Segoe UI"/>
                </a:rPr>
              </a:br>
              <a:r>
                <a:rPr lang="en-US" sz="1030" dirty="0">
                  <a:solidFill>
                    <a:srgbClr val="000000"/>
                  </a:solidFill>
                  <a:latin typeface="Segoe UI"/>
                </a:rPr>
                <a:t>Center</a:t>
              </a:r>
            </a:p>
          </p:txBody>
        </p:sp>
        <p:sp>
          <p:nvSpPr>
            <p:cNvPr id="149" name="TextBox 148">
              <a:extLst>
                <a:ext uri="{FF2B5EF4-FFF2-40B4-BE49-F238E27FC236}">
                  <a16:creationId xmlns:a16="http://schemas.microsoft.com/office/drawing/2014/main" id="{B9F7A8EA-5C21-4003-8D53-8D653FFF493D}"/>
                </a:ext>
              </a:extLst>
            </p:cNvPr>
            <p:cNvSpPr txBox="1"/>
            <p:nvPr/>
          </p:nvSpPr>
          <p:spPr>
            <a:xfrm>
              <a:off x="9197147"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Key </a:t>
              </a:r>
              <a:br>
                <a:rPr lang="en-US" sz="1030" dirty="0">
                  <a:solidFill>
                    <a:srgbClr val="000000"/>
                  </a:solidFill>
                  <a:latin typeface="Segoe UI"/>
                </a:rPr>
              </a:br>
              <a:r>
                <a:rPr lang="en-US" sz="1030" dirty="0">
                  <a:solidFill>
                    <a:srgbClr val="000000"/>
                  </a:solidFill>
                  <a:latin typeface="Segoe UI"/>
                </a:rPr>
                <a:t>Vault</a:t>
              </a:r>
            </a:p>
          </p:txBody>
        </p:sp>
        <p:sp>
          <p:nvSpPr>
            <p:cNvPr id="150" name="TextBox 149">
              <a:extLst>
                <a:ext uri="{FF2B5EF4-FFF2-40B4-BE49-F238E27FC236}">
                  <a16:creationId xmlns:a16="http://schemas.microsoft.com/office/drawing/2014/main" id="{77114C44-62B8-496E-8CCF-1B190086E9CD}"/>
                </a:ext>
              </a:extLst>
            </p:cNvPr>
            <p:cNvSpPr txBox="1"/>
            <p:nvPr/>
          </p:nvSpPr>
          <p:spPr>
            <a:xfrm>
              <a:off x="10025029"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Azure Active Directory</a:t>
              </a:r>
            </a:p>
          </p:txBody>
        </p:sp>
        <p:sp>
          <p:nvSpPr>
            <p:cNvPr id="151" name="TextBox 150">
              <a:extLst>
                <a:ext uri="{FF2B5EF4-FFF2-40B4-BE49-F238E27FC236}">
                  <a16:creationId xmlns:a16="http://schemas.microsoft.com/office/drawing/2014/main" id="{20D9348B-8682-490C-8A5B-BEA2636C0C48}"/>
                </a:ext>
              </a:extLst>
            </p:cNvPr>
            <p:cNvSpPr txBox="1"/>
            <p:nvPr/>
          </p:nvSpPr>
          <p:spPr>
            <a:xfrm>
              <a:off x="10831645" y="4750411"/>
              <a:ext cx="914400" cy="417498"/>
            </a:xfrm>
            <a:prstGeom prst="rect">
              <a:avLst/>
            </a:prstGeom>
            <a:noFill/>
          </p:spPr>
          <p:txBody>
            <a:bodyPr wrap="square" lIns="0" rIns="0">
              <a:spAutoFit/>
            </a:bodyPr>
            <a:lstStyle>
              <a:defPPr>
                <a:defRPr lang="en-US"/>
              </a:defPPr>
              <a:lvl1pPr algn="ctr">
                <a:defRPr sz="1050"/>
              </a:lvl1pPr>
            </a:lstStyle>
            <a:p>
              <a:pPr defTabSz="914554"/>
              <a:r>
                <a:rPr lang="en-US" sz="1030" dirty="0">
                  <a:solidFill>
                    <a:srgbClr val="000000"/>
                  </a:solidFill>
                  <a:latin typeface="Segoe UI"/>
                </a:rPr>
                <a:t>Azure</a:t>
              </a:r>
              <a:br>
                <a:rPr lang="en-US" sz="1030" dirty="0">
                  <a:solidFill>
                    <a:srgbClr val="000000"/>
                  </a:solidFill>
                  <a:latin typeface="Segoe UI"/>
                </a:rPr>
              </a:br>
              <a:r>
                <a:rPr lang="en-US" sz="1030" dirty="0">
                  <a:solidFill>
                    <a:srgbClr val="000000"/>
                  </a:solidFill>
                  <a:latin typeface="Segoe UI"/>
                </a:rPr>
                <a:t>Policy</a:t>
              </a:r>
            </a:p>
          </p:txBody>
        </p:sp>
        <p:grpSp>
          <p:nvGrpSpPr>
            <p:cNvPr id="161" name="Group 160">
              <a:extLst>
                <a:ext uri="{FF2B5EF4-FFF2-40B4-BE49-F238E27FC236}">
                  <a16:creationId xmlns:a16="http://schemas.microsoft.com/office/drawing/2014/main" id="{A6B86328-3A2D-44EC-81D1-776D3AF40261}"/>
                </a:ext>
              </a:extLst>
            </p:cNvPr>
            <p:cNvGrpSpPr/>
            <p:nvPr/>
          </p:nvGrpSpPr>
          <p:grpSpPr>
            <a:xfrm>
              <a:off x="6963740" y="4209319"/>
              <a:ext cx="504908" cy="449572"/>
              <a:chOff x="7024977" y="4372894"/>
              <a:chExt cx="504908" cy="449572"/>
            </a:xfrm>
          </p:grpSpPr>
          <p:sp>
            <p:nvSpPr>
              <p:cNvPr id="152" name="Rectangle: Rounded Corners 151">
                <a:extLst>
                  <a:ext uri="{FF2B5EF4-FFF2-40B4-BE49-F238E27FC236}">
                    <a16:creationId xmlns:a16="http://schemas.microsoft.com/office/drawing/2014/main" id="{7D87B3CA-9A2C-4759-BB82-073910AD777A}"/>
                  </a:ext>
                </a:extLst>
              </p:cNvPr>
              <p:cNvSpPr/>
              <p:nvPr/>
            </p:nvSpPr>
            <p:spPr bwMode="auto">
              <a:xfrm>
                <a:off x="7024977" y="4372894"/>
                <a:ext cx="504908" cy="449572"/>
              </a:xfrm>
              <a:prstGeom prst="roundRect">
                <a:avLst>
                  <a:gd name="adj" fmla="val 1374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887BAD64-7381-48B5-AD86-A728A7F53670}"/>
                  </a:ext>
                </a:extLst>
              </p:cNvPr>
              <p:cNvSpPr/>
              <p:nvPr/>
            </p:nvSpPr>
            <p:spPr bwMode="auto">
              <a:xfrm>
                <a:off x="7096533" y="4476476"/>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F295E91-D080-479A-895C-6A27C2D0A06D}"/>
                  </a:ext>
                </a:extLst>
              </p:cNvPr>
              <p:cNvSpPr/>
              <p:nvPr/>
            </p:nvSpPr>
            <p:spPr bwMode="auto">
              <a:xfrm>
                <a:off x="7096533" y="4579609"/>
                <a:ext cx="361796" cy="773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267053BC-D7EA-492A-B1DC-5E192F658C57}"/>
                  </a:ext>
                </a:extLst>
              </p:cNvPr>
              <p:cNvSpPr/>
              <p:nvPr/>
            </p:nvSpPr>
            <p:spPr bwMode="auto">
              <a:xfrm>
                <a:off x="7096533" y="4682742"/>
                <a:ext cx="361796" cy="77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A6C19D2E-3090-4BE2-ADC4-C8D915AD9723}"/>
                  </a:ext>
                </a:extLst>
              </p:cNvPr>
              <p:cNvCxnSpPr>
                <a:cxnSpLocks/>
              </p:cNvCxnSpPr>
              <p:nvPr/>
            </p:nvCxnSpPr>
            <p:spPr>
              <a:xfrm>
                <a:off x="7140271" y="4428876"/>
                <a:ext cx="274320"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306D1F34-E7A6-42A9-A55C-8FE57FE966A3}"/>
                </a:ext>
              </a:extLst>
            </p:cNvPr>
            <p:cNvGrpSpPr/>
            <p:nvPr/>
          </p:nvGrpSpPr>
          <p:grpSpPr>
            <a:xfrm>
              <a:off x="7862833" y="4204216"/>
              <a:ext cx="421420" cy="426007"/>
              <a:chOff x="8520068" y="4308887"/>
              <a:chExt cx="421420" cy="426007"/>
            </a:xfrm>
          </p:grpSpPr>
          <p:sp>
            <p:nvSpPr>
              <p:cNvPr id="162" name="Teardrop 161">
                <a:extLst>
                  <a:ext uri="{FF2B5EF4-FFF2-40B4-BE49-F238E27FC236}">
                    <a16:creationId xmlns:a16="http://schemas.microsoft.com/office/drawing/2014/main" id="{337893A8-5CDC-45C6-9136-156C0B64AC4C}"/>
                  </a:ext>
                </a:extLst>
              </p:cNvPr>
              <p:cNvSpPr/>
              <p:nvPr/>
            </p:nvSpPr>
            <p:spPr bwMode="auto">
              <a:xfrm rot="10800000">
                <a:off x="8651265" y="4308887"/>
                <a:ext cx="290223" cy="290223"/>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A1C2742-3349-4B18-8394-102E462F5B18}"/>
                  </a:ext>
                </a:extLst>
              </p:cNvPr>
              <p:cNvGrpSpPr/>
              <p:nvPr/>
            </p:nvGrpSpPr>
            <p:grpSpPr>
              <a:xfrm>
                <a:off x="8720830" y="4390768"/>
                <a:ext cx="133853" cy="138222"/>
                <a:chOff x="8328007" y="4477708"/>
                <a:chExt cx="173546" cy="179211"/>
              </a:xfrm>
              <a:solidFill>
                <a:schemeClr val="bg1"/>
              </a:solidFill>
            </p:grpSpPr>
            <p:sp>
              <p:nvSpPr>
                <p:cNvPr id="163" name="Rectangle 162">
                  <a:extLst>
                    <a:ext uri="{FF2B5EF4-FFF2-40B4-BE49-F238E27FC236}">
                      <a16:creationId xmlns:a16="http://schemas.microsoft.com/office/drawing/2014/main" id="{08FBF400-4945-40F8-A6E2-3EEB889EB7FF}"/>
                    </a:ext>
                  </a:extLst>
                </p:cNvPr>
                <p:cNvSpPr/>
                <p:nvPr/>
              </p:nvSpPr>
              <p:spPr bwMode="auto">
                <a:xfrm>
                  <a:off x="8328007" y="4565708"/>
                  <a:ext cx="42974" cy="91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AA655E3D-699D-4143-98C8-14F7ADD0EDD3}"/>
                    </a:ext>
                  </a:extLst>
                </p:cNvPr>
                <p:cNvSpPr/>
                <p:nvPr/>
              </p:nvSpPr>
              <p:spPr bwMode="auto">
                <a:xfrm>
                  <a:off x="8393293" y="4522511"/>
                  <a:ext cx="42974" cy="1344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4D26561-BB0B-4813-A507-8B878D86B158}"/>
                    </a:ext>
                  </a:extLst>
                </p:cNvPr>
                <p:cNvSpPr/>
                <p:nvPr/>
              </p:nvSpPr>
              <p:spPr bwMode="auto">
                <a:xfrm>
                  <a:off x="8458579" y="4477708"/>
                  <a:ext cx="42974" cy="17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a:extLst>
                  <a:ext uri="{FF2B5EF4-FFF2-40B4-BE49-F238E27FC236}">
                    <a16:creationId xmlns:a16="http://schemas.microsoft.com/office/drawing/2014/main" id="{2DB19AF0-A7B9-4454-BF13-00061067FFBB}"/>
                  </a:ext>
                </a:extLst>
              </p:cNvPr>
              <p:cNvSpPr/>
              <p:nvPr/>
            </p:nvSpPr>
            <p:spPr bwMode="auto">
              <a:xfrm>
                <a:off x="8520068" y="4359888"/>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21890C6-C3A2-4C39-B2EA-9FD6FEBDACEF}"/>
                  </a:ext>
                </a:extLst>
              </p:cNvPr>
              <p:cNvSpPr/>
              <p:nvPr/>
            </p:nvSpPr>
            <p:spPr bwMode="auto">
              <a:xfrm>
                <a:off x="8520068" y="4495600"/>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B99B2EB5-048E-4A4F-88DE-A29E677FDDD4}"/>
                  </a:ext>
                </a:extLst>
              </p:cNvPr>
              <p:cNvSpPr/>
              <p:nvPr/>
            </p:nvSpPr>
            <p:spPr bwMode="auto">
              <a:xfrm>
                <a:off x="8520068" y="4631312"/>
                <a:ext cx="103582" cy="1035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61CE4B6A-2271-4413-A0C8-4F6BA3A89C56}"/>
                  </a:ext>
                </a:extLst>
              </p:cNvPr>
              <p:cNvSpPr/>
              <p:nvPr/>
            </p:nvSpPr>
            <p:spPr bwMode="auto">
              <a:xfrm>
                <a:off x="8651265"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C231092F-C52B-4B6D-9C5D-3788E6E7A05F}"/>
                  </a:ext>
                </a:extLst>
              </p:cNvPr>
              <p:cNvSpPr/>
              <p:nvPr/>
            </p:nvSpPr>
            <p:spPr bwMode="auto">
              <a:xfrm>
                <a:off x="8782461"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56" name="Group 255">
              <a:extLst>
                <a:ext uri="{FF2B5EF4-FFF2-40B4-BE49-F238E27FC236}">
                  <a16:creationId xmlns:a16="http://schemas.microsoft.com/office/drawing/2014/main" id="{CA156DD0-9184-470A-ADDE-0484855F923E}"/>
                </a:ext>
              </a:extLst>
            </p:cNvPr>
            <p:cNvGrpSpPr/>
            <p:nvPr/>
          </p:nvGrpSpPr>
          <p:grpSpPr>
            <a:xfrm>
              <a:off x="9406919" y="4183945"/>
              <a:ext cx="494856" cy="494856"/>
              <a:chOff x="4774404" y="3309496"/>
              <a:chExt cx="676656" cy="676656"/>
            </a:xfrm>
            <a:solidFill>
              <a:schemeClr val="bg1"/>
            </a:solidFill>
          </p:grpSpPr>
          <p:sp>
            <p:nvSpPr>
              <p:cNvPr id="257" name="Oval 256">
                <a:extLst>
                  <a:ext uri="{FF2B5EF4-FFF2-40B4-BE49-F238E27FC236}">
                    <a16:creationId xmlns:a16="http://schemas.microsoft.com/office/drawing/2014/main" id="{662D64FE-CBEE-402D-B1FA-FBD9590EE937}"/>
                  </a:ext>
                </a:extLst>
              </p:cNvPr>
              <p:cNvSpPr/>
              <p:nvPr/>
            </p:nvSpPr>
            <p:spPr bwMode="auto">
              <a:xfrm>
                <a:off x="4774404" y="3309496"/>
                <a:ext cx="676656" cy="676656"/>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258" name="Graphic 257">
                <a:extLst>
                  <a:ext uri="{FF2B5EF4-FFF2-40B4-BE49-F238E27FC236}">
                    <a16:creationId xmlns:a16="http://schemas.microsoft.com/office/drawing/2014/main" id="{C6BC0898-CBD7-4ADA-A8C9-21EBDFDF3221}"/>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69422" y="3406981"/>
                <a:ext cx="292608" cy="517035"/>
              </a:xfrm>
              <a:prstGeom prst="rect">
                <a:avLst/>
              </a:prstGeom>
            </p:spPr>
          </p:pic>
        </p:grpSp>
        <p:grpSp>
          <p:nvGrpSpPr>
            <p:cNvPr id="296" name="Group 295">
              <a:extLst>
                <a:ext uri="{FF2B5EF4-FFF2-40B4-BE49-F238E27FC236}">
                  <a16:creationId xmlns:a16="http://schemas.microsoft.com/office/drawing/2014/main" id="{4BB087F7-B403-41D8-A6D3-BF40EEAE9CCE}"/>
                </a:ext>
              </a:extLst>
            </p:cNvPr>
            <p:cNvGrpSpPr/>
            <p:nvPr/>
          </p:nvGrpSpPr>
          <p:grpSpPr>
            <a:xfrm>
              <a:off x="10280171" y="4219189"/>
              <a:ext cx="439685" cy="439685"/>
              <a:chOff x="10247852" y="4219189"/>
              <a:chExt cx="439685" cy="439685"/>
            </a:xfrm>
          </p:grpSpPr>
          <p:sp>
            <p:nvSpPr>
              <p:cNvPr id="280" name="Rectangle: Rounded Corners 279">
                <a:extLst>
                  <a:ext uri="{FF2B5EF4-FFF2-40B4-BE49-F238E27FC236}">
                    <a16:creationId xmlns:a16="http://schemas.microsoft.com/office/drawing/2014/main" id="{7D422FE1-C401-4E00-A522-88AD71370EEB}"/>
                  </a:ext>
                </a:extLst>
              </p:cNvPr>
              <p:cNvSpPr/>
              <p:nvPr/>
            </p:nvSpPr>
            <p:spPr bwMode="auto">
              <a:xfrm rot="2700000">
                <a:off x="10247852" y="4219189"/>
                <a:ext cx="439685" cy="439685"/>
              </a:xfrm>
              <a:prstGeom prst="roundRect">
                <a:avLst>
                  <a:gd name="adj" fmla="val 1578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3" name="Group 272">
                <a:extLst>
                  <a:ext uri="{FF2B5EF4-FFF2-40B4-BE49-F238E27FC236}">
                    <a16:creationId xmlns:a16="http://schemas.microsoft.com/office/drawing/2014/main" id="{1F466D30-FA54-4BDB-A681-4A7FCF10DCC1}"/>
                  </a:ext>
                </a:extLst>
              </p:cNvPr>
              <p:cNvGrpSpPr/>
              <p:nvPr/>
            </p:nvGrpSpPr>
            <p:grpSpPr>
              <a:xfrm>
                <a:off x="10310453" y="4293743"/>
                <a:ext cx="314482" cy="304991"/>
                <a:chOff x="3351474" y="7159022"/>
                <a:chExt cx="526322" cy="510438"/>
              </a:xfrm>
            </p:grpSpPr>
            <p:sp>
              <p:nvSpPr>
                <p:cNvPr id="274" name="Flowchart: Decision 273">
                  <a:extLst>
                    <a:ext uri="{FF2B5EF4-FFF2-40B4-BE49-F238E27FC236}">
                      <a16:creationId xmlns:a16="http://schemas.microsoft.com/office/drawing/2014/main" id="{941FBEB8-5BDD-4739-8231-805EFB4562F8}"/>
                    </a:ext>
                  </a:extLst>
                </p:cNvPr>
                <p:cNvSpPr/>
                <p:nvPr/>
              </p:nvSpPr>
              <p:spPr bwMode="auto">
                <a:xfrm>
                  <a:off x="3396581" y="7217990"/>
                  <a:ext cx="432731" cy="389861"/>
                </a:xfrm>
                <a:prstGeom prst="flowChartDecision">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cxnSp>
              <p:nvCxnSpPr>
                <p:cNvPr id="275" name="Straight Connector 274">
                  <a:extLst>
                    <a:ext uri="{FF2B5EF4-FFF2-40B4-BE49-F238E27FC236}">
                      <a16:creationId xmlns:a16="http://schemas.microsoft.com/office/drawing/2014/main" id="{EA59B102-09FA-4B3E-8376-E76E549EDD1F}"/>
                    </a:ext>
                  </a:extLst>
                </p:cNvPr>
                <p:cNvCxnSpPr>
                  <a:stCxn id="274" idx="0"/>
                  <a:endCxn id="274" idx="2"/>
                </p:cNvCxnSpPr>
                <p:nvPr/>
              </p:nvCxnSpPr>
              <p:spPr>
                <a:xfrm>
                  <a:off x="3612947" y="7217990"/>
                  <a:ext cx="0" cy="389861"/>
                </a:xfrm>
                <a:prstGeom prst="line">
                  <a:avLst/>
                </a:prstGeom>
                <a:no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6" name="Oval 275">
                  <a:extLst>
                    <a:ext uri="{FF2B5EF4-FFF2-40B4-BE49-F238E27FC236}">
                      <a16:creationId xmlns:a16="http://schemas.microsoft.com/office/drawing/2014/main" id="{8838AEDF-864B-4A38-B324-9A6EB21BC113}"/>
                    </a:ext>
                  </a:extLst>
                </p:cNvPr>
                <p:cNvSpPr/>
                <p:nvPr/>
              </p:nvSpPr>
              <p:spPr bwMode="auto">
                <a:xfrm>
                  <a:off x="3551125" y="7540127"/>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7" name="Oval 276">
                  <a:extLst>
                    <a:ext uri="{FF2B5EF4-FFF2-40B4-BE49-F238E27FC236}">
                      <a16:creationId xmlns:a16="http://schemas.microsoft.com/office/drawing/2014/main" id="{527D02D1-DE28-4B07-930D-4B4FAECBF7C1}"/>
                    </a:ext>
                  </a:extLst>
                </p:cNvPr>
                <p:cNvSpPr/>
                <p:nvPr/>
              </p:nvSpPr>
              <p:spPr bwMode="auto">
                <a:xfrm>
                  <a:off x="3351474"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8" name="Oval 277">
                  <a:extLst>
                    <a:ext uri="{FF2B5EF4-FFF2-40B4-BE49-F238E27FC236}">
                      <a16:creationId xmlns:a16="http://schemas.microsoft.com/office/drawing/2014/main" id="{0045BF0E-17B7-46B1-A44D-8B0D237DEC27}"/>
                    </a:ext>
                  </a:extLst>
                </p:cNvPr>
                <p:cNvSpPr/>
                <p:nvPr/>
              </p:nvSpPr>
              <p:spPr bwMode="auto">
                <a:xfrm>
                  <a:off x="3549268" y="7159022"/>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79" name="Oval 278">
                  <a:extLst>
                    <a:ext uri="{FF2B5EF4-FFF2-40B4-BE49-F238E27FC236}">
                      <a16:creationId xmlns:a16="http://schemas.microsoft.com/office/drawing/2014/main" id="{A391FCE4-E9F6-4456-A704-92D8A53E3B74}"/>
                    </a:ext>
                  </a:extLst>
                </p:cNvPr>
                <p:cNvSpPr/>
                <p:nvPr/>
              </p:nvSpPr>
              <p:spPr bwMode="auto">
                <a:xfrm>
                  <a:off x="3748463" y="7351188"/>
                  <a:ext cx="129333" cy="129333"/>
                </a:xfrm>
                <a:prstGeom prst="ellipse">
                  <a:avLst/>
                </a:prstGeom>
                <a:solidFill>
                  <a:schemeClr val="tx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grpSp>
        </p:grpSp>
        <p:grpSp>
          <p:nvGrpSpPr>
            <p:cNvPr id="24" name="Group 23">
              <a:extLst>
                <a:ext uri="{FF2B5EF4-FFF2-40B4-BE49-F238E27FC236}">
                  <a16:creationId xmlns:a16="http://schemas.microsoft.com/office/drawing/2014/main" id="{79FF0735-0682-44AC-A3E7-683F49EF2B0C}"/>
                </a:ext>
              </a:extLst>
            </p:cNvPr>
            <p:cNvGrpSpPr/>
            <p:nvPr/>
          </p:nvGrpSpPr>
          <p:grpSpPr>
            <a:xfrm>
              <a:off x="7002707" y="2609613"/>
              <a:ext cx="457200" cy="457200"/>
              <a:chOff x="4774404" y="3309496"/>
              <a:chExt cx="676656" cy="676656"/>
            </a:xfrm>
          </p:grpSpPr>
          <p:sp>
            <p:nvSpPr>
              <p:cNvPr id="126" name="Oval 125">
                <a:extLst>
                  <a:ext uri="{FF2B5EF4-FFF2-40B4-BE49-F238E27FC236}">
                    <a16:creationId xmlns:a16="http://schemas.microsoft.com/office/drawing/2014/main" id="{14BB4A1B-B950-42BC-8682-9DB4F13075F6}"/>
                  </a:ext>
                </a:extLst>
              </p:cNvPr>
              <p:cNvSpPr/>
              <p:nvPr/>
            </p:nvSpPr>
            <p:spPr bwMode="auto">
              <a:xfrm>
                <a:off x="4774404" y="3309496"/>
                <a:ext cx="676656" cy="676656"/>
              </a:xfrm>
              <a:prstGeom prst="ellipse">
                <a:avLst/>
              </a:prstGeom>
              <a:solidFill>
                <a:srgbClr val="FFFFFF"/>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27" name="Graphic 126">
                <a:extLst>
                  <a:ext uri="{FF2B5EF4-FFF2-40B4-BE49-F238E27FC236}">
                    <a16:creationId xmlns:a16="http://schemas.microsoft.com/office/drawing/2014/main" id="{CE8D6A0C-2B47-41E1-9762-84AE0C9815A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969422" y="3406981"/>
                <a:ext cx="292608" cy="517035"/>
              </a:xfrm>
              <a:prstGeom prst="rect">
                <a:avLst/>
              </a:prstGeom>
            </p:spPr>
          </p:pic>
        </p:grpSp>
        <p:grpSp>
          <p:nvGrpSpPr>
            <p:cNvPr id="27" name="Group 26">
              <a:extLst>
                <a:ext uri="{FF2B5EF4-FFF2-40B4-BE49-F238E27FC236}">
                  <a16:creationId xmlns:a16="http://schemas.microsoft.com/office/drawing/2014/main" id="{4CC67342-ECB0-484D-B8DC-1E7786FFC846}"/>
                </a:ext>
              </a:extLst>
            </p:cNvPr>
            <p:cNvGrpSpPr/>
            <p:nvPr/>
          </p:nvGrpSpPr>
          <p:grpSpPr>
            <a:xfrm>
              <a:off x="7002707" y="3263586"/>
              <a:ext cx="457200" cy="457200"/>
              <a:chOff x="4854934" y="4375107"/>
              <a:chExt cx="412909" cy="412909"/>
            </a:xfrm>
          </p:grpSpPr>
          <p:sp>
            <p:nvSpPr>
              <p:cNvPr id="122" name="Oval 121">
                <a:extLst>
                  <a:ext uri="{FF2B5EF4-FFF2-40B4-BE49-F238E27FC236}">
                    <a16:creationId xmlns:a16="http://schemas.microsoft.com/office/drawing/2014/main" id="{D77DD8BB-74B8-4342-AD65-C6956A767CE6}"/>
                  </a:ext>
                </a:extLst>
              </p:cNvPr>
              <p:cNvSpPr/>
              <p:nvPr/>
            </p:nvSpPr>
            <p:spPr bwMode="auto">
              <a:xfrm>
                <a:off x="4854934" y="4375107"/>
                <a:ext cx="412909" cy="412909"/>
              </a:xfrm>
              <a:prstGeom prst="ellipse">
                <a:avLst/>
              </a:prstGeom>
              <a:solidFill>
                <a:srgbClr val="FFFFFF"/>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pic>
            <p:nvPicPr>
              <p:cNvPr id="123" name="Graphic 122">
                <a:extLst>
                  <a:ext uri="{FF2B5EF4-FFF2-40B4-BE49-F238E27FC236}">
                    <a16:creationId xmlns:a16="http://schemas.microsoft.com/office/drawing/2014/main" id="{9AB36A55-A627-4B3B-8D19-0271DF5D612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958390" y="4454642"/>
                <a:ext cx="228600" cy="254078"/>
              </a:xfrm>
              <a:prstGeom prst="rect">
                <a:avLst/>
              </a:prstGeom>
            </p:spPr>
          </p:pic>
        </p:grpSp>
        <p:grpSp>
          <p:nvGrpSpPr>
            <p:cNvPr id="295" name="Group 294">
              <a:extLst>
                <a:ext uri="{FF2B5EF4-FFF2-40B4-BE49-F238E27FC236}">
                  <a16:creationId xmlns:a16="http://schemas.microsoft.com/office/drawing/2014/main" id="{E05F7872-7D3B-4CFB-899D-3E99AC38BDF6}"/>
                </a:ext>
              </a:extLst>
            </p:cNvPr>
            <p:cNvGrpSpPr/>
            <p:nvPr/>
          </p:nvGrpSpPr>
          <p:grpSpPr>
            <a:xfrm>
              <a:off x="8553094" y="4089498"/>
              <a:ext cx="653072" cy="653072"/>
              <a:chOff x="8487369" y="4083457"/>
              <a:chExt cx="653072" cy="653072"/>
            </a:xfrm>
          </p:grpSpPr>
          <p:pic>
            <p:nvPicPr>
              <p:cNvPr id="255" name="Graphic 254" descr="Shield">
                <a:extLst>
                  <a:ext uri="{FF2B5EF4-FFF2-40B4-BE49-F238E27FC236}">
                    <a16:creationId xmlns:a16="http://schemas.microsoft.com/office/drawing/2014/main" id="{6EE60158-ADD0-4BB4-9288-84BF8FB2791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8487369" y="4083457"/>
                <a:ext cx="653072" cy="653072"/>
              </a:xfrm>
              <a:prstGeom prst="rect">
                <a:avLst/>
              </a:prstGeom>
            </p:spPr>
          </p:pic>
          <p:grpSp>
            <p:nvGrpSpPr>
              <p:cNvPr id="191" name="Group 190">
                <a:extLst>
                  <a:ext uri="{FF2B5EF4-FFF2-40B4-BE49-F238E27FC236}">
                    <a16:creationId xmlns:a16="http://schemas.microsoft.com/office/drawing/2014/main" id="{BD505D8D-9913-4B88-BE87-89235331941F}"/>
                  </a:ext>
                </a:extLst>
              </p:cNvPr>
              <p:cNvGrpSpPr/>
              <p:nvPr/>
            </p:nvGrpSpPr>
            <p:grpSpPr>
              <a:xfrm>
                <a:off x="8721137" y="4298912"/>
                <a:ext cx="185537" cy="222161"/>
                <a:chOff x="3102115" y="3813045"/>
                <a:chExt cx="402957" cy="482498"/>
              </a:xfrm>
            </p:grpSpPr>
            <p:sp>
              <p:nvSpPr>
                <p:cNvPr id="192" name="Rectangle: Top Corners Rounded 191">
                  <a:extLst>
                    <a:ext uri="{FF2B5EF4-FFF2-40B4-BE49-F238E27FC236}">
                      <a16:creationId xmlns:a16="http://schemas.microsoft.com/office/drawing/2014/main" id="{E44D6EC5-F79F-4957-B0CC-0DF4AFFA4E95}"/>
                    </a:ext>
                  </a:extLst>
                </p:cNvPr>
                <p:cNvSpPr/>
                <p:nvPr/>
              </p:nvSpPr>
              <p:spPr bwMode="auto">
                <a:xfrm>
                  <a:off x="3183649" y="3813045"/>
                  <a:ext cx="239888" cy="278892"/>
                </a:xfrm>
                <a:prstGeom prst="round2SameRect">
                  <a:avLst>
                    <a:gd name="adj1" fmla="val 50000"/>
                    <a:gd name="adj2" fmla="val 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333E2450-94D3-45FE-AD30-E257E8A6DD5C}"/>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bg1"/>
                </a:solidFill>
                <a:ln w="3847" cap="flat">
                  <a:noFill/>
                  <a:prstDash val="solid"/>
                  <a:miter/>
                </a:ln>
              </p:spPr>
              <p:txBody>
                <a:bodyPr rtlCol="0" anchor="ctr"/>
                <a:lstStyle/>
                <a:p>
                  <a:pPr defTabSz="914554"/>
                  <a:endParaRPr lang="en-US" sz="1373">
                    <a:solidFill>
                      <a:srgbClr val="000000"/>
                    </a:solidFill>
                    <a:latin typeface="Segoe UI"/>
                  </a:endParaRPr>
                </a:p>
              </p:txBody>
            </p:sp>
            <p:grpSp>
              <p:nvGrpSpPr>
                <p:cNvPr id="194" name="Graphic 35">
                  <a:extLst>
                    <a:ext uri="{FF2B5EF4-FFF2-40B4-BE49-F238E27FC236}">
                      <a16:creationId xmlns:a16="http://schemas.microsoft.com/office/drawing/2014/main" id="{5DDCAAF0-193E-4A4B-A6DE-8705539B67AB}"/>
                    </a:ext>
                  </a:extLst>
                </p:cNvPr>
                <p:cNvGrpSpPr/>
                <p:nvPr/>
              </p:nvGrpSpPr>
              <p:grpSpPr>
                <a:xfrm>
                  <a:off x="3257098" y="4078024"/>
                  <a:ext cx="92990" cy="155525"/>
                  <a:chOff x="3407034" y="4465249"/>
                  <a:chExt cx="92990" cy="155525"/>
                </a:xfrm>
                <a:solidFill>
                  <a:srgbClr val="0075C9"/>
                </a:solidFill>
              </p:grpSpPr>
              <p:sp>
                <p:nvSpPr>
                  <p:cNvPr id="195" name="Freeform: Shape 194">
                    <a:extLst>
                      <a:ext uri="{FF2B5EF4-FFF2-40B4-BE49-F238E27FC236}">
                        <a16:creationId xmlns:a16="http://schemas.microsoft.com/office/drawing/2014/main" id="{EED38FCC-569A-454A-9F0B-4700DF5F746F}"/>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sp>
                <p:nvSpPr>
                  <p:cNvPr id="196" name="Freeform: Shape 195">
                    <a:extLst>
                      <a:ext uri="{FF2B5EF4-FFF2-40B4-BE49-F238E27FC236}">
                        <a16:creationId xmlns:a16="http://schemas.microsoft.com/office/drawing/2014/main" id="{E371007B-7BD5-4164-8EEA-882F98CB8A6F}"/>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tx1"/>
                  </a:solidFill>
                  <a:ln w="3847" cap="flat">
                    <a:noFill/>
                    <a:prstDash val="solid"/>
                    <a:miter/>
                  </a:ln>
                </p:spPr>
                <p:txBody>
                  <a:bodyPr rtlCol="0" anchor="ctr"/>
                  <a:lstStyle/>
                  <a:p>
                    <a:pPr defTabSz="914554"/>
                    <a:endParaRPr lang="en-US" sz="1373">
                      <a:solidFill>
                        <a:srgbClr val="000000"/>
                      </a:solidFill>
                      <a:latin typeface="Segoe UI"/>
                    </a:endParaRPr>
                  </a:p>
                </p:txBody>
              </p:sp>
            </p:grpSp>
          </p:grpSp>
        </p:grpSp>
        <p:grpSp>
          <p:nvGrpSpPr>
            <p:cNvPr id="293" name="Group 292">
              <a:extLst>
                <a:ext uri="{FF2B5EF4-FFF2-40B4-BE49-F238E27FC236}">
                  <a16:creationId xmlns:a16="http://schemas.microsoft.com/office/drawing/2014/main" id="{AB207FE5-CA8B-4C1D-B749-AA9EF6DA2767}"/>
                </a:ext>
              </a:extLst>
            </p:cNvPr>
            <p:cNvGrpSpPr/>
            <p:nvPr/>
          </p:nvGrpSpPr>
          <p:grpSpPr>
            <a:xfrm>
              <a:off x="11091353" y="4219246"/>
              <a:ext cx="433327" cy="446197"/>
              <a:chOff x="11162018" y="4365976"/>
              <a:chExt cx="433327" cy="446197"/>
            </a:xfrm>
          </p:grpSpPr>
          <p:grpSp>
            <p:nvGrpSpPr>
              <p:cNvPr id="292" name="Group 291">
                <a:extLst>
                  <a:ext uri="{FF2B5EF4-FFF2-40B4-BE49-F238E27FC236}">
                    <a16:creationId xmlns:a16="http://schemas.microsoft.com/office/drawing/2014/main" id="{B38F8070-5A17-4FF6-AA1B-EA3A1834248F}"/>
                  </a:ext>
                </a:extLst>
              </p:cNvPr>
              <p:cNvGrpSpPr/>
              <p:nvPr/>
            </p:nvGrpSpPr>
            <p:grpSpPr>
              <a:xfrm>
                <a:off x="11278769" y="4468002"/>
                <a:ext cx="316576" cy="245932"/>
                <a:chOff x="11278769" y="4468002"/>
                <a:chExt cx="316576" cy="245932"/>
              </a:xfrm>
            </p:grpSpPr>
            <p:sp>
              <p:nvSpPr>
                <p:cNvPr id="282" name="Oval 281">
                  <a:extLst>
                    <a:ext uri="{FF2B5EF4-FFF2-40B4-BE49-F238E27FC236}">
                      <a16:creationId xmlns:a16="http://schemas.microsoft.com/office/drawing/2014/main" id="{5B19842C-5265-4D07-938E-43C3A99229A9}"/>
                    </a:ext>
                  </a:extLst>
                </p:cNvPr>
                <p:cNvSpPr/>
                <p:nvPr/>
              </p:nvSpPr>
              <p:spPr bwMode="auto">
                <a:xfrm>
                  <a:off x="11278769" y="4514985"/>
                  <a:ext cx="148956" cy="1489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3D10B8E6-4AD8-4D97-8664-4DE2D91B2151}"/>
                    </a:ext>
                  </a:extLst>
                </p:cNvPr>
                <p:cNvSpPr/>
                <p:nvPr/>
              </p:nvSpPr>
              <p:spPr bwMode="auto">
                <a:xfrm>
                  <a:off x="11540481" y="4468002"/>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24698E63-B864-4E20-877B-FD4543DBF305}"/>
                    </a:ext>
                  </a:extLst>
                </p:cNvPr>
                <p:cNvSpPr/>
                <p:nvPr/>
              </p:nvSpPr>
              <p:spPr bwMode="auto">
                <a:xfrm>
                  <a:off x="11540481" y="4563536"/>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Oval 284">
                  <a:extLst>
                    <a:ext uri="{FF2B5EF4-FFF2-40B4-BE49-F238E27FC236}">
                      <a16:creationId xmlns:a16="http://schemas.microsoft.com/office/drawing/2014/main" id="{09DEE7A9-E19F-42FB-9551-54313495C768}"/>
                    </a:ext>
                  </a:extLst>
                </p:cNvPr>
                <p:cNvSpPr/>
                <p:nvPr/>
              </p:nvSpPr>
              <p:spPr bwMode="auto">
                <a:xfrm>
                  <a:off x="11540481" y="4659070"/>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Oval 286">
                  <a:extLst>
                    <a:ext uri="{FF2B5EF4-FFF2-40B4-BE49-F238E27FC236}">
                      <a16:creationId xmlns:a16="http://schemas.microsoft.com/office/drawing/2014/main" id="{573EF391-0445-45D4-B225-EADCEF4EE453}"/>
                    </a:ext>
                  </a:extLst>
                </p:cNvPr>
                <p:cNvSpPr/>
                <p:nvPr/>
              </p:nvSpPr>
              <p:spPr bwMode="auto">
                <a:xfrm>
                  <a:off x="11452256" y="4502664"/>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87BFFC25-04D7-4C43-BED1-43924F54F101}"/>
                    </a:ext>
                  </a:extLst>
                </p:cNvPr>
                <p:cNvSpPr/>
                <p:nvPr/>
              </p:nvSpPr>
              <p:spPr bwMode="auto">
                <a:xfrm>
                  <a:off x="11452256" y="4603208"/>
                  <a:ext cx="73152" cy="731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1" name="Graphic 289">
                <a:extLst>
                  <a:ext uri="{FF2B5EF4-FFF2-40B4-BE49-F238E27FC236}">
                    <a16:creationId xmlns:a16="http://schemas.microsoft.com/office/drawing/2014/main" id="{52ED706B-D314-4EEE-B99B-E22C2CC7052B}"/>
                  </a:ext>
                </a:extLst>
              </p:cNvPr>
              <p:cNvSpPr/>
              <p:nvPr/>
            </p:nvSpPr>
            <p:spPr>
              <a:xfrm>
                <a:off x="11162018" y="4365976"/>
                <a:ext cx="336968" cy="446197"/>
              </a:xfrm>
              <a:custGeom>
                <a:avLst/>
                <a:gdLst>
                  <a:gd name="connsiteX0" fmla="*/ 329692 w 333891"/>
                  <a:gd name="connsiteY0" fmla="*/ 79803 h 442123"/>
                  <a:gd name="connsiteX1" fmla="*/ 191440 w 333891"/>
                  <a:gd name="connsiteY1" fmla="*/ 0 h 442123"/>
                  <a:gd name="connsiteX2" fmla="*/ 0 w 333891"/>
                  <a:gd name="connsiteY2" fmla="*/ 110531 h 442123"/>
                  <a:gd name="connsiteX3" fmla="*/ 0 w 333891"/>
                  <a:gd name="connsiteY3" fmla="*/ 331593 h 442123"/>
                  <a:gd name="connsiteX4" fmla="*/ 191440 w 333891"/>
                  <a:gd name="connsiteY4" fmla="*/ 442124 h 442123"/>
                  <a:gd name="connsiteX5" fmla="*/ 333892 w 333891"/>
                  <a:gd name="connsiteY5" fmla="*/ 359845 h 4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91" h="442123">
                    <a:moveTo>
                      <a:pt x="329692" y="79803"/>
                    </a:moveTo>
                    <a:lnTo>
                      <a:pt x="191440" y="0"/>
                    </a:lnTo>
                    <a:lnTo>
                      <a:pt x="0" y="110531"/>
                    </a:lnTo>
                    <a:lnTo>
                      <a:pt x="0" y="331593"/>
                    </a:lnTo>
                    <a:lnTo>
                      <a:pt x="191440" y="442124"/>
                    </a:lnTo>
                    <a:lnTo>
                      <a:pt x="333892" y="359845"/>
                    </a:lnTo>
                  </a:path>
                </a:pathLst>
              </a:custGeom>
              <a:noFill/>
              <a:ln w="28575" cap="flat">
                <a:solidFill>
                  <a:srgbClr val="0078D3"/>
                </a:solidFill>
                <a:prstDash val="solid"/>
                <a:miter/>
              </a:ln>
            </p:spPr>
            <p:txBody>
              <a:bodyPr rtlCol="0" anchor="ctr"/>
              <a:lstStyle/>
              <a:p>
                <a:pPr defTabSz="914554"/>
                <a:endParaRPr lang="en-US" sz="1765">
                  <a:solidFill>
                    <a:srgbClr val="000000"/>
                  </a:solidFill>
                  <a:latin typeface="Segoe UI"/>
                </a:endParaRPr>
              </a:p>
            </p:txBody>
          </p:sp>
        </p:grpSp>
        <p:sp>
          <p:nvSpPr>
            <p:cNvPr id="294" name="Left Bracket 293">
              <a:extLst>
                <a:ext uri="{FF2B5EF4-FFF2-40B4-BE49-F238E27FC236}">
                  <a16:creationId xmlns:a16="http://schemas.microsoft.com/office/drawing/2014/main" id="{28AC8D9D-39AD-485F-B6FF-CA7CFBEF1514}"/>
                </a:ext>
              </a:extLst>
            </p:cNvPr>
            <p:cNvSpPr/>
            <p:nvPr/>
          </p:nvSpPr>
          <p:spPr>
            <a:xfrm rot="16200000">
              <a:off x="9259156" y="3477603"/>
              <a:ext cx="101532" cy="4112526"/>
            </a:xfrm>
            <a:prstGeom prst="leftBracket">
              <a:avLst>
                <a:gd name="adj" fmla="val 0"/>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145" name="TextBox 144">
              <a:extLst>
                <a:ext uri="{FF2B5EF4-FFF2-40B4-BE49-F238E27FC236}">
                  <a16:creationId xmlns:a16="http://schemas.microsoft.com/office/drawing/2014/main" id="{0152F8D1-AAC3-4474-8734-9CEE2F765732}"/>
                </a:ext>
              </a:extLst>
            </p:cNvPr>
            <p:cNvSpPr txBox="1"/>
            <p:nvPr/>
          </p:nvSpPr>
          <p:spPr>
            <a:xfrm>
              <a:off x="8066328" y="5415357"/>
              <a:ext cx="2487189" cy="307777"/>
            </a:xfrm>
            <a:prstGeom prst="rect">
              <a:avLst/>
            </a:prstGeom>
            <a:solidFill>
              <a:schemeClr val="bg1"/>
            </a:solidFill>
          </p:spPr>
          <p:txBody>
            <a:bodyPr wrap="square" rIns="89654">
              <a:spAutoFit/>
            </a:bodyPr>
            <a:lstStyle/>
            <a:p>
              <a:pPr algn="ctr" defTabSz="914554"/>
              <a:r>
                <a:rPr lang="en-US" sz="1373" dirty="0">
                  <a:solidFill>
                    <a:srgbClr val="000000"/>
                  </a:solidFill>
                  <a:latin typeface="Segoe UI Semibold"/>
                </a:rPr>
                <a:t>Core infrastructure services</a:t>
              </a:r>
            </a:p>
          </p:txBody>
        </p:sp>
      </p:grpSp>
    </p:spTree>
    <p:extLst>
      <p:ext uri="{BB962C8B-B14F-4D97-AF65-F5344CB8AC3E}">
        <p14:creationId xmlns:p14="http://schemas.microsoft.com/office/powerpoint/2010/main" val="77486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ppt_h*1.125000"/>
                                          </p:val>
                                        </p:tav>
                                        <p:tav tm="100000">
                                          <p:val>
                                            <p:strVal val="#ppt_y"/>
                                          </p:val>
                                        </p:tav>
                                      </p:tavLst>
                                    </p:anim>
                                    <p:animEffect transition="in" filter="wipe(up)">
                                      <p:cBhvr>
                                        <p:cTn id="8"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375519" y="2107145"/>
            <a:ext cx="9630389" cy="1793104"/>
          </a:xfrm>
        </p:spPr>
        <p:txBody>
          <a:bodyPr/>
          <a:lstStyle/>
          <a:p>
            <a:r>
              <a:rPr lang="en-US" sz="4000" dirty="0"/>
              <a:t>Value of cloud-ready </a:t>
            </a:r>
            <a:br>
              <a:rPr lang="en-US" sz="4000" dirty="0"/>
            </a:br>
            <a:r>
              <a:rPr lang="en-US" sz="4000" dirty="0"/>
              <a:t>environments</a:t>
            </a:r>
          </a:p>
        </p:txBody>
      </p:sp>
    </p:spTree>
    <p:extLst>
      <p:ext uri="{BB962C8B-B14F-4D97-AF65-F5344CB8AC3E}">
        <p14:creationId xmlns:p14="http://schemas.microsoft.com/office/powerpoint/2010/main" val="259703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 uri="{C183D7F6-B498-43B3-948B-1728B52AA6E4}">
                <adec:decorative xmlns:adec="http://schemas.microsoft.com/office/drawing/2017/decorative" xmlns="" val="1"/>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Blueprint</a:t>
            </a:r>
            <a:br>
              <a:rPr lang="en-US" sz="4000" dirty="0">
                <a:solidFill>
                  <a:schemeClr val="accent5"/>
                </a:solidFill>
              </a:rPr>
            </a:br>
            <a:r>
              <a:rPr lang="en-US" sz="2400" dirty="0">
                <a:solidFill>
                  <a:schemeClr val="bg1"/>
                </a:solidFill>
              </a:rPr>
              <a:t/>
            </a:r>
            <a:br>
              <a:rPr lang="en-US" sz="24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xmlns="" val="tx"/>
                    </a:ext>
                  </a:extLst>
                </a:hlinkClick>
              </a:rPr>
              <a:t>CAF Foundation blueprint</a:t>
            </a:r>
            <a:r>
              <a:rPr lang="en-US" sz="4000" dirty="0">
                <a:solidFill>
                  <a:schemeClr val="accent5"/>
                </a:solidFill>
              </a:rPr>
              <a:t/>
            </a:r>
            <a:br>
              <a:rPr lang="en-US" sz="4000" dirty="0">
                <a:solidFill>
                  <a:schemeClr val="accent5"/>
                </a:solidFill>
              </a:rPr>
            </a:br>
            <a:endParaRPr lang="en-US" sz="4000" dirty="0">
              <a:solidFill>
                <a:schemeClr val="accent5"/>
              </a:solidFill>
            </a:endParaRPr>
          </a:p>
        </p:txBody>
      </p:sp>
      <p:pic>
        <p:nvPicPr>
          <p:cNvPr id="3" name="Picture 2">
            <a:extLst>
              <a:ext uri="{FF2B5EF4-FFF2-40B4-BE49-F238E27FC236}">
                <a16:creationId xmlns:a16="http://schemas.microsoft.com/office/drawing/2014/main" id="{1466E3DD-6E33-4057-925C-1FEE0E04880F}"/>
              </a:ext>
              <a:ext uri="{C183D7F6-B498-43B3-948B-1728B52AA6E4}">
                <adec:decorative xmlns:adec="http://schemas.microsoft.com/office/drawing/2017/decorative" xmlns="" val="1"/>
              </a:ext>
            </a:extLst>
          </p:cNvPr>
          <p:cNvPicPr>
            <a:picLocks noChangeAspect="1"/>
          </p:cNvPicPr>
          <p:nvPr/>
        </p:nvPicPr>
        <p:blipFill rotWithShape="1">
          <a:blip r:embed="rId4"/>
          <a:srcRect l="2531" r="7635"/>
          <a:stretch/>
        </p:blipFill>
        <p:spPr>
          <a:xfrm>
            <a:off x="6241664" y="1187450"/>
            <a:ext cx="5670832" cy="4483100"/>
          </a:xfrm>
          <a:prstGeom prst="rect">
            <a:avLst/>
          </a:prstGeom>
        </p:spPr>
      </p:pic>
    </p:spTree>
    <p:extLst>
      <p:ext uri="{BB962C8B-B14F-4D97-AF65-F5344CB8AC3E}">
        <p14:creationId xmlns:p14="http://schemas.microsoft.com/office/powerpoint/2010/main" val="612739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126386" y="3068205"/>
            <a:ext cx="7454643" cy="3558191"/>
          </a:xfrm>
        </p:spPr>
        <p:txBody>
          <a:bodyPr/>
          <a:lstStyle/>
          <a:p>
            <a:r>
              <a:rPr lang="en-US" sz="4000" dirty="0"/>
              <a:t>Azure Policy</a:t>
            </a:r>
          </a:p>
        </p:txBody>
      </p:sp>
    </p:spTree>
    <p:extLst>
      <p:ext uri="{BB962C8B-B14F-4D97-AF65-F5344CB8AC3E}">
        <p14:creationId xmlns:p14="http://schemas.microsoft.com/office/powerpoint/2010/main" val="1822098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9ACF3-2DB3-4E39-A002-6E3AFC46364F}"/>
              </a:ext>
            </a:extLst>
          </p:cNvPr>
          <p:cNvSpPr>
            <a:spLocks noGrp="1"/>
          </p:cNvSpPr>
          <p:nvPr>
            <p:ph type="title"/>
          </p:nvPr>
        </p:nvSpPr>
        <p:spPr/>
        <p:txBody>
          <a:bodyPr/>
          <a:lstStyle/>
          <a:p>
            <a:r>
              <a:rPr lang="en-US" dirty="0"/>
              <a:t>Policy | </a:t>
            </a:r>
            <a:r>
              <a:rPr lang="en-US" dirty="0">
                <a:solidFill>
                  <a:schemeClr val="tx2"/>
                </a:solidFill>
              </a:rPr>
              <a:t>Key info</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5316155" cy="3633046"/>
          </a:xfrm>
        </p:spPr>
        <p:txBody>
          <a:bodyPr/>
          <a:lstStyle/>
          <a:p>
            <a:pPr>
              <a:lnSpc>
                <a:spcPct val="100000"/>
              </a:lnSpc>
              <a:spcAft>
                <a:spcPts val="1200"/>
              </a:spcAft>
            </a:pPr>
            <a:r>
              <a:rPr lang="en-US" dirty="0"/>
              <a:t>Real time policy enforcement and at-scale compliance assessment</a:t>
            </a:r>
          </a:p>
          <a:p>
            <a:pPr>
              <a:lnSpc>
                <a:spcPct val="100000"/>
              </a:lnSpc>
              <a:spcAft>
                <a:spcPts val="1200"/>
              </a:spcAft>
            </a:pPr>
            <a:r>
              <a:rPr lang="en-US" dirty="0"/>
              <a:t>Policy evaluates all Azure resources &amp; in-guest VM</a:t>
            </a:r>
          </a:p>
          <a:p>
            <a:pPr>
              <a:lnSpc>
                <a:spcPct val="100000"/>
              </a:lnSpc>
              <a:spcAft>
                <a:spcPts val="1200"/>
              </a:spcAft>
            </a:pPr>
            <a:r>
              <a:rPr lang="en-US" dirty="0"/>
              <a:t>Policy generate compliance events that can be used for alerting</a:t>
            </a:r>
          </a:p>
          <a:p>
            <a:pPr>
              <a:lnSpc>
                <a:spcPct val="100000"/>
              </a:lnSpc>
              <a:spcAft>
                <a:spcPts val="1200"/>
              </a:spcAft>
            </a:pPr>
            <a:r>
              <a:rPr lang="en-US" dirty="0"/>
              <a:t>Aggregated and raw compliance data are available through API, PowerShell &amp; CLI</a:t>
            </a:r>
          </a:p>
          <a:p>
            <a:pPr>
              <a:lnSpc>
                <a:spcPct val="100000"/>
              </a:lnSpc>
              <a:spcAft>
                <a:spcPts val="1200"/>
              </a:spcAft>
            </a:pPr>
            <a:r>
              <a:rPr lang="en-US" dirty="0"/>
              <a:t>Can be used to automatically remediate problems in your environment</a:t>
            </a:r>
          </a:p>
        </p:txBody>
      </p:sp>
      <p:pic>
        <p:nvPicPr>
          <p:cNvPr id="13" name="Picture 12" descr="screenshot of policy">
            <a:extLst>
              <a:ext uri="{FF2B5EF4-FFF2-40B4-BE49-F238E27FC236}">
                <a16:creationId xmlns:a16="http://schemas.microsoft.com/office/drawing/2014/main" id="{7CFD631C-4767-40DB-87F7-5FCA04F17B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pic>
        <p:nvPicPr>
          <p:cNvPr id="9" name="Picture 8">
            <a:extLst>
              <a:ext uri="{FF2B5EF4-FFF2-40B4-BE49-F238E27FC236}">
                <a16:creationId xmlns:a16="http://schemas.microsoft.com/office/drawing/2014/main" id="{3156C832-63F0-8940-A5F7-A2ACB19BA188}"/>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6312" t="5235" r="11548"/>
          <a:stretch/>
        </p:blipFill>
        <p:spPr>
          <a:xfrm>
            <a:off x="6361320" y="1543595"/>
            <a:ext cx="5830680" cy="4306316"/>
          </a:xfrm>
          <a:prstGeom prst="rect">
            <a:avLst/>
          </a:prstGeom>
          <a:effectLst/>
        </p:spPr>
      </p:pic>
    </p:spTree>
    <p:extLst>
      <p:ext uri="{BB962C8B-B14F-4D97-AF65-F5344CB8AC3E}">
        <p14:creationId xmlns:p14="http://schemas.microsoft.com/office/powerpoint/2010/main" val="25173531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B513E64-3647-4CC9-86EB-5643D3333A02}"/>
              </a:ext>
            </a:extLst>
          </p:cNvPr>
          <p:cNvSpPr>
            <a:spLocks noGrp="1"/>
          </p:cNvSpPr>
          <p:nvPr>
            <p:ph type="title"/>
          </p:nvPr>
        </p:nvSpPr>
        <p:spPr/>
        <p:txBody>
          <a:bodyPr/>
          <a:lstStyle/>
          <a:p>
            <a:r>
              <a:rPr lang="en-US" dirty="0"/>
              <a:t>Policy | </a:t>
            </a:r>
            <a:r>
              <a:rPr lang="en-US" dirty="0">
                <a:solidFill>
                  <a:srgbClr val="0070C0"/>
                </a:solidFill>
                <a:latin typeface="Segoe UI Semibold" panose="020B0702040204020203" pitchFamily="34" charset="0"/>
                <a:ea typeface="+mj-ea"/>
                <a:cs typeface="Segoe UI Semibold" panose="020B0702040204020203" pitchFamily="34" charset="0"/>
              </a:rPr>
              <a:t>Scenarios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455995" y="1922586"/>
            <a:ext cx="6605205" cy="3365537"/>
          </a:xfrm>
        </p:spPr>
        <p:txBody>
          <a:bodyPr>
            <a:normAutofit/>
          </a:bodyPr>
          <a:lstStyle/>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Restrict location or resource type (built-in)</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Inherit tags from Resource Group (see right </a:t>
            </a:r>
            <a:r>
              <a:rPr lang="en-US" sz="2000" dirty="0">
                <a:latin typeface="Segoe UI "/>
                <a:cs typeface="Segoe UI Semilight" panose="020B0402040204020203" pitchFamily="34" charset="0"/>
                <a:sym typeface="Wingdings 3" panose="05040102010807070707" pitchFamily="18" charset="2"/>
              </a:rPr>
              <a:t></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Block ‘open to any’ NSG rule creation (</a:t>
            </a:r>
            <a:r>
              <a:rPr lang="en-US" sz="2000" dirty="0" err="1">
                <a:latin typeface="Segoe UI "/>
                <a:cs typeface="Segoe UI Semilight" panose="020B0402040204020203" pitchFamily="34" charset="0"/>
                <a:hlinkClick r:id="rId3"/>
              </a:rPr>
              <a:t>Github</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Enable diagnostic logs at-scale (</a:t>
            </a:r>
            <a:r>
              <a:rPr lang="en-US" sz="2000" dirty="0">
                <a:latin typeface="Segoe UI "/>
                <a:cs typeface="Segoe UI Semilight" panose="020B0402040204020203" pitchFamily="34" charset="0"/>
                <a:hlinkClick r:id="rId4"/>
              </a:rPr>
              <a:t>MVP blog</a:t>
            </a:r>
            <a:r>
              <a:rPr lang="en-US" sz="2000" dirty="0">
                <a:latin typeface="Segoe UI "/>
                <a:cs typeface="Segoe UI Semilight" panose="020B0402040204020203" pitchFamily="34" charset="0"/>
              </a:rPr>
              <a:t>)</a:t>
            </a:r>
          </a:p>
          <a:p>
            <a:pPr marL="285750" indent="-285750">
              <a:spcAft>
                <a:spcPts val="1200"/>
              </a:spcAft>
              <a:buFont typeface="Arial" panose="020B0604020202020204" pitchFamily="34" charset="0"/>
              <a:buChar char="•"/>
            </a:pPr>
            <a:r>
              <a:rPr lang="en-US" sz="2000" dirty="0">
                <a:latin typeface="Segoe UI "/>
                <a:cs typeface="Segoe UI Semilight" panose="020B0402040204020203" pitchFamily="34" charset="0"/>
              </a:rPr>
              <a:t>Security (built-in from Azure Security Center &amp; In-Guest)</a:t>
            </a:r>
          </a:p>
          <a:p>
            <a:pPr marL="285750" indent="-285750">
              <a:spcAft>
                <a:spcPts val="1200"/>
              </a:spcAft>
              <a:buFont typeface="Arial" panose="020B0604020202020204" pitchFamily="34" charset="0"/>
              <a:buChar char="•"/>
            </a:pPr>
            <a:endParaRPr lang="en-US" dirty="0">
              <a:latin typeface="Segoe UI Semilight" panose="020B0402040204020203" pitchFamily="34" charset="0"/>
              <a:cs typeface="Segoe UI Semilight" panose="020B0402040204020203" pitchFamily="34" charset="0"/>
            </a:endParaRPr>
          </a:p>
        </p:txBody>
      </p:sp>
      <p:pic>
        <p:nvPicPr>
          <p:cNvPr id="2" name="Picture 1" descr="screenshot of code">
            <a:extLst>
              <a:ext uri="{FF2B5EF4-FFF2-40B4-BE49-F238E27FC236}">
                <a16:creationId xmlns:a16="http://schemas.microsoft.com/office/drawing/2014/main" id="{EB8A5E93-EFF8-459E-94D8-5DEA8AE8B5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14350" y="1401907"/>
            <a:ext cx="4777650" cy="3766994"/>
          </a:xfrm>
          <a:prstGeom prst="rect">
            <a:avLst/>
          </a:prstGeom>
        </p:spPr>
      </p:pic>
    </p:spTree>
    <p:extLst>
      <p:ext uri="{BB962C8B-B14F-4D97-AF65-F5344CB8AC3E}">
        <p14:creationId xmlns:p14="http://schemas.microsoft.com/office/powerpoint/2010/main" val="29587892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9ED5EF-6A18-4B7A-9852-2449D98AA1C0}"/>
              </a:ext>
            </a:extLst>
          </p:cNvPr>
          <p:cNvSpPr>
            <a:spLocks noGrp="1"/>
          </p:cNvSpPr>
          <p:nvPr>
            <p:ph type="title"/>
          </p:nvPr>
        </p:nvSpPr>
        <p:spPr/>
        <p:txBody>
          <a:bodyPr/>
          <a:lstStyle/>
          <a:p>
            <a:r>
              <a:rPr lang="en-US" dirty="0"/>
              <a:t>Policy | </a:t>
            </a:r>
            <a:r>
              <a:rPr lang="en-US" dirty="0">
                <a:solidFill>
                  <a:schemeClr val="tx2"/>
                </a:solidFill>
              </a:rPr>
              <a:t>Best practices</a:t>
            </a:r>
          </a:p>
        </p:txBody>
      </p:sp>
      <p:sp>
        <p:nvSpPr>
          <p:cNvPr id="10" name="Text Placeholder 2">
            <a:extLst>
              <a:ext uri="{FF2B5EF4-FFF2-40B4-BE49-F238E27FC236}">
                <a16:creationId xmlns:a16="http://schemas.microsoft.com/office/drawing/2014/main" id="{B8AC9A09-E98D-DD43-A84C-D79A526B6AC9}"/>
              </a:ext>
            </a:extLst>
          </p:cNvPr>
          <p:cNvSpPr>
            <a:spLocks noGrp="1"/>
          </p:cNvSpPr>
          <p:nvPr>
            <p:ph type="body" sz="quarter" idx="10"/>
          </p:nvPr>
        </p:nvSpPr>
        <p:spPr>
          <a:xfrm>
            <a:off x="455995" y="1922586"/>
            <a:ext cx="5849555" cy="2118272"/>
          </a:xfrm>
        </p:spPr>
        <p:txBody>
          <a:bodyPr/>
          <a:lstStyle/>
          <a:p>
            <a:pPr>
              <a:lnSpc>
                <a:spcPct val="100000"/>
              </a:lnSpc>
              <a:spcAft>
                <a:spcPts val="1200"/>
              </a:spcAft>
            </a:pPr>
            <a:r>
              <a:rPr lang="en-US" dirty="0"/>
              <a:t>Start with Audit Policies, which is a safe way of understanding what a policy will do without affecting user activity</a:t>
            </a:r>
          </a:p>
          <a:p>
            <a:pPr>
              <a:lnSpc>
                <a:spcPct val="100000"/>
              </a:lnSpc>
              <a:spcAft>
                <a:spcPts val="1200"/>
              </a:spcAft>
            </a:pPr>
            <a:r>
              <a:rPr lang="en-US" dirty="0"/>
              <a:t>Used staged rollouts for Deny policies to understand impact</a:t>
            </a:r>
          </a:p>
          <a:p>
            <a:pPr>
              <a:lnSpc>
                <a:spcPct val="100000"/>
              </a:lnSpc>
              <a:spcAft>
                <a:spcPts val="1200"/>
              </a:spcAft>
            </a:pPr>
            <a:r>
              <a:rPr lang="en-US" dirty="0"/>
              <a:t>Rollout remediation in stages</a:t>
            </a:r>
          </a:p>
        </p:txBody>
      </p:sp>
      <p:pic>
        <p:nvPicPr>
          <p:cNvPr id="6" name="Picture 5" descr="screenshot of code">
            <a:extLst>
              <a:ext uri="{FF2B5EF4-FFF2-40B4-BE49-F238E27FC236}">
                <a16:creationId xmlns:a16="http://schemas.microsoft.com/office/drawing/2014/main" id="{95AB1EC2-18EE-9A43-B62F-80902896F100}"/>
              </a:ext>
            </a:extLst>
          </p:cNvPr>
          <p:cNvPicPr>
            <a:picLocks noChangeAspect="1"/>
          </p:cNvPicPr>
          <p:nvPr/>
        </p:nvPicPr>
        <p:blipFill rotWithShape="1">
          <a:blip r:embed="rId3">
            <a:extLst>
              <a:ext uri="{28A0092B-C50C-407E-A947-70E740481C1C}">
                <a14:useLocalDpi xmlns:a14="http://schemas.microsoft.com/office/drawing/2010/main" val="0"/>
              </a:ext>
            </a:extLst>
          </a:blip>
          <a:srcRect r="4704" b="8056"/>
          <a:stretch/>
        </p:blipFill>
        <p:spPr>
          <a:xfrm>
            <a:off x="7414350" y="152400"/>
            <a:ext cx="4197350" cy="6705600"/>
          </a:xfrm>
          <a:prstGeom prst="rect">
            <a:avLst/>
          </a:prstGeom>
          <a:ln>
            <a:noFill/>
          </a:ln>
        </p:spPr>
      </p:pic>
    </p:spTree>
    <p:extLst>
      <p:ext uri="{BB962C8B-B14F-4D97-AF65-F5344CB8AC3E}">
        <p14:creationId xmlns:p14="http://schemas.microsoft.com/office/powerpoint/2010/main" val="21389655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09E9A-DDDB-4592-8ABE-2E32D3EDAE36}"/>
              </a:ext>
              <a:ext uri="{C183D7F6-B498-43B3-948B-1728B52AA6E4}">
                <adec:decorative xmlns:adec="http://schemas.microsoft.com/office/drawing/2017/decorative" xmlns="" val="1"/>
              </a:ext>
            </a:extLst>
          </p:cNvPr>
          <p:cNvSpPr/>
          <p:nvPr/>
        </p:nvSpPr>
        <p:spPr bwMode="auto">
          <a:xfrm>
            <a:off x="0" y="0"/>
            <a:ext cx="596215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960470C6-5BDE-4C32-8A7A-5A2D7C7B9538}"/>
              </a:ext>
            </a:extLst>
          </p:cNvPr>
          <p:cNvSpPr>
            <a:spLocks noGrp="1"/>
          </p:cNvSpPr>
          <p:nvPr>
            <p:ph type="title"/>
          </p:nvPr>
        </p:nvSpPr>
        <p:spPr>
          <a:xfrm>
            <a:off x="455995" y="1649905"/>
            <a:ext cx="5506164" cy="3558191"/>
          </a:xfrm>
        </p:spPr>
        <p:txBody>
          <a:bodyPr anchor="ctr"/>
          <a:lstStyle/>
          <a:p>
            <a:r>
              <a:rPr lang="en-US" sz="4000" dirty="0">
                <a:solidFill>
                  <a:schemeClr val="bg1"/>
                </a:solidFill>
              </a:rPr>
              <a:t>Demo</a:t>
            </a:r>
            <a:br>
              <a:rPr lang="en-US" sz="4000" dirty="0">
                <a:solidFill>
                  <a:schemeClr val="bg1"/>
                </a:solidFill>
              </a:rPr>
            </a:br>
            <a:r>
              <a:rPr lang="en-US" sz="4000" dirty="0">
                <a:solidFill>
                  <a:schemeClr val="accent5"/>
                </a:solidFill>
              </a:rPr>
              <a:t>Azure Policy</a:t>
            </a:r>
            <a:br>
              <a:rPr lang="en-US" sz="4000" dirty="0">
                <a:solidFill>
                  <a:schemeClr val="accent5"/>
                </a:solidFill>
              </a:rPr>
            </a:br>
            <a:r>
              <a:rPr lang="en-US" sz="4000" dirty="0">
                <a:solidFill>
                  <a:schemeClr val="bg1"/>
                </a:solidFill>
              </a:rPr>
              <a:t/>
            </a:r>
            <a:br>
              <a:rPr lang="en-US" sz="4000" dirty="0">
                <a:solidFill>
                  <a:schemeClr val="bg1"/>
                </a:solidFill>
              </a:rPr>
            </a:br>
            <a:r>
              <a:rPr lang="en-US" sz="2400" u="sng" dirty="0">
                <a:solidFill>
                  <a:schemeClr val="bg1"/>
                </a:solidFill>
                <a:effectLst/>
                <a:ea typeface="Times New Roman" panose="02020603050405020304" pitchFamily="18" charset="0"/>
                <a:hlinkClick r:id="rId3">
                  <a:extLst>
                    <a:ext uri="{A12FA001-AC4F-418D-AE19-62706E023703}">
                      <ahyp:hlinkClr xmlns:ahyp="http://schemas.microsoft.com/office/drawing/2018/hyperlinkcolor" xmlns="" val="tx"/>
                    </a:ext>
                  </a:extLst>
                </a:hlinkClick>
              </a:rPr>
              <a:t>CAF Foundation blueprint</a:t>
            </a:r>
            <a:endParaRPr lang="en-US" sz="2400" dirty="0">
              <a:solidFill>
                <a:schemeClr val="accent5"/>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DD9870AE-495A-4057-8C16-5258C991324B}"/>
              </a:ext>
            </a:extLst>
          </p:cNvPr>
          <p:cNvPicPr>
            <a:picLocks noChangeAspect="1"/>
          </p:cNvPicPr>
          <p:nvPr/>
        </p:nvPicPr>
        <p:blipFill rotWithShape="1">
          <a:blip r:embed="rId4">
            <a:extLst>
              <a:ext uri="{28A0092B-C50C-407E-A947-70E740481C1C}">
                <a14:useLocalDpi xmlns:a14="http://schemas.microsoft.com/office/drawing/2010/main" val="0"/>
              </a:ext>
            </a:extLst>
          </a:blip>
          <a:srcRect r="18716"/>
          <a:stretch/>
        </p:blipFill>
        <p:spPr>
          <a:xfrm>
            <a:off x="6148995" y="2456318"/>
            <a:ext cx="6043006" cy="3476990"/>
          </a:xfrm>
          <a:prstGeom prst="rect">
            <a:avLst/>
          </a:prstGeom>
          <a:ln>
            <a:noFill/>
          </a:ln>
        </p:spPr>
      </p:pic>
      <p:pic>
        <p:nvPicPr>
          <p:cNvPr id="13" name="Picture 12" descr="Icon&#10;&#10;Description automatically generated">
            <a:extLst>
              <a:ext uri="{FF2B5EF4-FFF2-40B4-BE49-F238E27FC236}">
                <a16:creationId xmlns:a16="http://schemas.microsoft.com/office/drawing/2014/main" id="{411D2845-C581-4792-ACDC-A08F69C95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219" y="777062"/>
            <a:ext cx="1662559" cy="872843"/>
          </a:xfrm>
          <a:prstGeom prst="rect">
            <a:avLst/>
          </a:prstGeom>
        </p:spPr>
      </p:pic>
    </p:spTree>
    <p:extLst>
      <p:ext uri="{BB962C8B-B14F-4D97-AF65-F5344CB8AC3E}">
        <p14:creationId xmlns:p14="http://schemas.microsoft.com/office/powerpoint/2010/main" val="3530186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83854" y="3110734"/>
            <a:ext cx="7454643" cy="3558191"/>
          </a:xfrm>
        </p:spPr>
        <p:txBody>
          <a:bodyPr/>
          <a:lstStyle/>
          <a:p>
            <a:r>
              <a:rPr lang="en-US" sz="4000" dirty="0"/>
              <a:t>Next steps</a:t>
            </a:r>
          </a:p>
        </p:txBody>
      </p:sp>
    </p:spTree>
    <p:extLst>
      <p:ext uri="{BB962C8B-B14F-4D97-AF65-F5344CB8AC3E}">
        <p14:creationId xmlns:p14="http://schemas.microsoft.com/office/powerpoint/2010/main" val="8555169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08EA7-416F-40C7-83FD-F5338DE7BCAF}"/>
              </a:ext>
            </a:extLst>
          </p:cNvPr>
          <p:cNvSpPr>
            <a:spLocks noGrp="1"/>
          </p:cNvSpPr>
          <p:nvPr>
            <p:ph type="title"/>
          </p:nvPr>
        </p:nvSpPr>
        <p:spPr/>
        <p:txBody>
          <a:bodyPr/>
          <a:lstStyle/>
          <a:p>
            <a:r>
              <a:rPr lang="en-US"/>
              <a:t>Next steps</a:t>
            </a:r>
          </a:p>
        </p:txBody>
      </p:sp>
      <p:sp>
        <p:nvSpPr>
          <p:cNvPr id="5" name="Content Placeholder 4">
            <a:extLst>
              <a:ext uri="{FF2B5EF4-FFF2-40B4-BE49-F238E27FC236}">
                <a16:creationId xmlns:a16="http://schemas.microsoft.com/office/drawing/2014/main" id="{A6F417C2-3781-4A96-A4FF-A48282F36602}"/>
              </a:ext>
            </a:extLst>
          </p:cNvPr>
          <p:cNvSpPr>
            <a:spLocks noGrp="1"/>
          </p:cNvSpPr>
          <p:nvPr>
            <p:ph type="body" sz="quarter" idx="10"/>
          </p:nvPr>
        </p:nvSpPr>
        <p:spPr>
          <a:xfrm>
            <a:off x="455995" y="1922586"/>
            <a:ext cx="10307255" cy="2110321"/>
          </a:xfrm>
        </p:spPr>
        <p:txBody>
          <a:bodyPr/>
          <a:lstStyle/>
          <a:p>
            <a:pPr>
              <a:lnSpc>
                <a:spcPct val="100000"/>
              </a:lnSpc>
              <a:spcAft>
                <a:spcPts val="1200"/>
              </a:spcAft>
            </a:pPr>
            <a:r>
              <a:rPr lang="en-US" dirty="0"/>
              <a:t>Consider building the landing zones to enable your workloads deployment to Azure</a:t>
            </a:r>
          </a:p>
          <a:p>
            <a:pPr>
              <a:lnSpc>
                <a:spcPct val="100000"/>
              </a:lnSpc>
              <a:spcAft>
                <a:spcPts val="1200"/>
              </a:spcAft>
            </a:pPr>
            <a:r>
              <a:rPr lang="en-US" dirty="0"/>
              <a:t>Leverage </a:t>
            </a:r>
            <a:r>
              <a:rPr lang="en-US" dirty="0">
                <a:hlinkClick r:id="rId2"/>
              </a:rPr>
              <a:t>Azure Blueprints</a:t>
            </a:r>
            <a:r>
              <a:rPr lang="en-US" dirty="0"/>
              <a:t> for migration or foundational scenarios</a:t>
            </a:r>
          </a:p>
          <a:p>
            <a:pPr>
              <a:lnSpc>
                <a:spcPct val="100000"/>
              </a:lnSpc>
              <a:spcAft>
                <a:spcPts val="1200"/>
              </a:spcAft>
            </a:pPr>
            <a:r>
              <a:rPr lang="en-US" dirty="0"/>
              <a:t>Learn more about </a:t>
            </a:r>
            <a:r>
              <a:rPr lang="en-US" dirty="0">
                <a:hlinkClick r:id="rId3"/>
              </a:rPr>
              <a:t>design areas</a:t>
            </a:r>
            <a:r>
              <a:rPr lang="en-US" dirty="0"/>
              <a:t> considered by all Azure landing zones</a:t>
            </a:r>
          </a:p>
          <a:p>
            <a:pPr>
              <a:lnSpc>
                <a:spcPct val="100000"/>
              </a:lnSpc>
              <a:spcAft>
                <a:spcPts val="1200"/>
              </a:spcAft>
            </a:pPr>
            <a:r>
              <a:rPr lang="en-US" dirty="0"/>
              <a:t>Configure your environment using </a:t>
            </a:r>
            <a:r>
              <a:rPr lang="en-US" dirty="0">
                <a:hlinkClick r:id="rId4"/>
              </a:rPr>
              <a:t>landing zone implementation options</a:t>
            </a:r>
            <a:endParaRPr lang="en-US" dirty="0"/>
          </a:p>
          <a:p>
            <a:endParaRPr lang="en-US" dirty="0"/>
          </a:p>
        </p:txBody>
      </p:sp>
    </p:spTree>
    <p:extLst>
      <p:ext uri="{BB962C8B-B14F-4D97-AF65-F5344CB8AC3E}">
        <p14:creationId xmlns:p14="http://schemas.microsoft.com/office/powerpoint/2010/main" val="30021448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Thank you</a:t>
            </a:r>
          </a:p>
        </p:txBody>
      </p:sp>
    </p:spTree>
    <p:extLst>
      <p:ext uri="{BB962C8B-B14F-4D97-AF65-F5344CB8AC3E}">
        <p14:creationId xmlns:p14="http://schemas.microsoft.com/office/powerpoint/2010/main" val="21237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9FD3821-BAE3-483B-ADC2-7FA7C6140E76}"/>
              </a:ext>
              <a:ext uri="{C183D7F6-B498-43B3-948B-1728B52AA6E4}">
                <adec:decorative xmlns:adec="http://schemas.microsoft.com/office/drawing/2017/decorative" xmlns="" val="1"/>
              </a:ext>
            </a:extLst>
          </p:cNvPr>
          <p:cNvSpPr/>
          <p:nvPr/>
        </p:nvSpPr>
        <p:spPr bwMode="auto">
          <a:xfrm>
            <a:off x="6088284" y="1802916"/>
            <a:ext cx="1103247"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p:txBody>
          <a:bodyPr/>
          <a:lstStyle/>
          <a:p>
            <a:r>
              <a:rPr lang="en-US" dirty="0"/>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type="body" sz="quarter" idx="10"/>
          </p:nvPr>
        </p:nvSpPr>
        <p:spPr/>
        <p:txBody>
          <a:bodyPr/>
          <a:lstStyle/>
          <a:p>
            <a:pPr marL="457200" indent="-457200">
              <a:spcBef>
                <a:spcPts val="0"/>
              </a:spcBef>
              <a:spcAft>
                <a:spcPts val="1200"/>
              </a:spcAft>
              <a:buClr>
                <a:schemeClr val="accent2"/>
              </a:buClr>
              <a:buBlip>
                <a:blip r:embed="rId4"/>
              </a:buBlip>
            </a:pPr>
            <a:r>
              <a:rPr lang="en-US" sz="2400" dirty="0"/>
              <a:t>Aligned to business priorities</a:t>
            </a:r>
          </a:p>
          <a:p>
            <a:pPr marL="457200" indent="-457200">
              <a:spcBef>
                <a:spcPts val="0"/>
              </a:spcBef>
              <a:spcAft>
                <a:spcPts val="1200"/>
              </a:spcAft>
              <a:buClr>
                <a:schemeClr val="accent2"/>
              </a:buClr>
              <a:buBlip>
                <a:blip r:embed="rId4"/>
              </a:buBlip>
            </a:pPr>
            <a:r>
              <a:rPr lang="en-US" sz="2400" dirty="0"/>
              <a:t>Cloud-design considerations</a:t>
            </a:r>
          </a:p>
          <a:p>
            <a:pPr marL="457200" indent="-457200">
              <a:spcBef>
                <a:spcPts val="0"/>
              </a:spcBef>
              <a:spcAft>
                <a:spcPts val="1200"/>
              </a:spcAft>
              <a:buClr>
                <a:schemeClr val="accent2"/>
              </a:buClr>
              <a:buBlip>
                <a:blip r:embed="rId4"/>
              </a:buBlip>
            </a:pPr>
            <a:r>
              <a:rPr lang="en-US" sz="2400" dirty="0"/>
              <a:t>Adapted for cloud operating model</a:t>
            </a:r>
          </a:p>
          <a:p>
            <a:pPr marL="457200" indent="-457200">
              <a:spcBef>
                <a:spcPts val="0"/>
              </a:spcBef>
              <a:spcAft>
                <a:spcPts val="1200"/>
              </a:spcAft>
              <a:buClr>
                <a:schemeClr val="accent2"/>
              </a:buClr>
              <a:buBlip>
                <a:blip r:embed="rId4"/>
              </a:buBlip>
            </a:pPr>
            <a:r>
              <a:rPr lang="en-US" sz="2400" dirty="0"/>
              <a:t>Ready for cloud applications</a:t>
            </a:r>
          </a:p>
          <a:p>
            <a:pPr marL="457200" indent="-457200">
              <a:spcBef>
                <a:spcPts val="0"/>
              </a:spcBef>
              <a:spcAft>
                <a:spcPts val="1200"/>
              </a:spcAft>
              <a:buClr>
                <a:schemeClr val="accent2"/>
              </a:buClr>
              <a:buBlip>
                <a:blip r:embed="rId4"/>
              </a:buBlip>
            </a:pPr>
            <a:r>
              <a:rPr lang="en-US" sz="2400" dirty="0"/>
              <a:t>Adaptable to grow and expand</a:t>
            </a:r>
          </a:p>
          <a:p>
            <a:pPr marL="457200" indent="-457200">
              <a:spcBef>
                <a:spcPts val="0"/>
              </a:spcBef>
              <a:spcAft>
                <a:spcPts val="1200"/>
              </a:spcAft>
              <a:buClr>
                <a:schemeClr val="accent2"/>
              </a:buClr>
              <a:buBlip>
                <a:blip r:embed="rId4"/>
              </a:buBlip>
            </a:pPr>
            <a:r>
              <a:rPr lang="en-US" sz="2400" dirty="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859931" y="1902018"/>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Agile</a:t>
            </a:r>
          </a:p>
        </p:txBody>
      </p:sp>
      <p:sp>
        <p:nvSpPr>
          <p:cNvPr id="12" name="arrow_16" title="Icon of two arrows that crisscross">
            <a:extLst>
              <a:ext uri="{FF2B5EF4-FFF2-40B4-BE49-F238E27FC236}">
                <a16:creationId xmlns:a16="http://schemas.microsoft.com/office/drawing/2014/main" id="{199FFF6E-AB7F-4147-982E-37DFADA9EE67}"/>
              </a:ext>
            </a:extLst>
          </p:cNvPr>
          <p:cNvSpPr>
            <a:spLocks noChangeAspect="1" noEditPoints="1"/>
          </p:cNvSpPr>
          <p:nvPr/>
        </p:nvSpPr>
        <p:spPr bwMode="auto">
          <a:xfrm>
            <a:off x="7783370" y="1802916"/>
            <a:ext cx="719835" cy="55399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E879E6DA-8822-4FD4-A680-47C309BBBC5D}"/>
              </a:ext>
              <a:ext uri="{C183D7F6-B498-43B3-948B-1728B52AA6E4}">
                <adec:decorative xmlns:adec="http://schemas.microsoft.com/office/drawing/2017/decorative" xmlns="" val="1"/>
              </a:ext>
            </a:extLst>
          </p:cNvPr>
          <p:cNvGrpSpPr/>
          <p:nvPr/>
        </p:nvGrpSpPr>
        <p:grpSpPr>
          <a:xfrm>
            <a:off x="7700804" y="4358644"/>
            <a:ext cx="884966" cy="884966"/>
            <a:chOff x="7686087" y="4592783"/>
            <a:chExt cx="914400" cy="914400"/>
          </a:xfrm>
        </p:grpSpPr>
        <p:pic>
          <p:nvPicPr>
            <p:cNvPr id="24" name="Graphic 23" descr="Shield">
              <a:extLst>
                <a:ext uri="{FF2B5EF4-FFF2-40B4-BE49-F238E27FC236}">
                  <a16:creationId xmlns:a16="http://schemas.microsoft.com/office/drawing/2014/main" id="{D4941F97-9385-4B3F-973E-454FC4636D6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686087" y="4592783"/>
              <a:ext cx="914400" cy="914400"/>
            </a:xfrm>
            <a:prstGeom prst="rect">
              <a:avLst/>
            </a:prstGeom>
          </p:spPr>
        </p:pic>
        <p:pic>
          <p:nvPicPr>
            <p:cNvPr id="28" name="Graphic 27" descr="Checkmark">
              <a:extLst>
                <a:ext uri="{FF2B5EF4-FFF2-40B4-BE49-F238E27FC236}">
                  <a16:creationId xmlns:a16="http://schemas.microsoft.com/office/drawing/2014/main" id="{FB7A61C1-E476-400E-B1FA-A207B24BD7AC}"/>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945531" y="4852227"/>
              <a:ext cx="395513" cy="395513"/>
            </a:xfrm>
            <a:prstGeom prst="rect">
              <a:avLst/>
            </a:prstGeom>
          </p:spPr>
        </p:pic>
      </p:grpSp>
      <p:pic>
        <p:nvPicPr>
          <p:cNvPr id="30" name="Graphic 29" descr="Lightbulb">
            <a:extLst>
              <a:ext uri="{FF2B5EF4-FFF2-40B4-BE49-F238E27FC236}">
                <a16:creationId xmlns:a16="http://schemas.microsoft.com/office/drawing/2014/main" id="{4131ABB5-DAAA-40BD-82A7-051E683FE48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686087" y="2900579"/>
            <a:ext cx="914400" cy="914400"/>
          </a:xfrm>
          <a:prstGeom prst="rect">
            <a:avLst/>
          </a:prstGeom>
        </p:spPr>
      </p:pic>
      <p:sp>
        <p:nvSpPr>
          <p:cNvPr id="11" name="Content Placeholder 2">
            <a:extLst>
              <a:ext uri="{FF2B5EF4-FFF2-40B4-BE49-F238E27FC236}">
                <a16:creationId xmlns:a16="http://schemas.microsoft.com/office/drawing/2014/main" id="{3F7B404A-95FD-433D-AE57-3E98927D23D0}"/>
              </a:ext>
            </a:extLst>
          </p:cNvPr>
          <p:cNvSpPr txBox="1">
            <a:spLocks/>
          </p:cNvSpPr>
          <p:nvPr/>
        </p:nvSpPr>
        <p:spPr>
          <a:xfrm>
            <a:off x="8859931" y="4616461"/>
            <a:ext cx="3280754"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Secure</a:t>
            </a:r>
          </a:p>
        </p:txBody>
      </p:sp>
      <p:sp>
        <p:nvSpPr>
          <p:cNvPr id="13" name="Content Placeholder 2">
            <a:extLst>
              <a:ext uri="{FF2B5EF4-FFF2-40B4-BE49-F238E27FC236}">
                <a16:creationId xmlns:a16="http://schemas.microsoft.com/office/drawing/2014/main" id="{13B4EE19-450D-4054-B77F-C19D6628F750}"/>
              </a:ext>
            </a:extLst>
          </p:cNvPr>
          <p:cNvSpPr txBox="1">
            <a:spLocks/>
          </p:cNvSpPr>
          <p:nvPr/>
        </p:nvSpPr>
        <p:spPr>
          <a:xfrm>
            <a:off x="8859931" y="3074574"/>
            <a:ext cx="328075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Cutting-edge innovation</a:t>
            </a:r>
          </a:p>
        </p:txBody>
      </p:sp>
    </p:spTree>
    <p:custDataLst>
      <p:tags r:id="rId1"/>
    </p:custDataLst>
    <p:extLst>
      <p:ext uri="{BB962C8B-B14F-4D97-AF65-F5344CB8AC3E}">
        <p14:creationId xmlns:p14="http://schemas.microsoft.com/office/powerpoint/2010/main" val="2829443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ppt_x</p:attrName>
                                        </p:attrNameLst>
                                      </p:cBhvr>
                                      <p:tavLst>
                                        <p:tav tm="0">
                                          <p:val>
                                            <p:strVal val="#ppt_x-#ppt_w*1.125000"/>
                                          </p:val>
                                        </p:tav>
                                        <p:tav tm="100000">
                                          <p:val>
                                            <p:strVal val="#ppt_x"/>
                                          </p:val>
                                        </p:tav>
                                      </p:tavLst>
                                    </p:anim>
                                    <p:animEffect transition="in" filter="wipe(right)">
                                      <p:cBhvr>
                                        <p:cTn id="32" dur="500"/>
                                        <p:tgtEl>
                                          <p:spTgt spid="22"/>
                                        </p:tgtEl>
                                      </p:cBhvr>
                                    </p:animEffect>
                                  </p:childTnLst>
                                </p:cTn>
                              </p:par>
                            </p:childTnLst>
                          </p:cTn>
                        </p:par>
                        <p:par>
                          <p:cTn id="33" fill="hold">
                            <p:stCondLst>
                              <p:cond delay="40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uiExpand="1" build="p" advAuto="0"/>
      <p:bldP spid="5" grpId="0"/>
      <p:bldP spid="12" grpId="0" animBg="1"/>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328403" y="2270762"/>
            <a:ext cx="7454643" cy="3558191"/>
          </a:xfrm>
        </p:spPr>
        <p:txBody>
          <a:bodyPr/>
          <a:lstStyle/>
          <a:p>
            <a:r>
              <a:rPr lang="en-US" sz="4000" dirty="0"/>
              <a:t>Azure Landing Zones in </a:t>
            </a:r>
            <a:br>
              <a:rPr lang="en-US" sz="4000" dirty="0"/>
            </a:br>
            <a:r>
              <a:rPr lang="en-US" sz="4000" dirty="0"/>
              <a:t>Cloud Adoption Framework</a:t>
            </a:r>
          </a:p>
        </p:txBody>
      </p:sp>
    </p:spTree>
    <p:extLst>
      <p:ext uri="{BB962C8B-B14F-4D97-AF65-F5344CB8AC3E}">
        <p14:creationId xmlns:p14="http://schemas.microsoft.com/office/powerpoint/2010/main" val="35956471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xmlns="" val="1"/>
              </a:ext>
            </a:extLst>
          </p:cNvPr>
          <p:cNvCxnSpPr>
            <a:cxnSpLocks/>
          </p:cNvCxnSpPr>
          <p:nvPr/>
        </p:nvCxnSpPr>
        <p:spPr>
          <a:xfrm>
            <a:off x="2698235" y="5724009"/>
            <a:ext cx="8161549"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xmlns="" val="1"/>
              </a:ext>
            </a:extLst>
          </p:cNvPr>
          <p:cNvSpPr/>
          <p:nvPr/>
        </p:nvSpPr>
        <p:spPr>
          <a:xfrm>
            <a:off x="8634148"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Migrate</a:t>
            </a:r>
            <a:r>
              <a:rPr kumimoji="0" lang="en-US" sz="12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
            </a:r>
            <a:br>
              <a:rPr kumimoji="0" lang="en-US" sz="12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41"/>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41"/>
                </a:solidFill>
                <a:effectLst/>
                <a:uLnTx/>
                <a:uFillTx/>
                <a:latin typeface="Segoe UI" panose="020B0502040204020203" pitchFamily="34" charset="0"/>
                <a:ea typeface="+mn-lt"/>
                <a:cs typeface="Segoe UI" panose="020B0502040204020203" pitchFamily="34" charset="0"/>
              </a:rPr>
              <a:t>Process improvements</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xmlns="" val="1"/>
              </a:ext>
            </a:extLst>
          </p:cNvPr>
          <p:cNvSpPr/>
          <p:nvPr/>
        </p:nvSpPr>
        <p:spPr>
          <a:xfrm>
            <a:off x="589806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xmlns="" val="1"/>
              </a:ext>
            </a:extLst>
          </p:cNvPr>
          <p:cNvSpPr/>
          <p:nvPr/>
        </p:nvSpPr>
        <p:spPr>
          <a:xfrm>
            <a:off x="3155530"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xmlns="" val="1"/>
              </a:ext>
            </a:extLst>
          </p:cNvPr>
          <p:cNvSpPr/>
          <p:nvPr/>
        </p:nvSpPr>
        <p:spPr>
          <a:xfrm>
            <a:off x="2899035" y="1528533"/>
            <a:ext cx="8328207" cy="312893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xmlns="" val="1"/>
              </a:ext>
            </a:extLst>
          </p:cNvPr>
          <p:cNvSpPr/>
          <p:nvPr/>
        </p:nvSpPr>
        <p:spPr>
          <a:xfrm>
            <a:off x="391272" y="1891390"/>
            <a:ext cx="2280155" cy="246512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t"/>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xmlns="" val="1"/>
              </a:ext>
            </a:extLst>
          </p:cNvPr>
          <p:cNvSpPr/>
          <p:nvPr/>
        </p:nvSpPr>
        <p:spPr>
          <a:xfrm>
            <a:off x="4341412" y="4780470"/>
            <a:ext cx="5430741" cy="1898623"/>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xmlns="" val="1"/>
              </a:ext>
            </a:extLst>
          </p:cNvPr>
          <p:cNvSpPr/>
          <p:nvPr/>
        </p:nvSpPr>
        <p:spPr>
          <a:xfrm>
            <a:off x="4592768" y="5037079"/>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Benchmark</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Initial best practice</a:t>
            </a:r>
          </a:p>
          <a:p>
            <a:pPr marL="0" marR="0" lvl="0" indent="0" algn="l" defTabSz="914400"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cxnSp>
        <p:nvCxnSpPr>
          <p:cNvPr id="71" name="Straight Arrow Connector 70" descr="Right facing arrow">
            <a:extLst>
              <a:ext uri="{FF2B5EF4-FFF2-40B4-BE49-F238E27FC236}">
                <a16:creationId xmlns:a16="http://schemas.microsoft.com/office/drawing/2014/main" id="{9C2BA960-7738-4DAF-925D-445F96314D80}"/>
              </a:ext>
            </a:extLst>
          </p:cNvPr>
          <p:cNvCxnSpPr>
            <a:cxnSpLocks/>
          </p:cNvCxnSpPr>
          <p:nvPr/>
        </p:nvCxnSpPr>
        <p:spPr>
          <a:xfrm>
            <a:off x="5435685" y="3123952"/>
            <a:ext cx="468845"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descr="Right facing arrow">
            <a:extLst>
              <a:ext uri="{FF2B5EF4-FFF2-40B4-BE49-F238E27FC236}">
                <a16:creationId xmlns:a16="http://schemas.microsoft.com/office/drawing/2014/main" id="{1306C960-4EE9-4AF3-9D93-B16C8F0CB351}"/>
              </a:ext>
            </a:extLst>
          </p:cNvPr>
          <p:cNvCxnSpPr>
            <a:cxnSpLocks/>
          </p:cNvCxnSpPr>
          <p:nvPr/>
        </p:nvCxnSpPr>
        <p:spPr>
          <a:xfrm flipV="1">
            <a:off x="8178215" y="2921230"/>
            <a:ext cx="505412" cy="202722"/>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descr="Right facing arrow">
            <a:extLst>
              <a:ext uri="{FF2B5EF4-FFF2-40B4-BE49-F238E27FC236}">
                <a16:creationId xmlns:a16="http://schemas.microsoft.com/office/drawing/2014/main" id="{2AFD17AE-D9CF-489D-A98F-732CFDD37A47}"/>
              </a:ext>
            </a:extLst>
          </p:cNvPr>
          <p:cNvCxnSpPr>
            <a:cxnSpLocks/>
          </p:cNvCxnSpPr>
          <p:nvPr/>
        </p:nvCxnSpPr>
        <p:spPr>
          <a:xfrm>
            <a:off x="8178215" y="3123952"/>
            <a:ext cx="505412" cy="295785"/>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xmlns="" val="1"/>
              </a:ext>
            </a:extLst>
          </p:cNvPr>
          <p:cNvSpPr/>
          <p:nvPr/>
        </p:nvSpPr>
        <p:spPr>
          <a:xfrm>
            <a:off x="7211114" y="5052641"/>
            <a:ext cx="2280155" cy="142540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67"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4" name="Title 3"/>
          <p:cNvSpPr>
            <a:spLocks noGrp="1"/>
          </p:cNvSpPr>
          <p:nvPr>
            <p:ph type="title"/>
          </p:nvPr>
        </p:nvSpPr>
        <p:spPr>
          <a:xfrm>
            <a:off x="455995" y="620428"/>
            <a:ext cx="11306469" cy="397545"/>
          </a:xfrm>
        </p:spPr>
        <p:txBody>
          <a:bodyPr/>
          <a:lstStyle/>
          <a:p>
            <a:r>
              <a:rPr lang="en-IN" dirty="0"/>
              <a:t>Microsoft Cloud Adoption Framework for </a:t>
            </a:r>
            <a:r>
              <a:rPr lang="en-IN" dirty="0">
                <a:solidFill>
                  <a:schemeClr val="tx2"/>
                </a:solidFill>
              </a:rPr>
              <a:t>Azure</a:t>
            </a:r>
          </a:p>
        </p:txBody>
      </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xmlns="" val="1"/>
              </a:ext>
            </a:extLst>
          </p:cNvPr>
          <p:cNvSpPr/>
          <p:nvPr/>
        </p:nvSpPr>
        <p:spPr bwMode="auto">
          <a:xfrm>
            <a:off x="2009920"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xmlns="" val="1"/>
              </a:ext>
            </a:extLst>
          </p:cNvPr>
          <p:cNvGrpSpPr/>
          <p:nvPr/>
        </p:nvGrpSpPr>
        <p:grpSpPr>
          <a:xfrm>
            <a:off x="2102241" y="1910021"/>
            <a:ext cx="539475" cy="378357"/>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xmlns="" val="1"/>
              </a:ext>
            </a:extLst>
          </p:cNvPr>
          <p:cNvSpPr/>
          <p:nvPr/>
        </p:nvSpPr>
        <p:spPr bwMode="auto">
          <a:xfrm>
            <a:off x="4771673"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descr="file, paper, sheet">
            <a:extLst>
              <a:ext uri="{FF2B5EF4-FFF2-40B4-BE49-F238E27FC236}">
                <a16:creationId xmlns:a16="http://schemas.microsoft.com/office/drawing/2014/main" id="{B9614753-A669-41BF-A6D1-6114E19BC598}"/>
              </a:ext>
            </a:extLst>
          </p:cNvPr>
          <p:cNvGrpSpPr/>
          <p:nvPr/>
        </p:nvGrpSpPr>
        <p:grpSpPr>
          <a:xfrm>
            <a:off x="4970162" y="1886679"/>
            <a:ext cx="337935" cy="418851"/>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xmlns="" val="1"/>
              </a:ext>
            </a:extLst>
          </p:cNvPr>
          <p:cNvSpPr/>
          <p:nvPr/>
        </p:nvSpPr>
        <p:spPr bwMode="auto">
          <a:xfrm>
            <a:off x="7533426"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descr="check, approve">
            <a:extLst>
              <a:ext uri="{FF2B5EF4-FFF2-40B4-BE49-F238E27FC236}">
                <a16:creationId xmlns:a16="http://schemas.microsoft.com/office/drawing/2014/main" id="{7D0ED906-0635-4AD9-9B4C-2E964C664696}"/>
              </a:ext>
            </a:extLst>
          </p:cNvPr>
          <p:cNvGrpSpPr>
            <a:grpSpLocks noChangeAspect="1"/>
          </p:cNvGrpSpPr>
          <p:nvPr/>
        </p:nvGrpSpPr>
        <p:grpSpPr bwMode="auto">
          <a:xfrm>
            <a:off x="7655222" y="1815608"/>
            <a:ext cx="568732" cy="566762"/>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xmlns="" val="1"/>
              </a:ext>
            </a:extLst>
          </p:cNvPr>
          <p:cNvSpPr/>
          <p:nvPr/>
        </p:nvSpPr>
        <p:spPr bwMode="auto">
          <a:xfrm>
            <a:off x="10295179" y="1689757"/>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descr="deposit, pricing import">
            <a:extLst>
              <a:ext uri="{FF2B5EF4-FFF2-40B4-BE49-F238E27FC236}">
                <a16:creationId xmlns:a16="http://schemas.microsoft.com/office/drawing/2014/main" id="{339CB6D6-8B65-4E27-977D-D715E5375C79}"/>
              </a:ext>
            </a:extLst>
          </p:cNvPr>
          <p:cNvGrpSpPr/>
          <p:nvPr/>
        </p:nvGrpSpPr>
        <p:grpSpPr>
          <a:xfrm>
            <a:off x="10507212" y="1880734"/>
            <a:ext cx="406581" cy="424796"/>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xmlns="" val="1"/>
              </a:ext>
            </a:extLst>
          </p:cNvPr>
          <p:cNvSpPr/>
          <p:nvPr/>
        </p:nvSpPr>
        <p:spPr bwMode="auto">
          <a:xfrm>
            <a:off x="8887235"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descr="test">
            <a:extLst>
              <a:ext uri="{FF2B5EF4-FFF2-40B4-BE49-F238E27FC236}">
                <a16:creationId xmlns:a16="http://schemas.microsoft.com/office/drawing/2014/main" id="{FFFBD697-7F6A-4F87-8D99-96B900ADD003}"/>
              </a:ext>
            </a:extLst>
          </p:cNvPr>
          <p:cNvGrpSpPr/>
          <p:nvPr/>
        </p:nvGrpSpPr>
        <p:grpSpPr>
          <a:xfrm>
            <a:off x="9112042" y="5068285"/>
            <a:ext cx="388863" cy="388855"/>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xmlns="" val="1"/>
              </a:ext>
            </a:extLst>
          </p:cNvPr>
          <p:cNvSpPr/>
          <p:nvPr/>
        </p:nvSpPr>
        <p:spPr bwMode="auto">
          <a:xfrm>
            <a:off x="6271256" y="4853843"/>
            <a:ext cx="796794" cy="796794"/>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descr="government">
            <a:extLst>
              <a:ext uri="{FF2B5EF4-FFF2-40B4-BE49-F238E27FC236}">
                <a16:creationId xmlns:a16="http://schemas.microsoft.com/office/drawing/2014/main" id="{D0790F9F-0AAE-4366-A831-25862955F1CB}"/>
              </a:ext>
            </a:extLst>
          </p:cNvPr>
          <p:cNvGrpSpPr/>
          <p:nvPr/>
        </p:nvGrpSpPr>
        <p:grpSpPr>
          <a:xfrm>
            <a:off x="6449605" y="5006199"/>
            <a:ext cx="439707" cy="448064"/>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 uri="{C183D7F6-B498-43B3-948B-1728B52AA6E4}">
                <adec:decorative xmlns:adec="http://schemas.microsoft.com/office/drawing/2017/decorative" xmlns="" val="1"/>
              </a:ext>
            </a:extLst>
          </p:cNvPr>
          <p:cNvSpPr/>
          <p:nvPr/>
        </p:nvSpPr>
        <p:spPr bwMode="auto">
          <a:xfrm>
            <a:off x="2806714" y="3021496"/>
            <a:ext cx="168641" cy="16864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descr="Right facing arrow">
            <a:extLst>
              <a:ext uri="{FF2B5EF4-FFF2-40B4-BE49-F238E27FC236}">
                <a16:creationId xmlns:a16="http://schemas.microsoft.com/office/drawing/2014/main" id="{9E9C0D5A-E87F-4FD9-95CB-A7E4140F43D7}"/>
              </a:ext>
            </a:extLst>
          </p:cNvPr>
          <p:cNvCxnSpPr>
            <a:cxnSpLocks/>
          </p:cNvCxnSpPr>
          <p:nvPr/>
        </p:nvCxnSpPr>
        <p:spPr>
          <a:xfrm>
            <a:off x="2671427" y="3123952"/>
            <a:ext cx="477203"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962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1" grpId="0" animBg="1"/>
      <p:bldP spid="56" grpId="0" animBg="1"/>
      <p:bldP spid="59" grpId="0" animBg="1"/>
      <p:bldP spid="63" grpId="0" animBg="1"/>
      <p:bldP spid="74" grpId="0" animBg="1"/>
      <p:bldP spid="2" grpId="0" animBg="1"/>
      <p:bldP spid="141" grpId="0" animBg="1"/>
      <p:bldP spid="142" grpId="0" animBg="1"/>
      <p:bldP spid="143" grpId="0" animBg="1"/>
      <p:bldP spid="144" grpId="0" animBg="1"/>
      <p:bldP spid="1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997FFD-CCCC-4A28-A309-6170B26860DF}"/>
              </a:ext>
            </a:extLst>
          </p:cNvPr>
          <p:cNvSpPr>
            <a:spLocks noGrp="1"/>
          </p:cNvSpPr>
          <p:nvPr>
            <p:ph type="title" idx="4294967295"/>
          </p:nvPr>
        </p:nvSpPr>
        <p:spPr>
          <a:xfrm>
            <a:off x="4891088" y="1333500"/>
            <a:ext cx="7300912" cy="4173538"/>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745" b="0" i="0" u="none" strike="noStrike" kern="1200" cap="none" spc="-49" normalizeH="0" baseline="0" noProof="0" dirty="0">
                <a:ln>
                  <a:noFill/>
                </a:ln>
                <a:solidFill>
                  <a:schemeClr val="tx2"/>
                </a:solidFill>
                <a:effectLst/>
                <a:uLnTx/>
                <a:uFillTx/>
                <a:latin typeface="+mj-lt"/>
                <a:ea typeface="+mn-ea"/>
                <a:cs typeface="+mn-cs"/>
              </a:rPr>
              <a:t>Azure landing zones </a:t>
            </a:r>
            <a:r>
              <a:rPr kumimoji="0" lang="en-US" sz="2745" b="0" i="0" u="none" strike="noStrike" kern="1200" cap="none" spc="-49" normalizeH="0" baseline="0" noProof="0" dirty="0">
                <a:ln>
                  <a:noFill/>
                </a:ln>
                <a:solidFill>
                  <a:srgbClr val="000000"/>
                </a:solidFill>
                <a:effectLst/>
                <a:uLnTx/>
                <a:uFillTx/>
                <a:latin typeface="+mj-lt"/>
                <a:ea typeface="+mn-ea"/>
                <a:cs typeface="+mn-cs"/>
              </a:rPr>
              <a:t>help customers set up their Azure environment for scale, security, governance, networking, and identity. </a:t>
            </a:r>
          </a:p>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2745" b="0" i="0" u="none" strike="noStrike" kern="1200" cap="none" spc="-49" normalizeH="0" baseline="0" noProof="0" dirty="0">
              <a:ln>
                <a:noFill/>
              </a:ln>
              <a:solidFill>
                <a:srgbClr val="000000"/>
              </a:solidFill>
              <a:effectLst/>
              <a:uLnTx/>
              <a:uFillTx/>
              <a:latin typeface="+mj-lt"/>
              <a:ea typeface="+mn-ea"/>
              <a:cs typeface="+mn-cs"/>
            </a:endParaRPr>
          </a:p>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745" b="0" i="0" u="none" strike="noStrike" kern="1200" cap="none" spc="-49" normalizeH="0" baseline="0" noProof="0" dirty="0">
                <a:ln>
                  <a:noFill/>
                </a:ln>
                <a:solidFill>
                  <a:srgbClr val="000000"/>
                </a:solidFill>
                <a:effectLst/>
                <a:uLnTx/>
                <a:uFillTx/>
                <a:latin typeface="+mj-lt"/>
                <a:ea typeface="+mn-ea"/>
                <a:cs typeface="+mn-cs"/>
              </a:rPr>
              <a:t>Azure landing zones:</a:t>
            </a:r>
          </a:p>
          <a:p>
            <a:pPr marL="228600" marR="0" lvl="0" indent="-228600" algn="l" defTabSz="914367" rtl="0" eaLnBrk="1" fontAlgn="auto" latinLnBrk="0" hangingPunct="1">
              <a:lnSpc>
                <a:spcPct val="100000"/>
              </a:lnSpc>
              <a:spcBef>
                <a:spcPts val="0"/>
              </a:spcBef>
              <a:spcAft>
                <a:spcPts val="1200"/>
              </a:spcAft>
              <a:buClr>
                <a:schemeClr val="tx2"/>
              </a:buClr>
              <a:buSzPct val="100000"/>
              <a:buFont typeface="Arial" panose="020B0604020202020204" pitchFamily="34" charset="0"/>
              <a:buChar char="•"/>
              <a:tabLst/>
              <a:defRPr/>
            </a:pPr>
            <a:r>
              <a:rPr kumimoji="0" lang="en-US" sz="2400" b="0" i="0" u="none" strike="noStrike" kern="1200" cap="none" spc="-49" normalizeH="0" baseline="0" noProof="0" dirty="0">
                <a:ln>
                  <a:noFill/>
                </a:ln>
                <a:solidFill>
                  <a:schemeClr val="tx2"/>
                </a:solidFill>
                <a:effectLst/>
                <a:uLnTx/>
                <a:uFillTx/>
                <a:latin typeface="+mj-lt"/>
                <a:ea typeface="+mn-ea"/>
                <a:cs typeface="+mn-cs"/>
              </a:rPr>
              <a:t>Enable migrations and net new apps</a:t>
            </a:r>
          </a:p>
          <a:p>
            <a:pPr marL="228600" marR="0" lvl="0" indent="-228600" algn="l" defTabSz="914367" rtl="0" eaLnBrk="1" fontAlgn="auto" latinLnBrk="0" hangingPunct="1">
              <a:lnSpc>
                <a:spcPct val="100000"/>
              </a:lnSpc>
              <a:spcBef>
                <a:spcPts val="0"/>
              </a:spcBef>
              <a:spcAft>
                <a:spcPts val="1200"/>
              </a:spcAft>
              <a:buClr>
                <a:schemeClr val="tx2"/>
              </a:buClr>
              <a:buSzPct val="100000"/>
              <a:buFont typeface="Arial" panose="020B0604020202020204" pitchFamily="34" charset="0"/>
              <a:buChar char="•"/>
              <a:tabLst/>
              <a:defRPr/>
            </a:pPr>
            <a:r>
              <a:rPr kumimoji="0" lang="en-US" sz="2400" b="0" i="0" u="none" strike="noStrike" kern="1200" cap="none" spc="-49" normalizeH="0" baseline="0" noProof="0" dirty="0">
                <a:ln>
                  <a:noFill/>
                </a:ln>
                <a:solidFill>
                  <a:schemeClr val="tx2"/>
                </a:solidFill>
                <a:effectLst/>
                <a:uLnTx/>
                <a:uFillTx/>
                <a:latin typeface="+mj-lt"/>
                <a:ea typeface="+mn-ea"/>
                <a:cs typeface="+mn-cs"/>
              </a:rPr>
              <a:t>Consider all platform resources </a:t>
            </a:r>
          </a:p>
          <a:p>
            <a:pPr marL="228600" marR="0" lvl="0" indent="-228600" algn="l" defTabSz="914367" rtl="0" eaLnBrk="1" fontAlgn="auto" latinLnBrk="0" hangingPunct="1">
              <a:lnSpc>
                <a:spcPct val="100000"/>
              </a:lnSpc>
              <a:spcBef>
                <a:spcPts val="0"/>
              </a:spcBef>
              <a:spcAft>
                <a:spcPts val="1200"/>
              </a:spcAft>
              <a:buClr>
                <a:schemeClr val="tx2"/>
              </a:buClr>
              <a:buSzPct val="100000"/>
              <a:buFont typeface="Arial" panose="020B0604020202020204" pitchFamily="34" charset="0"/>
              <a:buChar char="•"/>
              <a:tabLst/>
              <a:defRPr/>
            </a:pPr>
            <a:r>
              <a:rPr kumimoji="0" lang="en-US" sz="2400" b="0" i="0" u="none" strike="noStrike" kern="1200" cap="none" spc="-49" normalizeH="0" baseline="0" noProof="0" dirty="0">
                <a:ln>
                  <a:noFill/>
                </a:ln>
                <a:solidFill>
                  <a:schemeClr val="tx2"/>
                </a:solidFill>
                <a:effectLst/>
                <a:uLnTx/>
                <a:uFillTx/>
                <a:latin typeface="+mj-lt"/>
                <a:ea typeface="+mn-ea"/>
                <a:cs typeface="+mn-cs"/>
              </a:rPr>
              <a:t>Don't differentiate between IaaS or PaaS</a:t>
            </a:r>
          </a:p>
        </p:txBody>
      </p:sp>
      <p:pic>
        <p:nvPicPr>
          <p:cNvPr id="7" name="Picture 6" descr="A picture containing object, clock&#10;&#10;Description automatically generated">
            <a:extLst>
              <a:ext uri="{FF2B5EF4-FFF2-40B4-BE49-F238E27FC236}">
                <a16:creationId xmlns:a16="http://schemas.microsoft.com/office/drawing/2014/main" id="{090778B3-3B68-4034-B8D8-DC762468DFE3}"/>
              </a:ext>
            </a:extLst>
          </p:cNvPr>
          <p:cNvPicPr>
            <a:picLocks noChangeAspect="1"/>
          </p:cNvPicPr>
          <p:nvPr/>
        </p:nvPicPr>
        <p:blipFill>
          <a:blip r:embed="rId4"/>
          <a:stretch>
            <a:fillRect/>
          </a:stretch>
        </p:blipFill>
        <p:spPr>
          <a:xfrm>
            <a:off x="1166949" y="1571256"/>
            <a:ext cx="3005255" cy="3078744"/>
          </a:xfrm>
          <a:prstGeom prst="rect">
            <a:avLst/>
          </a:prstGeom>
        </p:spPr>
      </p:pic>
    </p:spTree>
    <p:custDataLst>
      <p:tags r:id="rId1"/>
    </p:custDataLst>
    <p:extLst>
      <p:ext uri="{BB962C8B-B14F-4D97-AF65-F5344CB8AC3E}">
        <p14:creationId xmlns:p14="http://schemas.microsoft.com/office/powerpoint/2010/main" val="1135650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430887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3"/>
                </a:solidFill>
                <a:effectLst/>
                <a:uLnTx/>
                <a:uFillTx/>
                <a:latin typeface="Segoe UI"/>
                <a:ea typeface="+mn-ea"/>
                <a:cs typeface="Segoe UI Semilight" panose="020B0402040204020203" pitchFamily="34" charset="0"/>
              </a:rPr>
              <a:t>Platform Development Velocity: </a:t>
            </a: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how fast your cloud platform team can develop the required skills.</a:t>
            </a:r>
          </a:p>
        </p:txBody>
      </p:sp>
      <p:sp>
        <p:nvSpPr>
          <p:cNvPr id="8" name="Rectangle 7">
            <a:extLst>
              <a:ext uri="{FF2B5EF4-FFF2-40B4-BE49-F238E27FC236}">
                <a16:creationId xmlns:a16="http://schemas.microsoft.com/office/drawing/2014/main" id="{A7BFE913-9F6B-4606-858E-D2C87033BEC3}"/>
              </a:ext>
            </a:extLst>
          </p:cNvPr>
          <p:cNvSpPr/>
          <p:nvPr/>
        </p:nvSpPr>
        <p:spPr bwMode="auto">
          <a:xfrm>
            <a:off x="5756745" y="731521"/>
            <a:ext cx="5899868" cy="549993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C3C40"/>
                </a:solidFill>
                <a:effectLst/>
                <a:uLnTx/>
                <a:uFillTx/>
                <a:latin typeface="Segoe UI Semibold"/>
                <a:ea typeface="Segoe UI" pitchFamily="34" charset="0"/>
                <a:cs typeface="Segoe UI" pitchFamily="34" charset="0"/>
              </a:rPr>
              <a:t>Azure Landing Zones</a:t>
            </a:r>
          </a:p>
        </p:txBody>
      </p:sp>
      <p:sp>
        <p:nvSpPr>
          <p:cNvPr id="14" name="Rectangle 13" descr="Azure landing zones">
            <a:extLst>
              <a:ext uri="{FF2B5EF4-FFF2-40B4-BE49-F238E27FC236}">
                <a16:creationId xmlns:a16="http://schemas.microsoft.com/office/drawing/2014/main" id="{03AB6FDF-527A-4863-A3E5-256904FC61A1}"/>
              </a:ext>
            </a:extLst>
          </p:cNvPr>
          <p:cNvSpPr/>
          <p:nvPr/>
        </p:nvSpPr>
        <p:spPr bwMode="auto">
          <a:xfrm>
            <a:off x="6065658" y="1537227"/>
            <a:ext cx="5238239" cy="2117522"/>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3C3C40"/>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23780B3-EAC6-43AC-AFBB-C91E17769F17}"/>
              </a:ext>
            </a:extLst>
          </p:cNvPr>
          <p:cNvSpPr/>
          <p:nvPr/>
        </p:nvSpPr>
        <p:spPr bwMode="auto">
          <a:xfrm>
            <a:off x="8754386" y="1632080"/>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Foundation blueprint</a:t>
            </a:r>
          </a:p>
        </p:txBody>
      </p:sp>
      <p:sp>
        <p:nvSpPr>
          <p:cNvPr id="35" name="Rectangle 34">
            <a:extLst>
              <a:ext uri="{FF2B5EF4-FFF2-40B4-BE49-F238E27FC236}">
                <a16:creationId xmlns:a16="http://schemas.microsoft.com/office/drawing/2014/main" id="{80BE73BD-2213-4579-8DD0-40083FF974DB}"/>
              </a:ext>
            </a:extLst>
          </p:cNvPr>
          <p:cNvSpPr/>
          <p:nvPr/>
        </p:nvSpPr>
        <p:spPr bwMode="auto">
          <a:xfrm>
            <a:off x="8754386" y="2296966"/>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Migration blueprint</a:t>
            </a:r>
          </a:p>
        </p:txBody>
      </p:sp>
      <p:sp>
        <p:nvSpPr>
          <p:cNvPr id="36" name="Rectangle 35">
            <a:extLst>
              <a:ext uri="{FF2B5EF4-FFF2-40B4-BE49-F238E27FC236}">
                <a16:creationId xmlns:a16="http://schemas.microsoft.com/office/drawing/2014/main" id="{CF9EB183-2A96-4AA0-9E7E-A970B099A045}"/>
              </a:ext>
            </a:extLst>
          </p:cNvPr>
          <p:cNvSpPr/>
          <p:nvPr/>
        </p:nvSpPr>
        <p:spPr bwMode="auto">
          <a:xfrm>
            <a:off x="8754386" y="2978068"/>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 uri="{C183D7F6-B498-43B3-948B-1728B52AA6E4}">
                <adec:decorative xmlns:adec="http://schemas.microsoft.com/office/drawing/2017/decorative" xmlns="" val="1"/>
              </a:ext>
            </a:extLst>
          </p:cNvPr>
          <p:cNvSpPr/>
          <p:nvPr/>
        </p:nvSpPr>
        <p:spPr bwMode="auto">
          <a:xfrm>
            <a:off x="6065658" y="3755641"/>
            <a:ext cx="5238239" cy="2117522"/>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8F1FF38-5E9B-4792-88E9-5DE9384A5CE8}"/>
              </a:ext>
            </a:extLst>
          </p:cNvPr>
          <p:cNvSpPr/>
          <p:nvPr/>
        </p:nvSpPr>
        <p:spPr bwMode="auto">
          <a:xfrm>
            <a:off x="8754386" y="4230378"/>
            <a:ext cx="2455642" cy="1090371"/>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Enterprise-scale</a:t>
            </a:r>
            <a:b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Landing Zones</a:t>
            </a:r>
          </a:p>
        </p:txBody>
      </p:sp>
      <p:grpSp>
        <p:nvGrpSpPr>
          <p:cNvPr id="59" name="Group 58">
            <a:extLst>
              <a:ext uri="{FF2B5EF4-FFF2-40B4-BE49-F238E27FC236}">
                <a16:creationId xmlns:a16="http://schemas.microsoft.com/office/drawing/2014/main" id="{A625F5A6-8571-4B09-AA3C-8C3462C69CF7}"/>
              </a:ext>
              <a:ext uri="{C183D7F6-B498-43B3-948B-1728B52AA6E4}">
                <adec:decorative xmlns:adec="http://schemas.microsoft.com/office/drawing/2017/decorative" xmlns="" val="1"/>
              </a:ext>
            </a:extLst>
          </p:cNvPr>
          <p:cNvGrpSpPr/>
          <p:nvPr/>
        </p:nvGrpSpPr>
        <p:grpSpPr>
          <a:xfrm>
            <a:off x="8205744" y="1932090"/>
            <a:ext cx="548640" cy="1345988"/>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16A460CB-B300-498D-9771-7CE0DC240700}"/>
              </a:ext>
              <a:ext uri="{C183D7F6-B498-43B3-948B-1728B52AA6E4}">
                <adec:decorative xmlns:adec="http://schemas.microsoft.com/office/drawing/2017/decorative" xmlns="" val="1"/>
              </a:ext>
            </a:extLst>
          </p:cNvPr>
          <p:cNvCxnSpPr>
            <a:cxnSpLocks/>
          </p:cNvCxnSpPr>
          <p:nvPr/>
        </p:nvCxnSpPr>
        <p:spPr>
          <a:xfrm>
            <a:off x="8205744" y="4757020"/>
            <a:ext cx="548640"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D7008A-F885-46ED-AC35-512EB0D74B55}"/>
              </a:ext>
            </a:extLst>
          </p:cNvPr>
          <p:cNvSpPr/>
          <p:nvPr/>
        </p:nvSpPr>
        <p:spPr bwMode="auto">
          <a:xfrm>
            <a:off x="6214354" y="2059389"/>
            <a:ext cx="1990462" cy="105328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Iterative implementation</a:t>
            </a:r>
          </a:p>
        </p:txBody>
      </p:sp>
      <p:sp>
        <p:nvSpPr>
          <p:cNvPr id="69" name="Rectangle 68">
            <a:extLst>
              <a:ext uri="{FF2B5EF4-FFF2-40B4-BE49-F238E27FC236}">
                <a16:creationId xmlns:a16="http://schemas.microsoft.com/office/drawing/2014/main" id="{4086618E-3EAD-4649-8C43-7EB47A758C65}"/>
              </a:ext>
            </a:extLst>
          </p:cNvPr>
          <p:cNvSpPr/>
          <p:nvPr/>
        </p:nvSpPr>
        <p:spPr bwMode="auto">
          <a:xfrm>
            <a:off x="6199663" y="4230378"/>
            <a:ext cx="1990462" cy="10532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Semibold"/>
                <a:ea typeface="+mn-ea"/>
                <a:cs typeface="Segoe UI" pitchFamily="34" charset="0"/>
              </a:rPr>
              <a:t>Rich initial implementation</a:t>
            </a:r>
          </a:p>
        </p:txBody>
      </p:sp>
      <p:grpSp>
        <p:nvGrpSpPr>
          <p:cNvPr id="15" name="Group 14">
            <a:extLst>
              <a:ext uri="{FF2B5EF4-FFF2-40B4-BE49-F238E27FC236}">
                <a16:creationId xmlns:a16="http://schemas.microsoft.com/office/drawing/2014/main" id="{7739C360-6779-4499-89AF-B8AECB0D0021}"/>
              </a:ext>
              <a:ext uri="{C183D7F6-B498-43B3-948B-1728B52AA6E4}">
                <adec:decorative xmlns:adec="http://schemas.microsoft.com/office/drawing/2017/decorative" xmlns="" val="1"/>
              </a:ext>
            </a:extLst>
          </p:cNvPr>
          <p:cNvGrpSpPr/>
          <p:nvPr/>
        </p:nvGrpSpPr>
        <p:grpSpPr>
          <a:xfrm>
            <a:off x="11032192" y="1761989"/>
            <a:ext cx="334925" cy="334925"/>
            <a:chOff x="4827181" y="-893135"/>
            <a:chExt cx="669851" cy="669851"/>
          </a:xfrm>
        </p:grpSpPr>
        <p:sp>
          <p:nvSpPr>
            <p:cNvPr id="32" name="Oval 31">
              <a:extLst>
                <a:ext uri="{FF2B5EF4-FFF2-40B4-BE49-F238E27FC236}">
                  <a16:creationId xmlns:a16="http://schemas.microsoft.com/office/drawing/2014/main" id="{BCD08714-EB2B-416B-AD21-88E6D42BFCA2}"/>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6017ACC-57D8-4F85-99C9-E892E06AA99A}"/>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1E3B3512-9003-41D4-B169-32EDC6B372FA}"/>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grpSp>
        <p:nvGrpSpPr>
          <p:cNvPr id="29" name="Group 28" descr="Flag priority areas for this session">
            <a:extLst>
              <a:ext uri="{FF2B5EF4-FFF2-40B4-BE49-F238E27FC236}">
                <a16:creationId xmlns:a16="http://schemas.microsoft.com/office/drawing/2014/main" id="{DF9D646E-0899-49F7-92BA-4F8DE1B15111}"/>
              </a:ext>
            </a:extLst>
          </p:cNvPr>
          <p:cNvGrpSpPr/>
          <p:nvPr/>
        </p:nvGrpSpPr>
        <p:grpSpPr>
          <a:xfrm>
            <a:off x="9249818" y="6361017"/>
            <a:ext cx="2418340" cy="357288"/>
            <a:chOff x="371924" y="-733647"/>
            <a:chExt cx="3235459" cy="426400"/>
          </a:xfrm>
        </p:grpSpPr>
        <p:sp>
          <p:nvSpPr>
            <p:cNvPr id="16" name="Rectangle 15">
              <a:extLst>
                <a:ext uri="{FF2B5EF4-FFF2-40B4-BE49-F238E27FC236}">
                  <a16:creationId xmlns:a16="http://schemas.microsoft.com/office/drawing/2014/main" id="{65AF8E42-70DB-46CB-AA4D-79DB65107BEE}"/>
                </a:ext>
              </a:extLst>
            </p:cNvPr>
            <p:cNvSpPr/>
            <p:nvPr/>
          </p:nvSpPr>
          <p:spPr bwMode="auto">
            <a:xfrm>
              <a:off x="371924" y="-733647"/>
              <a:ext cx="3235459" cy="426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7338" defTabSz="932472" fontAlgn="base">
                <a:lnSpc>
                  <a:spcPct val="90000"/>
                </a:lnSpc>
                <a:spcBef>
                  <a:spcPct val="0"/>
                </a:spcBef>
                <a:spcAft>
                  <a:spcPct val="0"/>
                </a:spcAft>
              </a:pPr>
              <a:r>
                <a:rPr lang="en-US" sz="1050" dirty="0">
                  <a:solidFill>
                    <a:schemeClr val="tx1"/>
                  </a:solidFill>
                  <a:latin typeface="Segoe UI Semibold" panose="020B0702040204020203" pitchFamily="34" charset="0"/>
                  <a:ea typeface="Segoe UI" pitchFamily="34" charset="0"/>
                  <a:cs typeface="Segoe UI Semibold" panose="020B0702040204020203" pitchFamily="34" charset="0"/>
                </a:rPr>
                <a:t>Priority areas for this session</a:t>
              </a:r>
            </a:p>
          </p:txBody>
        </p:sp>
        <p:grpSp>
          <p:nvGrpSpPr>
            <p:cNvPr id="27" name="Group 26">
              <a:extLst>
                <a:ext uri="{FF2B5EF4-FFF2-40B4-BE49-F238E27FC236}">
                  <a16:creationId xmlns:a16="http://schemas.microsoft.com/office/drawing/2014/main" id="{E1D9DA41-9444-4A37-BBF6-6A1478E08C0F}"/>
                </a:ext>
              </a:extLst>
            </p:cNvPr>
            <p:cNvGrpSpPr/>
            <p:nvPr/>
          </p:nvGrpSpPr>
          <p:grpSpPr>
            <a:xfrm>
              <a:off x="569265" y="-627288"/>
              <a:ext cx="238810" cy="320040"/>
              <a:chOff x="4971143" y="-658640"/>
              <a:chExt cx="466725" cy="625478"/>
            </a:xfrm>
          </p:grpSpPr>
          <p:sp>
            <p:nvSpPr>
              <p:cNvPr id="25" name="Freeform: Shape 24">
                <a:extLst>
                  <a:ext uri="{FF2B5EF4-FFF2-40B4-BE49-F238E27FC236}">
                    <a16:creationId xmlns:a16="http://schemas.microsoft.com/office/drawing/2014/main" id="{142D8955-D5F5-4E36-A3CC-30B765AB4EE0}"/>
                  </a:ext>
                </a:extLst>
              </p:cNvPr>
              <p:cNvSpPr/>
              <p:nvPr/>
            </p:nvSpPr>
            <p:spPr>
              <a:xfrm>
                <a:off x="4971143" y="-658640"/>
                <a:ext cx="57150" cy="625478"/>
              </a:xfrm>
              <a:custGeom>
                <a:avLst/>
                <a:gdLst>
                  <a:gd name="connsiteX0" fmla="*/ 28575 w 57150"/>
                  <a:gd name="connsiteY0" fmla="*/ 0 h 761999"/>
                  <a:gd name="connsiteX1" fmla="*/ 0 w 57150"/>
                  <a:gd name="connsiteY1" fmla="*/ 28575 h 761999"/>
                  <a:gd name="connsiteX2" fmla="*/ 0 w 57150"/>
                  <a:gd name="connsiteY2" fmla="*/ 762000 h 761999"/>
                  <a:gd name="connsiteX3" fmla="*/ 57150 w 57150"/>
                  <a:gd name="connsiteY3" fmla="*/ 762000 h 761999"/>
                  <a:gd name="connsiteX4" fmla="*/ 57150 w 57150"/>
                  <a:gd name="connsiteY4" fmla="*/ 28575 h 761999"/>
                  <a:gd name="connsiteX5" fmla="*/ 28575 w 57150"/>
                  <a:gd name="connsiteY5" fmla="*/ 0 h 76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1999">
                    <a:moveTo>
                      <a:pt x="28575" y="0"/>
                    </a:moveTo>
                    <a:cubicBezTo>
                      <a:pt x="12382" y="0"/>
                      <a:pt x="0" y="12382"/>
                      <a:pt x="0" y="28575"/>
                    </a:cubicBezTo>
                    <a:lnTo>
                      <a:pt x="0" y="762000"/>
                    </a:lnTo>
                    <a:lnTo>
                      <a:pt x="57150" y="762000"/>
                    </a:lnTo>
                    <a:lnTo>
                      <a:pt x="57150" y="28575"/>
                    </a:lnTo>
                    <a:cubicBezTo>
                      <a:pt x="57150" y="12382"/>
                      <a:pt x="44768" y="0"/>
                      <a:pt x="28575" y="0"/>
                    </a:cubicBezTo>
                    <a:close/>
                  </a:path>
                </a:pathLst>
              </a:custGeom>
              <a:solidFill>
                <a:srgbClr val="000000"/>
              </a:solidFill>
              <a:ln w="9525" cap="flat">
                <a:noFill/>
                <a:prstDash val="solid"/>
                <a:miter/>
              </a:ln>
            </p:spPr>
            <p:txBody>
              <a:bodyPr rtlCol="0" anchor="ctr"/>
              <a:lstStyle/>
              <a:p>
                <a:endParaRPr lang="en-US" sz="1200"/>
              </a:p>
            </p:txBody>
          </p:sp>
          <p:sp>
            <p:nvSpPr>
              <p:cNvPr id="26" name="Freeform: Shape 25">
                <a:extLst>
                  <a:ext uri="{FF2B5EF4-FFF2-40B4-BE49-F238E27FC236}">
                    <a16:creationId xmlns:a16="http://schemas.microsoft.com/office/drawing/2014/main" id="{62412FC7-2902-40C1-940F-27F507EC81F6}"/>
                  </a:ext>
                </a:extLst>
              </p:cNvPr>
              <p:cNvSpPr/>
              <p:nvPr/>
            </p:nvSpPr>
            <p:spPr>
              <a:xfrm>
                <a:off x="4999718" y="-621490"/>
                <a:ext cx="438150" cy="342900"/>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rgbClr val="000000"/>
              </a:solidFill>
              <a:ln w="9525" cap="flat">
                <a:noFill/>
                <a:prstDash val="solid"/>
                <a:miter/>
              </a:ln>
            </p:spPr>
            <p:txBody>
              <a:bodyPr rtlCol="0" anchor="ctr"/>
              <a:lstStyle/>
              <a:p>
                <a:endParaRPr lang="en-US" sz="1200"/>
              </a:p>
            </p:txBody>
          </p:sp>
        </p:grpSp>
      </p:grpSp>
      <p:grpSp>
        <p:nvGrpSpPr>
          <p:cNvPr id="47" name="Group 46">
            <a:extLst>
              <a:ext uri="{FF2B5EF4-FFF2-40B4-BE49-F238E27FC236}">
                <a16:creationId xmlns:a16="http://schemas.microsoft.com/office/drawing/2014/main" id="{48C43144-963E-48F3-963C-779F81E2B0A3}"/>
              </a:ext>
              <a:ext uri="{C183D7F6-B498-43B3-948B-1728B52AA6E4}">
                <adec:decorative xmlns:adec="http://schemas.microsoft.com/office/drawing/2017/decorative" xmlns="" val="1"/>
              </a:ext>
            </a:extLst>
          </p:cNvPr>
          <p:cNvGrpSpPr/>
          <p:nvPr/>
        </p:nvGrpSpPr>
        <p:grpSpPr>
          <a:xfrm>
            <a:off x="11032192" y="2426524"/>
            <a:ext cx="334925" cy="334925"/>
            <a:chOff x="4827181" y="-893135"/>
            <a:chExt cx="669851" cy="669851"/>
          </a:xfrm>
        </p:grpSpPr>
        <p:sp>
          <p:nvSpPr>
            <p:cNvPr id="48" name="Oval 47">
              <a:extLst>
                <a:ext uri="{FF2B5EF4-FFF2-40B4-BE49-F238E27FC236}">
                  <a16:creationId xmlns:a16="http://schemas.microsoft.com/office/drawing/2014/main" id="{D2D07137-AECA-4E01-9954-40EF302898E1}"/>
                </a:ext>
              </a:extLst>
            </p:cNvPr>
            <p:cNvSpPr/>
            <p:nvPr/>
          </p:nvSpPr>
          <p:spPr bwMode="auto">
            <a:xfrm>
              <a:off x="4827181" y="-893135"/>
              <a:ext cx="669851" cy="669851"/>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3CAFA288-127B-44E1-AD4B-F1B653DC5EE7}"/>
                </a:ext>
              </a:extLst>
            </p:cNvPr>
            <p:cNvSpPr/>
            <p:nvPr/>
          </p:nvSpPr>
          <p:spPr bwMode="auto">
            <a:xfrm>
              <a:off x="5000766" y="-725162"/>
              <a:ext cx="44175" cy="479657"/>
            </a:xfrm>
            <a:custGeom>
              <a:avLst/>
              <a:gdLst>
                <a:gd name="connsiteX0" fmla="*/ 22088 w 44175"/>
                <a:gd name="connsiteY0" fmla="*/ 0 h 479657"/>
                <a:gd name="connsiteX1" fmla="*/ 44175 w 44175"/>
                <a:gd name="connsiteY1" fmla="*/ 18820 h 479657"/>
                <a:gd name="connsiteX2" fmla="*/ 44175 w 44175"/>
                <a:gd name="connsiteY2" fmla="*/ 479657 h 479657"/>
                <a:gd name="connsiteX3" fmla="*/ 30973 w 44175"/>
                <a:gd name="connsiteY3" fmla="*/ 475559 h 479657"/>
                <a:gd name="connsiteX4" fmla="*/ 0 w 44175"/>
                <a:gd name="connsiteY4" fmla="*/ 458748 h 479657"/>
                <a:gd name="connsiteX5" fmla="*/ 0 w 44175"/>
                <a:gd name="connsiteY5" fmla="*/ 18820 h 479657"/>
                <a:gd name="connsiteX6" fmla="*/ 22088 w 44175"/>
                <a:gd name="connsiteY6" fmla="*/ 0 h 4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5" h="479657">
                  <a:moveTo>
                    <a:pt x="22088" y="0"/>
                  </a:moveTo>
                  <a:cubicBezTo>
                    <a:pt x="34604" y="0"/>
                    <a:pt x="44175" y="8155"/>
                    <a:pt x="44175" y="18820"/>
                  </a:cubicBezTo>
                  <a:lnTo>
                    <a:pt x="44175" y="479657"/>
                  </a:lnTo>
                  <a:lnTo>
                    <a:pt x="30973" y="475559"/>
                  </a:lnTo>
                  <a:lnTo>
                    <a:pt x="0" y="458748"/>
                  </a:lnTo>
                  <a:lnTo>
                    <a:pt x="0" y="18820"/>
                  </a:lnTo>
                  <a:cubicBezTo>
                    <a:pt x="0" y="8155"/>
                    <a:pt x="9571" y="0"/>
                    <a:pt x="2208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07D89F1-6F81-43A1-ABD1-10E84F02F131}"/>
                </a:ext>
              </a:extLst>
            </p:cNvPr>
            <p:cNvSpPr/>
            <p:nvPr/>
          </p:nvSpPr>
          <p:spPr>
            <a:xfrm>
              <a:off x="5016300" y="-695713"/>
              <a:ext cx="338677" cy="265051"/>
            </a:xfrm>
            <a:custGeom>
              <a:avLst/>
              <a:gdLst>
                <a:gd name="connsiteX0" fmla="*/ 120968 w 438150"/>
                <a:gd name="connsiteY0" fmla="*/ 0 h 342900"/>
                <a:gd name="connsiteX1" fmla="*/ 0 w 438150"/>
                <a:gd name="connsiteY1" fmla="*/ 27623 h 342900"/>
                <a:gd name="connsiteX2" fmla="*/ 0 w 438150"/>
                <a:gd name="connsiteY2" fmla="*/ 342900 h 342900"/>
                <a:gd name="connsiteX3" fmla="*/ 120968 w 438150"/>
                <a:gd name="connsiteY3" fmla="*/ 315278 h 342900"/>
                <a:gd name="connsiteX4" fmla="*/ 438150 w 438150"/>
                <a:gd name="connsiteY4" fmla="*/ 317183 h 342900"/>
                <a:gd name="connsiteX5" fmla="*/ 438150 w 438150"/>
                <a:gd name="connsiteY5" fmla="*/ 1905 h 342900"/>
                <a:gd name="connsiteX6" fmla="*/ 120968 w 4381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342900">
                  <a:moveTo>
                    <a:pt x="120968" y="0"/>
                  </a:moveTo>
                  <a:cubicBezTo>
                    <a:pt x="37148" y="0"/>
                    <a:pt x="0" y="27623"/>
                    <a:pt x="0" y="27623"/>
                  </a:cubicBezTo>
                  <a:lnTo>
                    <a:pt x="0" y="342900"/>
                  </a:lnTo>
                  <a:cubicBezTo>
                    <a:pt x="0" y="342900"/>
                    <a:pt x="36195" y="315278"/>
                    <a:pt x="120968" y="315278"/>
                  </a:cubicBezTo>
                  <a:cubicBezTo>
                    <a:pt x="221933" y="315278"/>
                    <a:pt x="320993" y="370523"/>
                    <a:pt x="438150" y="317183"/>
                  </a:cubicBezTo>
                  <a:lnTo>
                    <a:pt x="438150" y="1905"/>
                  </a:lnTo>
                  <a:cubicBezTo>
                    <a:pt x="290513" y="45720"/>
                    <a:pt x="221933" y="0"/>
                    <a:pt x="120968" y="0"/>
                  </a:cubicBezTo>
                  <a:close/>
                </a:path>
              </a:pathLst>
            </a:custGeom>
            <a:solidFill>
              <a:schemeClr val="tx1"/>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1934AB-2C2B-41BB-8467-E69C0F9458C3}"/>
              </a:ext>
            </a:extLst>
          </p:cNvPr>
          <p:cNvSpPr>
            <a:spLocks noGrp="1"/>
          </p:cNvSpPr>
          <p:nvPr>
            <p:ph type="title"/>
          </p:nvPr>
        </p:nvSpPr>
        <p:spPr>
          <a:xfrm>
            <a:off x="328404" y="2323925"/>
            <a:ext cx="7454643" cy="3558191"/>
          </a:xfrm>
        </p:spPr>
        <p:txBody>
          <a:bodyPr/>
          <a:lstStyle/>
          <a:p>
            <a:r>
              <a:rPr lang="en-US" sz="4000" b="1" dirty="0"/>
              <a:t>Azure Landing Zones </a:t>
            </a:r>
            <a:br>
              <a:rPr lang="en-US" sz="4000" b="1" dirty="0"/>
            </a:br>
            <a:r>
              <a:rPr lang="en-US" sz="4000" b="1" dirty="0"/>
              <a:t>Design Areas</a:t>
            </a:r>
            <a:endParaRPr lang="en-US" sz="4000" dirty="0"/>
          </a:p>
        </p:txBody>
      </p:sp>
    </p:spTree>
    <p:extLst>
      <p:ext uri="{BB962C8B-B14F-4D97-AF65-F5344CB8AC3E}">
        <p14:creationId xmlns:p14="http://schemas.microsoft.com/office/powerpoint/2010/main" val="126397348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35.6"/>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ags/tag3.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Transcript xmlns="3a6239b1-84a2-436e-b281-9f1510ef4358"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3B627F5-9DB2-4D4D-A1F4-93D6C57CE1CF}">
  <ds:schemaRefs>
    <ds:schemaRef ds:uri="http://schemas.microsoft.com/sharepoint/v3/contenttype/forms"/>
  </ds:schemaRefs>
</ds:datastoreItem>
</file>

<file path=customXml/itemProps2.xml><?xml version="1.0" encoding="utf-8"?>
<ds:datastoreItem xmlns:ds="http://schemas.openxmlformats.org/officeDocument/2006/customXml" ds:itemID="{F0254E4E-82BB-41C2-A836-55062454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CB750F-023C-4302-AB96-7222F95E4BD1}">
  <ds:schemaRefs>
    <ds:schemaRef ds:uri="http://www.w3.org/XML/1998/namespace"/>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terms/"/>
    <ds:schemaRef ds:uri="3a6239b1-84a2-436e-b281-9f1510ef4358"/>
    <ds:schemaRef ds:uri="http://schemas.microsoft.com/sharepoint/v3"/>
    <ds:schemaRef ds:uri="http://schemas.openxmlformats.org/package/2006/metadata/core-properties"/>
    <ds:schemaRef ds:uri="ef4e99f7-fe95-4544-b30a-d4a0962d5b53"/>
    <ds:schemaRef ds:uri="http://purl.org/dc/elements/1.1/"/>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711</TotalTime>
  <Words>3956</Words>
  <Application>Microsoft Office PowerPoint</Application>
  <PresentationFormat>Widescreen</PresentationFormat>
  <Paragraphs>666</Paragraphs>
  <Slides>38</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Calibri</vt:lpstr>
      <vt:lpstr>Calibri Light</vt:lpstr>
      <vt:lpstr>Consolas</vt:lpstr>
      <vt:lpstr>Segoe Pro Display SemiLight</vt:lpstr>
      <vt:lpstr>Segoe UI</vt:lpstr>
      <vt:lpstr>Segoe UI </vt:lpstr>
      <vt:lpstr>Segoe UI Light</vt:lpstr>
      <vt:lpstr>Segoe UI Semibold</vt:lpstr>
      <vt:lpstr>Segoe UI Semilight</vt:lpstr>
      <vt:lpstr>Times New Roman</vt:lpstr>
      <vt:lpstr>Wingdings</vt:lpstr>
      <vt:lpstr>Wingdings 3</vt:lpstr>
      <vt:lpstr>Azure Design Template</vt:lpstr>
      <vt:lpstr>1_Azure Design Template</vt:lpstr>
      <vt:lpstr>Office Theme</vt:lpstr>
      <vt:lpstr>Microsoft Azure Immersion Workshop: Infrastructure Migration</vt:lpstr>
      <vt:lpstr>Content</vt:lpstr>
      <vt:lpstr>Value of cloud-ready  environments</vt:lpstr>
      <vt:lpstr>The value of creating cloud-ready environments</vt:lpstr>
      <vt:lpstr>Azure Landing Zones in  Cloud Adoption Framework</vt:lpstr>
      <vt:lpstr>Microsoft Cloud Adoption Framework for Azure</vt:lpstr>
      <vt:lpstr>Azure landing zones help customers set up their Azure environment for scale, security, governance, networking, and identity.   Azure landing zones: Enable migrations and net new apps Consider all platform resources  Don't differentiate between IaaS or PaaS</vt:lpstr>
      <vt:lpstr>How do you get started?</vt:lpstr>
      <vt:lpstr>Azure Landing Zones  Design Areas</vt:lpstr>
      <vt:lpstr>Azure landing zones Design areas</vt:lpstr>
      <vt:lpstr>Network decision guide Evaluate each of the following concerns to identify potential services and features when modifying your blueprint </vt:lpstr>
      <vt:lpstr>Azure Role-Based Access Control (RBAC)</vt:lpstr>
      <vt:lpstr>Tagging Decision Guide</vt:lpstr>
      <vt:lpstr>Resource Groups, Tags and RBAC </vt:lpstr>
      <vt:lpstr>Do you need more?</vt:lpstr>
      <vt:lpstr>Factors that influence the right setup </vt:lpstr>
      <vt:lpstr>How to organize your Azure Resources</vt:lpstr>
      <vt:lpstr>What is Resource Consistency?</vt:lpstr>
      <vt:lpstr>Subscription | Design considerations</vt:lpstr>
      <vt:lpstr>Single subscriptions vs. multiple  | Considerations</vt:lpstr>
      <vt:lpstr>Organize subscriptions </vt:lpstr>
      <vt:lpstr>Management Group best practices</vt:lpstr>
      <vt:lpstr>Governance MVP Considerations</vt:lpstr>
      <vt:lpstr>Azure Blueprints</vt:lpstr>
      <vt:lpstr>Azure Blueprints</vt:lpstr>
      <vt:lpstr>Ready | First Landing Zone</vt:lpstr>
      <vt:lpstr>Ready | Expand the landing zone blueprint</vt:lpstr>
      <vt:lpstr>Ready | Recommended Practices</vt:lpstr>
      <vt:lpstr>Deploy the policies using Azure Blueprints to create Governance MVP</vt:lpstr>
      <vt:lpstr>Demo Azure Blueprint  CAF Foundation blueprint </vt:lpstr>
      <vt:lpstr>Azure Policy</vt:lpstr>
      <vt:lpstr>Policy | Key info</vt:lpstr>
      <vt:lpstr>Policy | Scenarios</vt:lpstr>
      <vt:lpstr>Policy | Best practices</vt:lpstr>
      <vt:lpstr>Demo Azure Policy  CAF Foundation blueprint</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Landing Zone and Blueprints Intoduction and basic concepts</dc:title>
  <dc:creator>Niels Ophey</dc:creator>
  <cp:lastModifiedBy>An Quoc Huy (FHN.TCS)</cp:lastModifiedBy>
  <cp:revision>49</cp:revision>
  <dcterms:created xsi:type="dcterms:W3CDTF">2020-04-27T09:42:42Z</dcterms:created>
  <dcterms:modified xsi:type="dcterms:W3CDTF">2022-06-24T09:47:43Z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SIP_Label_f42aa342-8706-4288-bd11-ebb85995028c_Enabled">
    <vt:lpwstr>true</vt:lpwstr>
  </property>
  <property fmtid="{D5CDD505-2E9C-101B-9397-08002B2CF9AE}" pid="4" name="MSIP_Label_f42aa342-8706-4288-bd11-ebb85995028c_SetDate">
    <vt:lpwstr>2020-07-13T20:29:42Z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4cf2a5f6-41ad-44ca-8d7d-148c911fa64b</vt:lpwstr>
  </property>
  <property fmtid="{D5CDD505-2E9C-101B-9397-08002B2CF9AE}" pid="9" name="MSIP_Label_f42aa342-8706-4288-bd11-ebb85995028c_ContentBits">
    <vt:lpwstr>0</vt:lpwstr>
  </property>
  <property fmtid="{D5CDD505-2E9C-101B-9397-08002B2CF9AE}" pid="10" name="MediaServiceImageTags">
    <vt:lpwstr/>
  </property>
</Properties>
</file>